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60" r:id="rId8"/>
    <p:sldMasterId id="2147483663" r:id="rId9"/>
  </p:sldMasterIdLst>
  <p:notesMasterIdLst>
    <p:notesMasterId r:id="rId20"/>
  </p:notesMasterIdLst>
  <p:sldIdLst>
    <p:sldId id="257" r:id="rId10"/>
    <p:sldId id="258" r:id="rId11"/>
    <p:sldId id="274" r:id="rId12"/>
    <p:sldId id="272" r:id="rId13"/>
    <p:sldId id="267" r:id="rId14"/>
    <p:sldId id="259" r:id="rId15"/>
    <p:sldId id="273" r:id="rId16"/>
    <p:sldId id="275" r:id="rId17"/>
    <p:sldId id="26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F4177-C7E0-43F3-A595-CECF8A80BFAF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97FAC-8A9C-468F-8056-8CFB701F95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6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C75F3-3047-45EC-B85E-CAE3E50279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4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1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9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0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5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c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97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20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6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22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58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80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87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0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72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0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92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8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96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103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94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14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72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3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8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8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3AD08D-421F-4B71-8288-87B9151C0318}" type="datetimeFigureOut">
              <a:rPr lang="en-US" smtClean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C3CE07-2936-4A85-A85B-7F67033F6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0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9934" y="1354673"/>
            <a:ext cx="225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EPCRA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36600" y="5174738"/>
            <a:ext cx="4622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David Sage </a:t>
            </a:r>
            <a:endParaRPr lang="en-US" sz="1400" dirty="0" smtClean="0"/>
          </a:p>
          <a:p>
            <a:r>
              <a:rPr lang="en-US" sz="1400" dirty="0"/>
              <a:t>ITS5 Senior Application </a:t>
            </a:r>
            <a:r>
              <a:rPr lang="en-US" sz="1400" dirty="0" smtClean="0"/>
              <a:t>Developer</a:t>
            </a:r>
          </a:p>
          <a:p>
            <a:r>
              <a:rPr lang="en-US" sz="1400" dirty="0" smtClean="0"/>
              <a:t>Hazard Waste &amp; Toxic Reduction</a:t>
            </a:r>
          </a:p>
          <a:p>
            <a:r>
              <a:rPr lang="en-US" sz="1400" dirty="0" smtClean="0"/>
              <a:t>Washington State Department of Ecology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70356" y="4502841"/>
            <a:ext cx="3451289" cy="646331"/>
            <a:chOff x="4219511" y="4502841"/>
            <a:chExt cx="3451289" cy="6463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9511" y="4546605"/>
              <a:ext cx="557680" cy="558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00600" y="4502841"/>
              <a:ext cx="2870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Washington State </a:t>
              </a:r>
              <a:r>
                <a:rPr lang="en-US" dirty="0" smtClean="0"/>
                <a:t>Emergency </a:t>
              </a:r>
            </a:p>
            <a:p>
              <a:r>
                <a:rPr lang="en-US" dirty="0" smtClean="0"/>
                <a:t>Response Commission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2890391"/>
            <a:ext cx="6096000" cy="1077218"/>
            <a:chOff x="3048000" y="2890391"/>
            <a:chExt cx="6096000" cy="1077218"/>
          </a:xfrm>
        </p:grpSpPr>
        <p:pic>
          <p:nvPicPr>
            <p:cNvPr id="1028" name="Picture 4" descr="http://www.cssauthor.com/wp-content/uploads/2013/07/Apple-iOS7-Icon-cssauthor.com_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9422" y="3048395"/>
              <a:ext cx="759136" cy="7612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android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335" y="3048395"/>
              <a:ext cx="761210" cy="761210"/>
            </a:xfrm>
            <a:prstGeom prst="roundRect">
              <a:avLst>
                <a:gd name="adj" fmla="val 1610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3048000" y="2890391"/>
              <a:ext cx="6096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3200" dirty="0"/>
                <a:t>Mobile App</a:t>
              </a:r>
            </a:p>
            <a:p>
              <a:pPr algn="ctr"/>
              <a:r>
                <a:rPr lang="en-US" sz="3200" dirty="0"/>
                <a:t>Android and iPhone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367208" y="1999734"/>
            <a:ext cx="5457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(Emergency Planning and Community Right to Know Act)</a:t>
            </a:r>
          </a:p>
        </p:txBody>
      </p:sp>
    </p:spTree>
    <p:extLst>
      <p:ext uri="{BB962C8B-B14F-4D97-AF65-F5344CB8AC3E}">
        <p14:creationId xmlns:p14="http://schemas.microsoft.com/office/powerpoint/2010/main" val="36665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8500" y="2305616"/>
            <a:ext cx="612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David </a:t>
            </a:r>
            <a:r>
              <a:rPr lang="en-US" sz="2800" dirty="0"/>
              <a:t>Sage </a:t>
            </a:r>
            <a:endParaRPr lang="en-US" sz="2800" dirty="0" smtClean="0"/>
          </a:p>
          <a:p>
            <a:r>
              <a:rPr lang="en-US" sz="2800" dirty="0"/>
              <a:t>ITS5 Senior Application </a:t>
            </a:r>
            <a:r>
              <a:rPr lang="en-US" sz="2800" dirty="0" smtClean="0"/>
              <a:t>Developer</a:t>
            </a:r>
          </a:p>
          <a:p>
            <a:r>
              <a:rPr lang="en-US" sz="2800" dirty="0" smtClean="0"/>
              <a:t>Hazard Waste &amp; Toxic Reduction</a:t>
            </a:r>
          </a:p>
          <a:p>
            <a:r>
              <a:rPr lang="en-US" sz="2800" dirty="0" smtClean="0"/>
              <a:t>Washington State Department of Ecology </a:t>
            </a:r>
          </a:p>
          <a:p>
            <a:r>
              <a:rPr lang="en-US" sz="2800" dirty="0" smtClean="0"/>
              <a:t>dsag461@ecy.wa.gov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132" y="500173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Architecture, Business, and S</a:t>
            </a:r>
            <a:r>
              <a:rPr lang="en-US" sz="1400" dirty="0" smtClean="0"/>
              <a:t>oftware Development</a:t>
            </a:r>
            <a:endParaRPr lang="en-US" sz="1400" dirty="0"/>
          </a:p>
          <a:p>
            <a:r>
              <a:rPr lang="en-US" sz="1400" dirty="0"/>
              <a:t>Mobile and Desktop </a:t>
            </a:r>
            <a:r>
              <a:rPr lang="en-US" sz="1400" dirty="0" smtClean="0"/>
              <a:t>Applications</a:t>
            </a:r>
            <a:endParaRPr lang="en-US" sz="1400" dirty="0"/>
          </a:p>
          <a:p>
            <a:r>
              <a:rPr lang="en-US" sz="1400" dirty="0"/>
              <a:t>Languages: JAVA, C#, VB.NET, C++, SQL, VBA and JavaScript</a:t>
            </a:r>
          </a:p>
          <a:p>
            <a:r>
              <a:rPr lang="en-US" sz="1400" dirty="0"/>
              <a:t>Platforms: iOS, Android, Windows, and MAC. </a:t>
            </a:r>
          </a:p>
          <a:p>
            <a:r>
              <a:rPr lang="en-US" sz="1400" dirty="0"/>
              <a:t>Development Environments - Visual Studio, Eclipse, and </a:t>
            </a:r>
            <a:r>
              <a:rPr lang="en-US" sz="1400" dirty="0" smtClean="0"/>
              <a:t>Xcode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08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8606" y="1659357"/>
            <a:ext cx="7250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Ecology receives EPCRA reports and manages EPCRA data on behalf of the Washington State Emergency Response Commission (SERC)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4488" y="2850625"/>
            <a:ext cx="7588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Reports contain facility-specific </a:t>
            </a:r>
            <a:r>
              <a:rPr lang="en-US" dirty="0" smtClean="0"/>
              <a:t>data, including emergency </a:t>
            </a:r>
            <a:r>
              <a:rPr lang="en-US" dirty="0"/>
              <a:t>contact names and phone </a:t>
            </a:r>
            <a:r>
              <a:rPr lang="en-US" dirty="0" smtClean="0"/>
              <a:t>numbers, information </a:t>
            </a:r>
            <a:r>
              <a:rPr lang="en-US" dirty="0"/>
              <a:t>on chemicals stored, their respective physical and health hazards, maximum/average amounts stored, and storage location on the property.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066" y="4562100"/>
            <a:ext cx="692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is used by </a:t>
            </a:r>
            <a:r>
              <a:rPr lang="en-US" dirty="0" smtClean="0"/>
              <a:t>SERC</a:t>
            </a:r>
            <a:r>
              <a:rPr lang="en-US" dirty="0"/>
              <a:t>, Emergency Responders, Local Emergency Planning Committees (LEPC) and Fire Departments</a:t>
            </a:r>
          </a:p>
        </p:txBody>
      </p:sp>
    </p:spTree>
    <p:extLst>
      <p:ext uri="{BB962C8B-B14F-4D97-AF65-F5344CB8AC3E}">
        <p14:creationId xmlns:p14="http://schemas.microsoft.com/office/powerpoint/2010/main" val="6350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737" y="3045080"/>
            <a:ext cx="26543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Live Demo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87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0537" y="3011213"/>
            <a:ext cx="5922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Application</a:t>
            </a:r>
            <a:r>
              <a:rPr lang="en-US" dirty="0"/>
              <a:t> </a:t>
            </a:r>
            <a:r>
              <a:rPr lang="en-US" sz="4400" dirty="0" smtClean="0"/>
              <a:t>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2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57" y="3070677"/>
            <a:ext cx="449584" cy="3329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8289" y="3087604"/>
            <a:ext cx="80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assets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63" y="2577796"/>
            <a:ext cx="330235" cy="3988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14329" y="2094376"/>
            <a:ext cx="118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index.html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37334" y="2554204"/>
            <a:ext cx="1149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config.xml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4813"/>
          <a:stretch/>
        </p:blipFill>
        <p:spPr>
          <a:xfrm>
            <a:off x="3116568" y="5000625"/>
            <a:ext cx="268011" cy="3000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68" y="5130448"/>
            <a:ext cx="261212" cy="2966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7" y="4222109"/>
            <a:ext cx="236233" cy="236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033" y="4596514"/>
            <a:ext cx="242412" cy="2200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0"/>
          <a:stretch/>
        </p:blipFill>
        <p:spPr>
          <a:xfrm>
            <a:off x="3057300" y="5388480"/>
            <a:ext cx="329367" cy="3442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256" y="4191171"/>
            <a:ext cx="314346" cy="2345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6433" y="2120595"/>
            <a:ext cx="316014" cy="3855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2690" y="5071183"/>
            <a:ext cx="102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HTML5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8463" y="4144497"/>
            <a:ext cx="110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Bootstrap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5547" y="4490567"/>
            <a:ext cx="1033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jQuery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0556" y="4968248"/>
            <a:ext cx="1382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AngularJS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5423" y="5380045"/>
            <a:ext cx="121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Cordova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50101" y="4104609"/>
            <a:ext cx="84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9391" y="759083"/>
            <a:ext cx="38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Project Files and Technologies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54358" y="1647791"/>
            <a:ext cx="13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Signing Keys</a:t>
            </a:r>
            <a:endParaRPr lang="en-US" dirty="0"/>
          </a:p>
        </p:txBody>
      </p:sp>
      <p:pic>
        <p:nvPicPr>
          <p:cNvPr id="40" name="Picture 8" descr="Image result for android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59" y="3025594"/>
            <a:ext cx="352344" cy="352344"/>
          </a:xfrm>
          <a:prstGeom prst="roundRect">
            <a:avLst>
              <a:gd name="adj" fmla="val 161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1" name="Rectangle 40"/>
          <p:cNvSpPr/>
          <p:nvPr/>
        </p:nvSpPr>
        <p:spPr>
          <a:xfrm>
            <a:off x="6434259" y="2991434"/>
            <a:ext cx="934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938094" y="2973115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iOS</a:t>
            </a:r>
            <a:endParaRPr lang="en-US" dirty="0"/>
          </a:p>
        </p:txBody>
      </p:sp>
      <p:pic>
        <p:nvPicPr>
          <p:cNvPr id="43" name="Picture 4" descr="http://www.cssauthor.com/wp-content/uploads/2013/07/Apple-iOS7-Icon-cssauthor.com_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30" y="2954275"/>
            <a:ext cx="351570" cy="352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478499" y="459907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CSS3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93" y="4655115"/>
            <a:ext cx="253637" cy="2809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7834" y="1672070"/>
            <a:ext cx="470020" cy="29067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9018681" y="3540242"/>
            <a:ext cx="14022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12 Certificate 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6547992" y="3553201"/>
            <a:ext cx="840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keystore</a:t>
            </a:r>
            <a:endParaRPr lang="en-US" sz="16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0190" y="3589998"/>
            <a:ext cx="205278" cy="2684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12315" y="3545129"/>
            <a:ext cx="220018" cy="28771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9036031" y="3984287"/>
            <a:ext cx="1768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/>
              <a:t>rovisioning Profile</a:t>
            </a:r>
            <a:endParaRPr lang="en-US" sz="16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03851" y="3989924"/>
            <a:ext cx="220018" cy="287715"/>
          </a:xfrm>
          <a:prstGeom prst="rect">
            <a:avLst/>
          </a:prstGeom>
        </p:spPr>
      </p:pic>
      <p:pic>
        <p:nvPicPr>
          <p:cNvPr id="64" name="Content Placeholder 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16"/>
          <a:stretch/>
        </p:blipFill>
        <p:spPr>
          <a:xfrm>
            <a:off x="1136847" y="1502514"/>
            <a:ext cx="447325" cy="53795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28040" y="16268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215466" y="1761067"/>
            <a:ext cx="8467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2733" y="1346200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054" y="1515533"/>
            <a:ext cx="3932237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REST Web Service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98" y="2801489"/>
            <a:ext cx="1018288" cy="201419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67" y="3592595"/>
            <a:ext cx="1367200" cy="750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21" y="2879067"/>
            <a:ext cx="1179712" cy="182855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296113" y="3450177"/>
            <a:ext cx="1654424" cy="0"/>
          </a:xfrm>
          <a:prstGeom prst="straightConnector1">
            <a:avLst/>
          </a:prstGeom>
          <a:ln w="22225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87645" y="4397145"/>
            <a:ext cx="172144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6622" y="2314041"/>
            <a:ext cx="20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Ecology Web 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6408" y="2258356"/>
            <a:ext cx="17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EPCRA Database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3404" y="2256861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359680" y="3707872"/>
            <a:ext cx="1654424" cy="0"/>
          </a:xfrm>
          <a:prstGeom prst="straightConnector1">
            <a:avLst/>
          </a:prstGeom>
          <a:ln w="22225" cmpd="sng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359680" y="3913232"/>
            <a:ext cx="172144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43" y="3075322"/>
            <a:ext cx="1266652" cy="12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6043" y="3011212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Publish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18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8854" y="3416841"/>
            <a:ext cx="133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Signing Keys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8854" y="3022757"/>
            <a:ext cx="13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Files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16"/>
          <a:stretch/>
        </p:blipFill>
        <p:spPr>
          <a:xfrm>
            <a:off x="5141580" y="2721714"/>
            <a:ext cx="640080" cy="769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5973" y="292227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85731" y="3417751"/>
            <a:ext cx="73667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90"/>
          <a:stretch/>
        </p:blipFill>
        <p:spPr>
          <a:xfrm>
            <a:off x="5176155" y="3328800"/>
            <a:ext cx="632661" cy="661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7344" y="3491475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 Gap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130" y="3109945"/>
            <a:ext cx="614998" cy="56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62598" y="302221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04701" y="349147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ipa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042733" y="3391542"/>
            <a:ext cx="736675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057" y="818401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Create Binary Files</a:t>
            </a:r>
            <a:endParaRPr lang="en-US" sz="3200" dirty="0"/>
          </a:p>
        </p:txBody>
      </p:sp>
      <p:pic>
        <p:nvPicPr>
          <p:cNvPr id="17" name="Picture 4" descr="http://www.cssauthor.com/wp-content/uploads/2013/07/Apple-iOS7-Icon-cssauthor.com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22" y="3503364"/>
            <a:ext cx="423464" cy="4246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android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758" y="2992467"/>
            <a:ext cx="438324" cy="438324"/>
          </a:xfrm>
          <a:prstGeom prst="roundRect">
            <a:avLst>
              <a:gd name="adj" fmla="val 161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767" y="3450070"/>
            <a:ext cx="470020" cy="290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6698" y="2986569"/>
            <a:ext cx="317541" cy="4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84385" y="1859579"/>
            <a:ext cx="4103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71717"/>
                </a:solidFill>
                <a:latin typeface="Karla"/>
              </a:rPr>
              <a:t>Google Play Store</a:t>
            </a:r>
            <a:r>
              <a:rPr lang="en-US" dirty="0">
                <a:solidFill>
                  <a:srgbClr val="171717"/>
                </a:solidFill>
                <a:latin typeface="Karla"/>
              </a:rPr>
              <a:t> 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982970" y="3915590"/>
            <a:ext cx="148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71717"/>
                </a:solidFill>
                <a:latin typeface="Karla"/>
              </a:rPr>
              <a:t>iTunes Store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38681" y="4230345"/>
            <a:ext cx="4474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iTunes Developer Account</a:t>
            </a:r>
          </a:p>
          <a:p>
            <a:r>
              <a:rPr lang="en-US" dirty="0"/>
              <a:t>Application form </a:t>
            </a:r>
            <a:endParaRPr lang="en-US" dirty="0" smtClean="0"/>
          </a:p>
          <a:p>
            <a:r>
              <a:rPr lang="en-US" dirty="0" smtClean="0"/>
              <a:t>Upload Images</a:t>
            </a:r>
          </a:p>
          <a:p>
            <a:r>
              <a:rPr lang="en-US" dirty="0" smtClean="0"/>
              <a:t>Upload Binary using Application Loader 2.0</a:t>
            </a:r>
            <a:endParaRPr lang="en-US" dirty="0"/>
          </a:p>
          <a:p>
            <a:r>
              <a:rPr lang="en-US" dirty="0" smtClean="0"/>
              <a:t>Submit for review. Approval time </a:t>
            </a:r>
            <a:r>
              <a:rPr lang="en-US" dirty="0"/>
              <a:t>1 to 2 weeks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04421" y="2212105"/>
            <a:ext cx="4311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Google Play Developer account</a:t>
            </a:r>
          </a:p>
          <a:p>
            <a:r>
              <a:rPr lang="en-US" dirty="0" smtClean="0"/>
              <a:t>Application form</a:t>
            </a:r>
          </a:p>
          <a:p>
            <a:r>
              <a:rPr lang="en-US" dirty="0" smtClean="0"/>
              <a:t>Upload </a:t>
            </a:r>
            <a:r>
              <a:rPr lang="en-US" dirty="0"/>
              <a:t>Images and </a:t>
            </a:r>
            <a:r>
              <a:rPr lang="en-US" dirty="0" smtClean="0"/>
              <a:t>Binary files</a:t>
            </a:r>
          </a:p>
          <a:p>
            <a:r>
              <a:rPr lang="en-US" dirty="0" smtClean="0"/>
              <a:t>Submit for review. Approval time 1 to 2 days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324" y="928467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Submit Application</a:t>
            </a:r>
            <a:endParaRPr lang="en-US" sz="2800" dirty="0"/>
          </a:p>
        </p:txBody>
      </p:sp>
      <p:pic>
        <p:nvPicPr>
          <p:cNvPr id="10" name="Picture 8" descr="Image result for androi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58" y="2188135"/>
            <a:ext cx="758952" cy="758952"/>
          </a:xfrm>
          <a:prstGeom prst="roundRect">
            <a:avLst>
              <a:gd name="adj" fmla="val 161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 descr="http://www.cssauthor.com/wp-content/uploads/2013/07/Apple-iOS7-Icon-cssauthor.com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89" y="4460098"/>
            <a:ext cx="758952" cy="7610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ontrol xmlns="http://schemas.microsoft.com/VisualStudio/2011/storyboarding/control">
  <Id Name="System.Storyboarding.Common.Hyperlink" Revision="1" Stencil="System.Storyboarding.Common" StencilVersion="0.1"/>
</Control>
</file>

<file path=customXml/item2.xml><?xml version="1.0" encoding="utf-8"?>
<Control xmlns="http://schemas.microsoft.com/VisualStudio/2011/storyboarding/control">
  <Id Name="iPad.App" Revision="1" Stencil="iPad" StencilVersion="1.0"/>
</Control>
</file>

<file path=customXml/item3.xml><?xml version="1.0" encoding="utf-8"?>
<Control xmlns="http://schemas.microsoft.com/VisualStudio/2011/storyboarding/control">
  <Id Name="iPhone.iPhone" Revision="1" Stencil="iPhone" StencilVersion="1.0"/>
</Control>
</file>

<file path=customXml/item4.xml><?xml version="1.0" encoding="utf-8"?>
<Control xmlns="http://schemas.microsoft.com/VisualStudio/2011/storyboarding/control">
  <Id Name="iPhone.iPhone" Revision="1" Stencil="iPhone" StencilVersion="1.0"/>
</Control>
</file>

<file path=customXml/item5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6.xml><?xml version="1.0" encoding="utf-8"?>
<Control xmlns="http://schemas.microsoft.com/VisualStudio/2011/storyboarding/control">
  <Id Name="System.Storyboarding.Backgrounds.WebBrowser" Revision="1" Stencil="System.Storyboarding.Backgrounds" StencilVersion="0.1"/>
</Control>
</file>

<file path=customXml/itemProps1.xml><?xml version="1.0" encoding="utf-8"?>
<ds:datastoreItem xmlns:ds="http://schemas.openxmlformats.org/officeDocument/2006/customXml" ds:itemID="{93D8F2C8-5A52-4445-BEC9-064EF6D0730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89DECB0-E89A-491A-BD80-38175B0BC1C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AE33DC9-6FAC-4933-BAFA-0F431A7335D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DFFD24F-A7C8-4539-9AE0-7C2D85974910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66C5A3C6-B708-4368-8345-B4ED77B4620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CE7C049-E2CD-4059-8283-12ACBA00CC1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281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Karla</vt:lpstr>
      <vt:lpstr>Office Theme</vt:lpstr>
      <vt:lpstr>Storyboard Layouts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REST Web Service</vt:lpstr>
      <vt:lpstr>PowerPoint Presentation</vt:lpstr>
      <vt:lpstr>PowerPoint Presentation</vt:lpstr>
      <vt:lpstr>PowerPoint Presentation</vt:lpstr>
      <vt:lpstr>PowerPoint Presentation</vt:lpstr>
    </vt:vector>
  </TitlesOfParts>
  <Company>Dept of Ecology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Twardowski, Mariusz (ECY)</dc:creator>
  <cp:lastModifiedBy>Sage, David (ECY)</cp:lastModifiedBy>
  <cp:revision>109</cp:revision>
  <dcterms:created xsi:type="dcterms:W3CDTF">2015-08-07T15:53:38Z</dcterms:created>
  <dcterms:modified xsi:type="dcterms:W3CDTF">2016-11-29T17:03:09Z</dcterms:modified>
</cp:coreProperties>
</file>