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320" r:id="rId5"/>
    <p:sldId id="293" r:id="rId6"/>
    <p:sldId id="329" r:id="rId7"/>
    <p:sldId id="332" r:id="rId8"/>
    <p:sldId id="295" r:id="rId9"/>
    <p:sldId id="330" r:id="rId10"/>
    <p:sldId id="33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E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92" autoAdjust="0"/>
    <p:restoredTop sz="79343" autoAdjust="0"/>
  </p:normalViewPr>
  <p:slideViewPr>
    <p:cSldViewPr>
      <p:cViewPr varScale="1">
        <p:scale>
          <a:sx n="81" d="100"/>
          <a:sy n="81" d="100"/>
        </p:scale>
        <p:origin x="1219"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83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98022D-315E-4DCD-83AA-FDE09CA1E5F4}" type="datetimeFigureOut">
              <a:rPr lang="en-US" smtClean="0"/>
              <a:pPr/>
              <a:t>11/28/2016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18A62F8-8ED1-4F04-A5B0-86B704968269}" type="slidenum">
              <a:rPr lang="en-US" smtClean="0"/>
              <a:pPr/>
              <a:t>‹#›</a:t>
            </a:fld>
            <a:endParaRPr lang="en-US"/>
          </a:p>
        </p:txBody>
      </p:sp>
    </p:spTree>
    <p:extLst>
      <p:ext uri="{BB962C8B-B14F-4D97-AF65-F5344CB8AC3E}">
        <p14:creationId xmlns:p14="http://schemas.microsoft.com/office/powerpoint/2010/main" val="3255973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91021A-CA97-4BFD-87B6-2FBD359036F0}" type="datetimeFigureOut">
              <a:rPr lang="en-US" smtClean="0"/>
              <a:pPr/>
              <a:t>11/28/2016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628E4F-335F-45F5-A2FC-FE9487D09098}" type="slidenum">
              <a:rPr lang="en-US" smtClean="0"/>
              <a:pPr/>
              <a:t>‹#›</a:t>
            </a:fld>
            <a:endParaRPr lang="en-US"/>
          </a:p>
        </p:txBody>
      </p:sp>
    </p:spTree>
    <p:extLst>
      <p:ext uri="{BB962C8B-B14F-4D97-AF65-F5344CB8AC3E}">
        <p14:creationId xmlns:p14="http://schemas.microsoft.com/office/powerpoint/2010/main" val="1282468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so much for recognizing the</a:t>
            </a:r>
            <a:r>
              <a:rPr lang="en-US" baseline="0" dirty="0" smtClean="0"/>
              <a:t> Washington Department of Ecology with this award. </a:t>
            </a:r>
          </a:p>
          <a:p>
            <a:endParaRPr lang="en-US" baseline="0" dirty="0" smtClean="0"/>
          </a:p>
          <a:p>
            <a:r>
              <a:rPr lang="en-US" dirty="0" smtClean="0"/>
              <a:t>Washington</a:t>
            </a:r>
            <a:r>
              <a:rPr lang="en-US" baseline="0" dirty="0" smtClean="0"/>
              <a:t> State is well known for being a leader in technology. We believe that spirit of innovation is just as important to the environmental work we do at Ecology as it is to Amazon or Microsoft.</a:t>
            </a:r>
          </a:p>
          <a:p>
            <a:endParaRPr lang="en-US" baseline="0" dirty="0" smtClean="0"/>
          </a:p>
          <a:p>
            <a:r>
              <a:rPr lang="en-US" baseline="0" dirty="0" smtClean="0"/>
              <a:t>Last year, we had the chance to break new technological ground with our agency’s first mobile app. We wanted to make the chemical storage information our agency already collects instantly available to the first responders who need it.</a:t>
            </a:r>
            <a:endParaRPr lang="en-US" dirty="0"/>
          </a:p>
        </p:txBody>
      </p:sp>
      <p:sp>
        <p:nvSpPr>
          <p:cNvPr id="4" name="Slide Number Placeholder 3"/>
          <p:cNvSpPr>
            <a:spLocks noGrp="1"/>
          </p:cNvSpPr>
          <p:nvPr>
            <p:ph type="sldNum" sz="quarter" idx="10"/>
          </p:nvPr>
        </p:nvSpPr>
        <p:spPr/>
        <p:txBody>
          <a:bodyPr/>
          <a:lstStyle/>
          <a:p>
            <a:fld id="{9A628E4F-335F-45F5-A2FC-FE9487D09098}" type="slidenum">
              <a:rPr lang="en-US" smtClean="0"/>
              <a:pPr/>
              <a:t>1</a:t>
            </a:fld>
            <a:endParaRPr lang="en-US"/>
          </a:p>
        </p:txBody>
      </p:sp>
    </p:spTree>
    <p:extLst>
      <p:ext uri="{BB962C8B-B14F-4D97-AF65-F5344CB8AC3E}">
        <p14:creationId xmlns:p14="http://schemas.microsoft.com/office/powerpoint/2010/main" val="3681543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this chemical data? </a:t>
            </a:r>
            <a:r>
              <a:rPr lang="en-US" dirty="0" smtClean="0"/>
              <a:t>For decades, Ecology has collected</a:t>
            </a:r>
            <a:r>
              <a:rPr lang="en-US" baseline="0" dirty="0" smtClean="0"/>
              <a:t> chemical storage information from Washington facilities reported under the federal Emergency Planning and Community Right-to-Know Act.</a:t>
            </a:r>
          </a:p>
          <a:p>
            <a:endParaRPr lang="en-US" baseline="0" dirty="0" smtClean="0"/>
          </a:p>
          <a:p>
            <a:r>
              <a:rPr lang="en-US" baseline="0" dirty="0" smtClean="0"/>
              <a:t>We keep the database updated and make the information available to state emergency planners and local fire and police departments. </a:t>
            </a:r>
            <a:endParaRPr lang="en-US" dirty="0"/>
          </a:p>
        </p:txBody>
      </p:sp>
      <p:sp>
        <p:nvSpPr>
          <p:cNvPr id="4" name="Slide Number Placeholder 3"/>
          <p:cNvSpPr>
            <a:spLocks noGrp="1"/>
          </p:cNvSpPr>
          <p:nvPr>
            <p:ph type="sldNum" sz="quarter" idx="10"/>
          </p:nvPr>
        </p:nvSpPr>
        <p:spPr/>
        <p:txBody>
          <a:bodyPr/>
          <a:lstStyle/>
          <a:p>
            <a:fld id="{9A628E4F-335F-45F5-A2FC-FE9487D09098}" type="slidenum">
              <a:rPr lang="en-US" smtClean="0"/>
              <a:pPr/>
              <a:t>2</a:t>
            </a:fld>
            <a:endParaRPr lang="en-US"/>
          </a:p>
        </p:txBody>
      </p:sp>
    </p:spTree>
    <p:extLst>
      <p:ext uri="{BB962C8B-B14F-4D97-AF65-F5344CB8AC3E}">
        <p14:creationId xmlns:p14="http://schemas.microsoft.com/office/powerpoint/2010/main" val="4042914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we made that data available, it was often kept</a:t>
            </a:r>
            <a:r>
              <a:rPr lang="en-US" baseline="0" dirty="0" smtClean="0"/>
              <a:t> </a:t>
            </a:r>
            <a:r>
              <a:rPr lang="en-US" dirty="0" smtClean="0"/>
              <a:t>in paper records, or stored</a:t>
            </a:r>
            <a:r>
              <a:rPr lang="en-US" baseline="0" dirty="0" smtClean="0"/>
              <a:t> on a desktop computer</a:t>
            </a:r>
            <a:r>
              <a:rPr lang="en-US" dirty="0" smtClean="0"/>
              <a:t>.</a:t>
            </a:r>
            <a:r>
              <a:rPr lang="en-US" baseline="0" dirty="0" smtClean="0"/>
              <a:t> </a:t>
            </a:r>
          </a:p>
          <a:p>
            <a:endParaRPr lang="en-US" baseline="0" dirty="0" smtClean="0"/>
          </a:p>
          <a:p>
            <a:r>
              <a:rPr lang="en-US" baseline="0" dirty="0" smtClean="0"/>
              <a:t>That meant firefighters, police and other responders didn’t always have the information when they needed it. Taking that data and putting it into a smartphone application made all kinds of sense.</a:t>
            </a:r>
          </a:p>
        </p:txBody>
      </p:sp>
      <p:sp>
        <p:nvSpPr>
          <p:cNvPr id="4" name="Slide Number Placeholder 3"/>
          <p:cNvSpPr>
            <a:spLocks noGrp="1"/>
          </p:cNvSpPr>
          <p:nvPr>
            <p:ph type="sldNum" sz="quarter" idx="10"/>
          </p:nvPr>
        </p:nvSpPr>
        <p:spPr/>
        <p:txBody>
          <a:bodyPr/>
          <a:lstStyle/>
          <a:p>
            <a:fld id="{9A628E4F-335F-45F5-A2FC-FE9487D09098}" type="slidenum">
              <a:rPr lang="en-US" smtClean="0"/>
              <a:pPr/>
              <a:t>3</a:t>
            </a:fld>
            <a:endParaRPr lang="en-US"/>
          </a:p>
        </p:txBody>
      </p:sp>
    </p:spTree>
    <p:extLst>
      <p:ext uri="{BB962C8B-B14F-4D97-AF65-F5344CB8AC3E}">
        <p14:creationId xmlns:p14="http://schemas.microsoft.com/office/powerpoint/2010/main" val="204770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 wasn’t plug and play – we had a few challenges getting our database to play nice with the mobile app. But our EPCRA reporting staff and our IT folks in Ecology’s hazardous waste program put their heads together and made it happen. </a:t>
            </a:r>
          </a:p>
          <a:p>
            <a:endParaRPr lang="en-US" baseline="0" dirty="0" smtClean="0"/>
          </a:p>
          <a:p>
            <a:r>
              <a:rPr lang="en-US" baseline="0" dirty="0" smtClean="0"/>
              <a:t>We launched the app last year. It was the first - and is so far still the only - EPCRA app in the nation.</a:t>
            </a:r>
            <a:endParaRPr lang="en-US" dirty="0"/>
          </a:p>
        </p:txBody>
      </p:sp>
      <p:sp>
        <p:nvSpPr>
          <p:cNvPr id="4" name="Slide Number Placeholder 3"/>
          <p:cNvSpPr>
            <a:spLocks noGrp="1"/>
          </p:cNvSpPr>
          <p:nvPr>
            <p:ph type="sldNum" sz="quarter" idx="10"/>
          </p:nvPr>
        </p:nvSpPr>
        <p:spPr/>
        <p:txBody>
          <a:bodyPr/>
          <a:lstStyle/>
          <a:p>
            <a:fld id="{9A628E4F-335F-45F5-A2FC-FE9487D09098}" type="slidenum">
              <a:rPr lang="en-US" smtClean="0"/>
              <a:pPr/>
              <a:t>4</a:t>
            </a:fld>
            <a:endParaRPr lang="en-US"/>
          </a:p>
        </p:txBody>
      </p:sp>
    </p:spTree>
    <p:extLst>
      <p:ext uri="{BB962C8B-B14F-4D97-AF65-F5344CB8AC3E}">
        <p14:creationId xmlns:p14="http://schemas.microsoft.com/office/powerpoint/2010/main" val="1570743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some of you may remember, Washington</a:t>
            </a:r>
            <a:r>
              <a:rPr lang="en-US" baseline="0" dirty="0" smtClean="0"/>
              <a:t> faced a historic drought last year that led to devastating wildfires in our state. </a:t>
            </a:r>
          </a:p>
          <a:p>
            <a:endParaRPr lang="en-US" baseline="0" dirty="0" smtClean="0"/>
          </a:p>
          <a:p>
            <a:r>
              <a:rPr lang="en-US" baseline="0" dirty="0" smtClean="0"/>
              <a:t>O</a:t>
            </a:r>
            <a:r>
              <a:rPr lang="en-US" dirty="0" smtClean="0"/>
              <a:t>ur</a:t>
            </a:r>
            <a:r>
              <a:rPr lang="en-US" baseline="0" dirty="0" smtClean="0"/>
              <a:t> team was putting the finishing touches on the app last June when a major wildfire erupted just outside the city of Wenatchee in central Washington. </a:t>
            </a:r>
          </a:p>
          <a:p>
            <a:endParaRPr lang="en-US" baseline="0" dirty="0" smtClean="0"/>
          </a:p>
          <a:p>
            <a:r>
              <a:rPr lang="en-US" baseline="0" dirty="0" smtClean="0"/>
              <a:t>Embers from that wildfire blew into a recycling center near the center of the city, and soon there was a major commercial fire burning in Wenatchee’s warehouse district. Our Spills responders were called in, and they brought the new EPCRA app with them. </a:t>
            </a:r>
          </a:p>
          <a:p>
            <a:endParaRPr lang="en-US" baseline="0" dirty="0" smtClean="0"/>
          </a:p>
        </p:txBody>
      </p:sp>
      <p:sp>
        <p:nvSpPr>
          <p:cNvPr id="4" name="Slide Number Placeholder 3"/>
          <p:cNvSpPr>
            <a:spLocks noGrp="1"/>
          </p:cNvSpPr>
          <p:nvPr>
            <p:ph type="sldNum" sz="quarter" idx="10"/>
          </p:nvPr>
        </p:nvSpPr>
        <p:spPr/>
        <p:txBody>
          <a:bodyPr/>
          <a:lstStyle/>
          <a:p>
            <a:fld id="{9A628E4F-335F-45F5-A2FC-FE9487D09098}" type="slidenum">
              <a:rPr lang="en-US" smtClean="0"/>
              <a:pPr/>
              <a:t>5</a:t>
            </a:fld>
            <a:endParaRPr lang="en-US"/>
          </a:p>
        </p:txBody>
      </p:sp>
    </p:spTree>
    <p:extLst>
      <p:ext uri="{BB962C8B-B14F-4D97-AF65-F5344CB8AC3E}">
        <p14:creationId xmlns:p14="http://schemas.microsoft.com/office/powerpoint/2010/main" val="2959671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Several fruit packing plants were destroyed in the fire.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Our responders knew tanks of ammonia were stored at the site, but the EPCRA app told them that one warehouse also held a toxic fumigant called methyl bromide. Knowledge is power – and knowing what chemicals are on site and where they are stored is crucial information for emergency responders.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Our Spills response manager called the app a “game changer” for his team.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A628E4F-335F-45F5-A2FC-FE9487D09098}" type="slidenum">
              <a:rPr lang="en-US" smtClean="0"/>
              <a:pPr/>
              <a:t>6</a:t>
            </a:fld>
            <a:endParaRPr lang="en-US"/>
          </a:p>
        </p:txBody>
      </p:sp>
    </p:spTree>
    <p:extLst>
      <p:ext uri="{BB962C8B-B14F-4D97-AF65-F5344CB8AC3E}">
        <p14:creationId xmlns:p14="http://schemas.microsoft.com/office/powerpoint/2010/main" val="65759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that</a:t>
            </a:r>
            <a:r>
              <a:rPr lang="en-US" baseline="0" dirty="0" smtClean="0"/>
              <a:t> first real-world test in Wenatchee, we’ve invited all emergency responders in our state to download the app. </a:t>
            </a:r>
          </a:p>
          <a:p>
            <a:endParaRPr lang="en-US" baseline="0" dirty="0" smtClean="0"/>
          </a:p>
          <a:p>
            <a:r>
              <a:rPr lang="en-US" baseline="0" dirty="0" smtClean="0"/>
              <a:t>I’m proud to say that more than 500 fire departments and other emergency responders now have it on their phones as a resource. That means they will be better prepared next time they face a chemical threat. </a:t>
            </a:r>
          </a:p>
          <a:p>
            <a:endParaRPr lang="en-US" baseline="0" dirty="0" smtClean="0"/>
          </a:p>
          <a:p>
            <a:r>
              <a:rPr lang="en-US" baseline="0" dirty="0" smtClean="0"/>
              <a:t>Thank you again. It is an honor to be recognized by our peers.</a:t>
            </a:r>
            <a:endParaRPr lang="en-US" dirty="0"/>
          </a:p>
        </p:txBody>
      </p:sp>
      <p:sp>
        <p:nvSpPr>
          <p:cNvPr id="4" name="Slide Number Placeholder 3"/>
          <p:cNvSpPr>
            <a:spLocks noGrp="1"/>
          </p:cNvSpPr>
          <p:nvPr>
            <p:ph type="sldNum" sz="quarter" idx="10"/>
          </p:nvPr>
        </p:nvSpPr>
        <p:spPr/>
        <p:txBody>
          <a:bodyPr/>
          <a:lstStyle/>
          <a:p>
            <a:fld id="{9A628E4F-335F-45F5-A2FC-FE9487D09098}" type="slidenum">
              <a:rPr lang="en-US" smtClean="0"/>
              <a:pPr/>
              <a:t>7</a:t>
            </a:fld>
            <a:endParaRPr lang="en-US"/>
          </a:p>
        </p:txBody>
      </p:sp>
    </p:spTree>
    <p:extLst>
      <p:ext uri="{BB962C8B-B14F-4D97-AF65-F5344CB8AC3E}">
        <p14:creationId xmlns:p14="http://schemas.microsoft.com/office/powerpoint/2010/main" val="2873340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9144000" cy="3429000"/>
          </a:xfrm>
          <a:prstGeom prst="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3400" y="1447800"/>
            <a:ext cx="8229600" cy="11430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BC8F4C2-470A-4180-B372-3CA232F71800}" type="datetimeFigureOut">
              <a:rPr lang="en-US" smtClean="0"/>
              <a:pPr/>
              <a:t>11/28/2016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pic>
        <p:nvPicPr>
          <p:cNvPr id="8" name="Picture 7" descr="ECOLOGO_W-C_Web.png"/>
          <p:cNvPicPr>
            <a:picLocks noChangeAspect="1"/>
          </p:cNvPicPr>
          <p:nvPr userDrawn="1"/>
        </p:nvPicPr>
        <p:blipFill>
          <a:blip r:embed="rId2" cstate="screen"/>
          <a:stretch>
            <a:fillRect/>
          </a:stretch>
        </p:blipFill>
        <p:spPr>
          <a:xfrm>
            <a:off x="3147582" y="5791200"/>
            <a:ext cx="2860343" cy="87508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8F4C2-470A-4180-B372-3CA232F71800}"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8F4C2-470A-4180-B372-3CA232F71800}"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8F4C2-470A-4180-B372-3CA232F71800}"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8F4C2-470A-4180-B372-3CA232F71800}"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a:off x="0" y="2057400"/>
            <a:ext cx="9144000" cy="2743200"/>
          </a:xfrm>
          <a:prstGeom prst="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2133600" y="2667000"/>
            <a:ext cx="6400800" cy="1371600"/>
          </a:xfrm>
        </p:spPr>
        <p:txBody>
          <a:bodyPr/>
          <a:lstStyle>
            <a:lvl1pPr algn="l">
              <a:defRPr>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9BC8F4C2-470A-4180-B372-3CA232F71800}" type="datetimeFigureOut">
              <a:rPr lang="en-US" smtClean="0">
                <a:solidFill>
                  <a:prstClr val="black">
                    <a:tint val="75000"/>
                  </a:prstClr>
                </a:solidFill>
              </a:rPr>
              <a:pPr/>
              <a:t>11/28/2016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ECY_Symbol.png"/>
          <p:cNvPicPr>
            <a:picLocks noChangeAspect="1"/>
          </p:cNvPicPr>
          <p:nvPr userDrawn="1"/>
        </p:nvPicPr>
        <p:blipFill>
          <a:blip r:embed="rId2" cstate="screen"/>
          <a:stretch>
            <a:fillRect/>
          </a:stretch>
        </p:blipFill>
        <p:spPr>
          <a:xfrm>
            <a:off x="0" y="2667000"/>
            <a:ext cx="1948986" cy="143548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0"/>
            <a:ext cx="7772400" cy="1362075"/>
          </a:xfrm>
        </p:spPr>
        <p:txBody>
          <a:bodyPr anchor="t"/>
          <a:lstStyle>
            <a:lvl1pPr algn="l">
              <a:defRPr sz="4000" b="0"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BC8F4C2-470A-4180-B372-3CA232F71800}"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6324600"/>
            <a:ext cx="9144000" cy="533400"/>
          </a:xfrm>
          <a:prstGeom prst="rect">
            <a:avLst/>
          </a:prstGeom>
          <a:gradFill flip="none" rotWithShape="1">
            <a:gsLst>
              <a:gs pos="1000">
                <a:srgbClr val="0083E6"/>
              </a:gs>
              <a:gs pos="0">
                <a:schemeClr val="tx2">
                  <a:lumMod val="40000"/>
                  <a:lumOff val="60000"/>
                </a:schemeClr>
              </a:gs>
              <a:gs pos="76000">
                <a:schemeClr val="bg1"/>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lvl1pPr>
              <a:defRPr>
                <a:solidFill>
                  <a:srgbClr val="0070C0"/>
                </a:solidFill>
                <a:latin typeface="Rockwell"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3600">
                <a:solidFill>
                  <a:schemeClr val="tx1"/>
                </a:solidFill>
                <a:latin typeface="Century Gothic" pitchFamily="34" charset="0"/>
              </a:defRPr>
            </a:lvl1pPr>
            <a:lvl2pPr>
              <a:defRPr sz="3200">
                <a:solidFill>
                  <a:schemeClr val="tx1"/>
                </a:solidFill>
                <a:latin typeface="Century Gothic" pitchFamily="34" charset="0"/>
              </a:defRPr>
            </a:lvl2pPr>
            <a:lvl3pPr>
              <a:defRPr sz="2800">
                <a:solidFill>
                  <a:schemeClr val="tx1"/>
                </a:solidFill>
                <a:latin typeface="Century Gothic" pitchFamily="34" charset="0"/>
              </a:defRPr>
            </a:lvl3pPr>
            <a:lvl4pPr>
              <a:defRPr sz="2400">
                <a:solidFill>
                  <a:schemeClr val="tx1"/>
                </a:solidFill>
                <a:latin typeface="Century Gothic" pitchFamily="34" charset="0"/>
              </a:defRPr>
            </a:lvl4pPr>
            <a:lvl5pPr>
              <a:defRPr sz="2400">
                <a:solidFill>
                  <a:schemeClr val="tx1"/>
                </a:solidFill>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BC8F4C2-470A-4180-B372-3CA232F71800}" type="datetimeFigureOut">
              <a:rPr lang="en-US" smtClean="0">
                <a:solidFill>
                  <a:prstClr val="black">
                    <a:tint val="75000"/>
                  </a:prstClr>
                </a:solidFill>
              </a:rPr>
              <a:pPr/>
              <a:t>11/28/2016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descr="ECY_Symbol.png"/>
          <p:cNvPicPr>
            <a:picLocks noChangeAspect="1"/>
          </p:cNvPicPr>
          <p:nvPr userDrawn="1"/>
        </p:nvPicPr>
        <p:blipFill>
          <a:blip r:embed="rId2" cstate="screen"/>
          <a:stretch>
            <a:fillRect/>
          </a:stretch>
        </p:blipFill>
        <p:spPr>
          <a:xfrm>
            <a:off x="457200" y="6184520"/>
            <a:ext cx="914400" cy="673480"/>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8" name="Rectangle 7"/>
          <p:cNvSpPr/>
          <p:nvPr userDrawn="1"/>
        </p:nvSpPr>
        <p:spPr>
          <a:xfrm>
            <a:off x="0" y="6324600"/>
            <a:ext cx="9144000" cy="533400"/>
          </a:xfrm>
          <a:prstGeom prst="rect">
            <a:avLst/>
          </a:prstGeom>
          <a:gradFill flip="none" rotWithShape="1">
            <a:gsLst>
              <a:gs pos="1000">
                <a:srgbClr val="0083E6"/>
              </a:gs>
              <a:gs pos="0">
                <a:schemeClr val="tx2">
                  <a:lumMod val="40000"/>
                  <a:lumOff val="60000"/>
                </a:schemeClr>
              </a:gs>
              <a:gs pos="76000">
                <a:schemeClr val="bg1"/>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C8F4C2-470A-4180-B372-3CA232F71800}" type="datetimeFigureOut">
              <a:rPr lang="en-US" smtClean="0">
                <a:solidFill>
                  <a:prstClr val="black">
                    <a:tint val="75000"/>
                  </a:prstClr>
                </a:solidFill>
              </a:rPr>
              <a:pPr/>
              <a:t>11/28/2016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descr="ECY_Symbol.png"/>
          <p:cNvPicPr>
            <a:picLocks noChangeAspect="1"/>
          </p:cNvPicPr>
          <p:nvPr userDrawn="1"/>
        </p:nvPicPr>
        <p:blipFill>
          <a:blip r:embed="rId2" cstate="screen"/>
          <a:stretch>
            <a:fillRect/>
          </a:stretch>
        </p:blipFill>
        <p:spPr>
          <a:xfrm>
            <a:off x="457200" y="6184520"/>
            <a:ext cx="914400" cy="673480"/>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Rockwell"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3600">
                <a:solidFill>
                  <a:schemeClr val="tx1"/>
                </a:solidFill>
                <a:latin typeface="Century Gothic" pitchFamily="34" charset="0"/>
              </a:defRPr>
            </a:lvl1pPr>
            <a:lvl2pPr>
              <a:defRPr sz="3200">
                <a:solidFill>
                  <a:schemeClr val="tx1"/>
                </a:solidFill>
                <a:latin typeface="Century Gothic" pitchFamily="34" charset="0"/>
              </a:defRPr>
            </a:lvl2pPr>
            <a:lvl3pPr>
              <a:defRPr sz="2800">
                <a:solidFill>
                  <a:schemeClr val="tx1"/>
                </a:solidFill>
                <a:latin typeface="Century Gothic" pitchFamily="34" charset="0"/>
              </a:defRPr>
            </a:lvl3pPr>
            <a:lvl4pPr>
              <a:defRPr sz="2400">
                <a:solidFill>
                  <a:schemeClr val="tx1"/>
                </a:solidFill>
                <a:latin typeface="Century Gothic" pitchFamily="34" charset="0"/>
              </a:defRPr>
            </a:lvl4pPr>
            <a:lvl5pPr>
              <a:defRPr sz="2400">
                <a:solidFill>
                  <a:schemeClr val="tx1"/>
                </a:solidFill>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BC8F4C2-470A-4180-B372-3CA232F71800}" type="datetimeFigureOut">
              <a:rPr lang="en-US" smtClean="0">
                <a:solidFill>
                  <a:prstClr val="black">
                    <a:tint val="75000"/>
                  </a:prstClr>
                </a:solidFill>
              </a:rPr>
              <a:pPr/>
              <a:t>11/28/2016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C8F4C2-470A-4180-B372-3CA232F71800}" type="datetimeFigureOut">
              <a:rPr lang="en-US" smtClean="0"/>
              <a:pPr/>
              <a:t>11/28/2016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C8F4C2-470A-4180-B372-3CA232F71800}" type="datetimeFigureOut">
              <a:rPr lang="en-US" smtClean="0"/>
              <a:pPr/>
              <a:t>11/28/2016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8F4C2-470A-4180-B372-3CA232F71800}" type="datetimeFigureOut">
              <a:rPr lang="en-US" smtClean="0"/>
              <a:pPr/>
              <a:t>11/28/2016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8F4C2-470A-4180-B372-3CA232F71800}" type="datetimeFigureOut">
              <a:rPr lang="en-US" smtClean="0"/>
              <a:pPr/>
              <a:t>11/28/2016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3201E-BAD4-4887-93F2-D695096208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5" r:id="rId2"/>
    <p:sldLayoutId id="2147483651" r:id="rId3"/>
    <p:sldLayoutId id="2147483666" r:id="rId4"/>
    <p:sldLayoutId id="2147483667" r:id="rId5"/>
    <p:sldLayoutId id="2147483668" r:id="rId6"/>
    <p:sldLayoutId id="2147483661"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rgbClr val="0070C0"/>
          </a:solidFill>
          <a:latin typeface="Rockwell"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24445" b="25000"/>
          <a:stretch/>
        </p:blipFill>
        <p:spPr>
          <a:xfrm>
            <a:off x="0" y="0"/>
            <a:ext cx="9144000" cy="6858000"/>
          </a:xfrm>
          <a:prstGeom prst="rect">
            <a:avLst/>
          </a:prstGeom>
        </p:spPr>
      </p:pic>
      <p:sp>
        <p:nvSpPr>
          <p:cNvPr id="3" name="Title 1"/>
          <p:cNvSpPr txBox="1">
            <a:spLocks/>
          </p:cNvSpPr>
          <p:nvPr/>
        </p:nvSpPr>
        <p:spPr>
          <a:xfrm>
            <a:off x="3292031" y="360458"/>
            <a:ext cx="5867400" cy="556260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Rockwell" pitchFamily="18" charset="0"/>
                <a:ea typeface="+mj-ea"/>
                <a:cs typeface="+mj-cs"/>
              </a:rPr>
              <a:t>Washington State’s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73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entury Gothic" pitchFamily="34" charset="0"/>
                <a:ea typeface="+mj-ea"/>
                <a:cs typeface="+mj-cs"/>
              </a:rPr>
              <a:t>EPCRA app</a:t>
            </a:r>
            <a:r>
              <a:rPr kumimoji="0" lang="en-US" sz="73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Rage Italic" pitchFamily="66" charset="0"/>
                <a:ea typeface="+mj-ea"/>
                <a:cs typeface="+mj-cs"/>
              </a:rPr>
              <a:t> </a:t>
            </a:r>
            <a:r>
              <a:rPr kumimoji="0" lang="en-US" sz="7300" b="0" i="0" u="none" strike="noStrike" kern="1200" cap="none" spc="0" normalizeH="0" baseline="0" noProof="0" dirty="0" smtClean="0">
                <a:ln>
                  <a:noFill/>
                </a:ln>
                <a:solidFill>
                  <a:schemeClr val="bg1"/>
                </a:solidFill>
                <a:effectLst/>
                <a:uLnTx/>
                <a:uFillTx/>
                <a:latin typeface="Rage Italic" pitchFamily="66" charset="0"/>
                <a:ea typeface="+mj-ea"/>
                <a:cs typeface="+mj-cs"/>
              </a:rPr>
              <a:t/>
            </a:r>
            <a:br>
              <a:rPr kumimoji="0" lang="en-US" sz="7300" b="0" i="0" u="none" strike="noStrike" kern="1200" cap="none" spc="0" normalizeH="0" baseline="0" noProof="0" dirty="0" smtClean="0">
                <a:ln>
                  <a:noFill/>
                </a:ln>
                <a:solidFill>
                  <a:schemeClr val="bg1"/>
                </a:solidFill>
                <a:effectLst/>
                <a:uLnTx/>
                <a:uFillTx/>
                <a:latin typeface="Rage Italic" pitchFamily="66" charset="0"/>
                <a:ea typeface="+mj-ea"/>
                <a:cs typeface="+mj-cs"/>
              </a:rPr>
            </a:br>
            <a:endParaRPr kumimoji="0" lang="en-US" sz="3100" b="0" i="1" u="none" strike="noStrike" kern="1200" cap="none" spc="0" normalizeH="0" noProof="0" dirty="0" smtClean="0">
              <a:ln>
                <a:noFill/>
              </a:ln>
              <a:solidFill>
                <a:schemeClr val="bg1"/>
              </a:solidFill>
              <a:effectLst/>
              <a:uLnTx/>
              <a:uFillTx/>
              <a:latin typeface="Rockwell" panose="02060603020205020403" pitchFamily="18" charset="0"/>
              <a:ea typeface="+mj-ea"/>
              <a:cs typeface="+mj-cs"/>
            </a:endParaRPr>
          </a:p>
        </p:txBody>
      </p:sp>
      <p:sp>
        <p:nvSpPr>
          <p:cNvPr id="5" name="TextBox 4"/>
          <p:cNvSpPr txBox="1"/>
          <p:nvPr/>
        </p:nvSpPr>
        <p:spPr>
          <a:xfrm>
            <a:off x="4073081" y="2344459"/>
            <a:ext cx="4305300" cy="2092881"/>
          </a:xfrm>
          <a:prstGeom prst="rect">
            <a:avLst/>
          </a:prstGeom>
          <a:noFill/>
        </p:spPr>
        <p:txBody>
          <a:bodyPr wrap="square" rtlCol="0">
            <a:spAutoFit/>
          </a:bodyPr>
          <a:lstStyle/>
          <a:p>
            <a:pPr algn="r"/>
            <a:r>
              <a:rPr lang="en-US" sz="2800" i="1" dirty="0">
                <a:solidFill>
                  <a:schemeClr val="bg1"/>
                </a:solidFill>
                <a:latin typeface="Rockwell" panose="02060603020205020403" pitchFamily="18" charset="0"/>
              </a:rPr>
              <a:t>Essential chemical storage information made mobile for emergency </a:t>
            </a:r>
            <a:r>
              <a:rPr lang="en-US" sz="2800" i="1" dirty="0" smtClean="0">
                <a:solidFill>
                  <a:schemeClr val="bg1"/>
                </a:solidFill>
                <a:latin typeface="Rockwell" panose="02060603020205020403" pitchFamily="18" charset="0"/>
              </a:rPr>
              <a:t>responders </a:t>
            </a:r>
            <a:endParaRPr lang="en-US" sz="2800" i="1" dirty="0">
              <a:solidFill>
                <a:schemeClr val="bg1"/>
              </a:solidFill>
              <a:latin typeface="Rockwell" panose="02060603020205020403" pitchFamily="18" charset="0"/>
            </a:endParaRPr>
          </a:p>
          <a:p>
            <a:endParaRPr lang="en-US" dirty="0"/>
          </a:p>
        </p:txBody>
      </p:sp>
      <p:sp>
        <p:nvSpPr>
          <p:cNvPr id="6" name="TextBox 5"/>
          <p:cNvSpPr txBox="1"/>
          <p:nvPr/>
        </p:nvSpPr>
        <p:spPr>
          <a:xfrm>
            <a:off x="76200" y="5905190"/>
            <a:ext cx="8839200" cy="830997"/>
          </a:xfrm>
          <a:prstGeom prst="rect">
            <a:avLst/>
          </a:prstGeom>
          <a:solidFill>
            <a:schemeClr val="bg1">
              <a:lumMod val="50000"/>
              <a:alpha val="0"/>
            </a:schemeClr>
          </a:solidFill>
        </p:spPr>
        <p:txBody>
          <a:bodyPr wrap="square" rtlCol="0">
            <a:spAutoFit/>
          </a:bodyPr>
          <a:lstStyle/>
          <a:p>
            <a:r>
              <a:rPr lang="en-US" sz="2400" b="1" dirty="0" smtClean="0">
                <a:solidFill>
                  <a:schemeClr val="bg1"/>
                </a:solidFill>
                <a:latin typeface="Rockwell" panose="02060603020205020403" pitchFamily="18" charset="0"/>
              </a:rPr>
              <a:t>EPCRA Contact</a:t>
            </a:r>
            <a:r>
              <a:rPr lang="en-US" sz="2400" b="1" dirty="0">
                <a:solidFill>
                  <a:schemeClr val="bg1"/>
                </a:solidFill>
                <a:latin typeface="Rockwell" panose="02060603020205020403" pitchFamily="18" charset="0"/>
              </a:rPr>
              <a:t>: </a:t>
            </a:r>
            <a:r>
              <a:rPr lang="en-US" sz="2400" b="1" dirty="0" smtClean="0">
                <a:solidFill>
                  <a:schemeClr val="bg1"/>
                </a:solidFill>
                <a:latin typeface="Rockwell" panose="02060603020205020403" pitchFamily="18" charset="0"/>
              </a:rPr>
              <a:t>sadie.whitener@ecy.wa.gov  </a:t>
            </a:r>
          </a:p>
          <a:p>
            <a:r>
              <a:rPr lang="en-US" sz="2400" b="1" dirty="0" smtClean="0">
                <a:solidFill>
                  <a:schemeClr val="bg1"/>
                </a:solidFill>
                <a:latin typeface="Rockwell" panose="02060603020205020403" pitchFamily="18" charset="0"/>
              </a:rPr>
              <a:t>App Developer: david.sage@ecy.wa.gov</a:t>
            </a:r>
            <a:r>
              <a:rPr lang="en-US" sz="2400" dirty="0" smtClean="0">
                <a:solidFill>
                  <a:schemeClr val="bg1"/>
                </a:solidFill>
                <a:latin typeface="Rockwell" panose="02060603020205020403" pitchFamily="18" charset="0"/>
              </a:rPr>
              <a:t> </a:t>
            </a:r>
            <a:endParaRPr lang="en-US" sz="2400" dirty="0">
              <a:solidFill>
                <a:schemeClr val="bg1"/>
              </a:solidFill>
              <a:latin typeface="Rockwell" panose="02060603020205020403" pitchFamily="18" charset="0"/>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1017" y="4312493"/>
            <a:ext cx="2065079" cy="72297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pic>
        <p:nvPicPr>
          <p:cNvPr id="1026" name="Picture 2" descr="Chemical Storage, Container Storage, Stock"/>
          <p:cNvPicPr>
            <a:picLocks noChangeAspect="1" noChangeArrowheads="1"/>
          </p:cNvPicPr>
          <p:nvPr/>
        </p:nvPicPr>
        <p:blipFill rotWithShape="1">
          <a:blip r:embed="rId3">
            <a:extLst>
              <a:ext uri="{28A0092B-C50C-407E-A947-70E740481C1C}">
                <a14:useLocalDpi xmlns:a14="http://schemas.microsoft.com/office/drawing/2010/main" val="0"/>
              </a:ext>
            </a:extLst>
          </a:blip>
          <a:srcRect l="42432" t="6322" r="-206" b="21235"/>
          <a:stretch/>
        </p:blipFill>
        <p:spPr bwMode="auto">
          <a:xfrm>
            <a:off x="0" y="-190500"/>
            <a:ext cx="9176657" cy="70485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511628" y="228600"/>
            <a:ext cx="8153400" cy="1516063"/>
          </a:xfrm>
          <a:solidFill>
            <a:schemeClr val="bg1">
              <a:lumMod val="50000"/>
              <a:alpha val="75000"/>
            </a:schemeClr>
          </a:solidFill>
        </p:spPr>
        <p:txBody>
          <a:bodyPr>
            <a:normAutofit/>
          </a:bodyPr>
          <a:lstStyle/>
          <a:p>
            <a:r>
              <a:rPr lang="en-US" dirty="0" smtClean="0">
                <a:solidFill>
                  <a:schemeClr val="bg1"/>
                </a:solidFill>
              </a:rPr>
              <a:t>EPCRA - Emergency Planning and Community Right-to-Know</a:t>
            </a:r>
            <a:endParaRPr lang="en-US" dirty="0"/>
          </a:p>
        </p:txBody>
      </p:sp>
      <p:sp>
        <p:nvSpPr>
          <p:cNvPr id="8" name="Content Placeholder 7"/>
          <p:cNvSpPr>
            <a:spLocks noGrp="1"/>
          </p:cNvSpPr>
          <p:nvPr>
            <p:ph idx="1"/>
          </p:nvPr>
        </p:nvSpPr>
        <p:spPr>
          <a:xfrm>
            <a:off x="3200400" y="2895601"/>
            <a:ext cx="5464628" cy="2895600"/>
          </a:xfrm>
          <a:solidFill>
            <a:schemeClr val="bg1">
              <a:lumMod val="50000"/>
              <a:alpha val="85000"/>
            </a:schemeClr>
          </a:solidFill>
        </p:spPr>
        <p:txBody>
          <a:bodyPr>
            <a:normAutofit/>
          </a:bodyPr>
          <a:lstStyle/>
          <a:p>
            <a:r>
              <a:rPr lang="en-US" sz="2800" dirty="0" smtClean="0">
                <a:solidFill>
                  <a:schemeClr val="bg1"/>
                </a:solidFill>
              </a:rPr>
              <a:t>Created by 1986 federal law</a:t>
            </a:r>
          </a:p>
          <a:p>
            <a:r>
              <a:rPr lang="en-US" sz="2800" dirty="0" smtClean="0">
                <a:solidFill>
                  <a:schemeClr val="bg1"/>
                </a:solidFill>
              </a:rPr>
              <a:t>Companies report storage of hazardous materials</a:t>
            </a:r>
          </a:p>
          <a:p>
            <a:r>
              <a:rPr lang="en-US" sz="2800" dirty="0" smtClean="0">
                <a:solidFill>
                  <a:schemeClr val="bg1"/>
                </a:solidFill>
              </a:rPr>
              <a:t>Ecology collects reports for State Emergency Response Commission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1157" t="18086" r="2272" b="57475"/>
          <a:stretch/>
        </p:blipFill>
        <p:spPr>
          <a:xfrm>
            <a:off x="0" y="0"/>
            <a:ext cx="9220199" cy="6858000"/>
          </a:xfrm>
          <a:prstGeom prst="rect">
            <a:avLst/>
          </a:prstGeom>
        </p:spPr>
      </p:pic>
      <p:sp>
        <p:nvSpPr>
          <p:cNvPr id="3" name="Content Placeholder 2"/>
          <p:cNvSpPr>
            <a:spLocks noGrp="1"/>
          </p:cNvSpPr>
          <p:nvPr>
            <p:ph sz="half" idx="1"/>
          </p:nvPr>
        </p:nvSpPr>
        <p:spPr>
          <a:xfrm>
            <a:off x="3276599" y="2362200"/>
            <a:ext cx="5562601" cy="2667000"/>
          </a:xfrm>
          <a:solidFill>
            <a:schemeClr val="bg1">
              <a:lumMod val="50000"/>
              <a:alpha val="75000"/>
            </a:schemeClr>
          </a:solidFill>
        </p:spPr>
        <p:txBody>
          <a:bodyPr>
            <a:noAutofit/>
          </a:bodyPr>
          <a:lstStyle/>
          <a:p>
            <a:r>
              <a:rPr lang="en-US" dirty="0" smtClean="0">
                <a:solidFill>
                  <a:schemeClr val="bg1"/>
                </a:solidFill>
              </a:rPr>
              <a:t>Instant access</a:t>
            </a:r>
          </a:p>
          <a:p>
            <a:r>
              <a:rPr lang="en-US" dirty="0" smtClean="0">
                <a:solidFill>
                  <a:schemeClr val="bg1"/>
                </a:solidFill>
              </a:rPr>
              <a:t>Updated information</a:t>
            </a:r>
          </a:p>
          <a:p>
            <a:r>
              <a:rPr lang="en-US" dirty="0" smtClean="0">
                <a:solidFill>
                  <a:schemeClr val="bg1"/>
                </a:solidFill>
              </a:rPr>
              <a:t>Data available offline</a:t>
            </a:r>
          </a:p>
          <a:p>
            <a:r>
              <a:rPr lang="en-US" dirty="0" smtClean="0">
                <a:solidFill>
                  <a:schemeClr val="bg1"/>
                </a:solidFill>
              </a:rPr>
              <a:t>Mapping</a:t>
            </a:r>
          </a:p>
          <a:p>
            <a:r>
              <a:rPr lang="en-US" dirty="0" smtClean="0">
                <a:solidFill>
                  <a:schemeClr val="bg1"/>
                </a:solidFill>
              </a:rPr>
              <a:t>Facility emergency contacts</a:t>
            </a:r>
          </a:p>
        </p:txBody>
      </p:sp>
      <p:sp>
        <p:nvSpPr>
          <p:cNvPr id="2" name="Title 1"/>
          <p:cNvSpPr>
            <a:spLocks noGrp="1"/>
          </p:cNvSpPr>
          <p:nvPr>
            <p:ph type="title"/>
          </p:nvPr>
        </p:nvSpPr>
        <p:spPr>
          <a:xfrm>
            <a:off x="304800" y="381000"/>
            <a:ext cx="8534400" cy="1035626"/>
          </a:xfrm>
          <a:solidFill>
            <a:schemeClr val="bg1">
              <a:lumMod val="50000"/>
              <a:alpha val="75000"/>
            </a:schemeClr>
          </a:solidFill>
        </p:spPr>
        <p:txBody>
          <a:bodyPr>
            <a:normAutofit/>
          </a:bodyPr>
          <a:lstStyle/>
          <a:p>
            <a:r>
              <a:rPr lang="en-US" dirty="0" smtClean="0">
                <a:solidFill>
                  <a:schemeClr val="bg1"/>
                </a:solidFill>
              </a:rPr>
              <a:t>Why an EPCRA app</a:t>
            </a:r>
            <a:endParaRPr lang="en-US" dirty="0"/>
          </a:p>
        </p:txBody>
      </p:sp>
    </p:spTree>
    <p:extLst>
      <p:ext uri="{BB962C8B-B14F-4D97-AF65-F5344CB8AC3E}">
        <p14:creationId xmlns:p14="http://schemas.microsoft.com/office/powerpoint/2010/main" val="305631312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kcfd34.org/wp-content/uploads/2013/01/7-fire-training1-937x261.jpg"/>
          <p:cNvPicPr>
            <a:picLocks noChangeAspect="1" noChangeArrowheads="1"/>
          </p:cNvPicPr>
          <p:nvPr/>
        </p:nvPicPr>
        <p:blipFill rotWithShape="1">
          <a:blip r:embed="rId3">
            <a:extLst>
              <a:ext uri="{28A0092B-C50C-407E-A947-70E740481C1C}">
                <a14:useLocalDpi xmlns:a14="http://schemas.microsoft.com/office/drawing/2010/main" val="0"/>
              </a:ext>
            </a:extLst>
          </a:blip>
          <a:srcRect l="39180" t="929" r="23781" b="484"/>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2362200" y="2209800"/>
            <a:ext cx="6324601" cy="1066800"/>
          </a:xfrm>
          <a:solidFill>
            <a:schemeClr val="bg1">
              <a:lumMod val="50000"/>
              <a:alpha val="75000"/>
            </a:schemeClr>
          </a:solidFill>
        </p:spPr>
        <p:txBody>
          <a:bodyPr>
            <a:noAutofit/>
          </a:bodyPr>
          <a:lstStyle/>
          <a:p>
            <a:r>
              <a:rPr lang="en-US" dirty="0" smtClean="0">
                <a:solidFill>
                  <a:schemeClr val="bg1"/>
                </a:solidFill>
              </a:rPr>
              <a:t>First EPCRA mobile app in nation</a:t>
            </a:r>
          </a:p>
          <a:p>
            <a:r>
              <a:rPr lang="en-US" dirty="0" smtClean="0">
                <a:solidFill>
                  <a:schemeClr val="bg1"/>
                </a:solidFill>
              </a:rPr>
              <a:t>Available on Android and iPhone</a:t>
            </a:r>
          </a:p>
        </p:txBody>
      </p:sp>
      <p:sp>
        <p:nvSpPr>
          <p:cNvPr id="2" name="Title 1"/>
          <p:cNvSpPr>
            <a:spLocks noGrp="1"/>
          </p:cNvSpPr>
          <p:nvPr>
            <p:ph type="title"/>
          </p:nvPr>
        </p:nvSpPr>
        <p:spPr>
          <a:xfrm>
            <a:off x="533400" y="331057"/>
            <a:ext cx="8153400" cy="1035626"/>
          </a:xfrm>
          <a:solidFill>
            <a:schemeClr val="bg1">
              <a:lumMod val="50000"/>
              <a:alpha val="75000"/>
            </a:schemeClr>
          </a:solidFill>
        </p:spPr>
        <p:txBody>
          <a:bodyPr>
            <a:normAutofit/>
          </a:bodyPr>
          <a:lstStyle/>
          <a:p>
            <a:r>
              <a:rPr lang="en-US" dirty="0" smtClean="0">
                <a:solidFill>
                  <a:schemeClr val="bg1"/>
                </a:solidFill>
              </a:rPr>
              <a:t>New technology</a:t>
            </a:r>
            <a:endParaRPr lang="en-US" dirty="0"/>
          </a:p>
        </p:txBody>
      </p:sp>
    </p:spTree>
    <p:extLst>
      <p:ext uri="{BB962C8B-B14F-4D97-AF65-F5344CB8AC3E}">
        <p14:creationId xmlns:p14="http://schemas.microsoft.com/office/powerpoint/2010/main" val="160617850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elan County Fire District 1"/>
          <p:cNvPicPr>
            <a:picLocks noChangeAspect="1" noChangeArrowheads="1"/>
          </p:cNvPicPr>
          <p:nvPr/>
        </p:nvPicPr>
        <p:blipFill rotWithShape="1">
          <a:blip r:embed="rId3">
            <a:extLst>
              <a:ext uri="{28A0092B-C50C-407E-A947-70E740481C1C}">
                <a14:useLocalDpi xmlns:a14="http://schemas.microsoft.com/office/drawing/2010/main" val="0"/>
              </a:ext>
            </a:extLst>
          </a:blip>
          <a:srcRect l="-215" t="-451" r="51331" b="65"/>
          <a:stretch/>
        </p:blipFill>
        <p:spPr bwMode="auto">
          <a:xfrm>
            <a:off x="-76200" y="-95694"/>
            <a:ext cx="9220200" cy="695369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2743201" y="3578940"/>
            <a:ext cx="5943600" cy="1450259"/>
          </a:xfrm>
          <a:solidFill>
            <a:schemeClr val="bg1">
              <a:lumMod val="50000"/>
              <a:alpha val="75000"/>
            </a:schemeClr>
          </a:solidFill>
        </p:spPr>
        <p:txBody>
          <a:bodyPr>
            <a:noAutofit/>
          </a:bodyPr>
          <a:lstStyle/>
          <a:p>
            <a:r>
              <a:rPr lang="en-US" dirty="0" smtClean="0">
                <a:solidFill>
                  <a:schemeClr val="bg1"/>
                </a:solidFill>
              </a:rPr>
              <a:t>June 28, 2015 </a:t>
            </a:r>
            <a:r>
              <a:rPr lang="en-US" dirty="0">
                <a:solidFill>
                  <a:schemeClr val="bg1"/>
                </a:solidFill>
              </a:rPr>
              <a:t>– Sleepy Hollow wildfire in </a:t>
            </a:r>
            <a:r>
              <a:rPr lang="en-US" dirty="0" smtClean="0">
                <a:solidFill>
                  <a:schemeClr val="bg1"/>
                </a:solidFill>
              </a:rPr>
              <a:t>Wenatchee burns agricultural warehouses</a:t>
            </a:r>
          </a:p>
        </p:txBody>
      </p:sp>
      <p:sp>
        <p:nvSpPr>
          <p:cNvPr id="2" name="Title 1"/>
          <p:cNvSpPr>
            <a:spLocks noGrp="1"/>
          </p:cNvSpPr>
          <p:nvPr>
            <p:ph type="title"/>
          </p:nvPr>
        </p:nvSpPr>
        <p:spPr>
          <a:xfrm>
            <a:off x="533400" y="331057"/>
            <a:ext cx="8153400" cy="1035626"/>
          </a:xfrm>
          <a:solidFill>
            <a:schemeClr val="bg1">
              <a:lumMod val="50000"/>
              <a:alpha val="75000"/>
            </a:schemeClr>
          </a:solidFill>
        </p:spPr>
        <p:txBody>
          <a:bodyPr>
            <a:normAutofit/>
          </a:bodyPr>
          <a:lstStyle/>
          <a:p>
            <a:r>
              <a:rPr lang="en-US" dirty="0" smtClean="0">
                <a:solidFill>
                  <a:schemeClr val="bg1"/>
                </a:solidFill>
              </a:rPr>
              <a:t>Trial by fire</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2"/>
          <p:cNvPicPr/>
          <p:nvPr/>
        </p:nvPicPr>
        <p:blipFill>
          <a:blip r:embed="rId3" cstate="print">
            <a:extLst>
              <a:ext uri="{28A0092B-C50C-407E-A947-70E740481C1C}">
                <a14:useLocalDpi xmlns:a14="http://schemas.microsoft.com/office/drawing/2010/main" val="0"/>
              </a:ext>
            </a:extLst>
          </a:blip>
          <a:stretch>
            <a:fillRect/>
          </a:stretch>
        </p:blipFill>
        <p:spPr>
          <a:xfrm>
            <a:off x="0" y="-107374"/>
            <a:ext cx="9126794" cy="6965374"/>
          </a:xfrm>
          <a:prstGeom prst="rect">
            <a:avLst/>
          </a:prstGeom>
          <a:ln>
            <a:solidFill>
              <a:schemeClr val="tx1"/>
            </a:solidFill>
          </a:ln>
        </p:spPr>
      </p:pic>
      <p:sp>
        <p:nvSpPr>
          <p:cNvPr id="7" name="Content Placeholder 2"/>
          <p:cNvSpPr>
            <a:spLocks noGrp="1"/>
          </p:cNvSpPr>
          <p:nvPr>
            <p:ph sz="half" idx="1"/>
          </p:nvPr>
        </p:nvSpPr>
        <p:spPr>
          <a:xfrm>
            <a:off x="181896" y="1447800"/>
            <a:ext cx="8763001" cy="1600200"/>
          </a:xfrm>
          <a:solidFill>
            <a:schemeClr val="bg1">
              <a:lumMod val="50000"/>
              <a:alpha val="75000"/>
            </a:schemeClr>
          </a:solidFill>
        </p:spPr>
        <p:txBody>
          <a:bodyPr>
            <a:normAutofit lnSpcReduction="10000"/>
          </a:bodyPr>
          <a:lstStyle/>
          <a:p>
            <a:pPr marL="0" indent="0">
              <a:buNone/>
            </a:pPr>
            <a:r>
              <a:rPr lang="en-US" sz="2400" i="1" dirty="0" smtClean="0">
                <a:solidFill>
                  <a:schemeClr val="bg1"/>
                </a:solidFill>
              </a:rPr>
              <a:t>“This is a game-changer for us.</a:t>
            </a:r>
            <a:br>
              <a:rPr lang="en-US" sz="2400" i="1" dirty="0" smtClean="0">
                <a:solidFill>
                  <a:schemeClr val="bg1"/>
                </a:solidFill>
              </a:rPr>
            </a:br>
            <a:r>
              <a:rPr lang="en-US" sz="2400" i="1" dirty="0" smtClean="0">
                <a:solidFill>
                  <a:schemeClr val="bg1"/>
                </a:solidFill>
              </a:rPr>
              <a:t>Having this paid off for us, improving the safety of responders and the public.”</a:t>
            </a:r>
          </a:p>
          <a:p>
            <a:pPr marL="0" indent="0" algn="r">
              <a:buNone/>
            </a:pPr>
            <a:r>
              <a:rPr lang="en-US" dirty="0" smtClean="0">
                <a:solidFill>
                  <a:schemeClr val="bg1"/>
                </a:solidFill>
              </a:rPr>
              <a:t> – Dave Byers, Spills response manager</a:t>
            </a:r>
          </a:p>
        </p:txBody>
      </p:sp>
    </p:spTree>
    <p:extLst>
      <p:ext uri="{BB962C8B-B14F-4D97-AF65-F5344CB8AC3E}">
        <p14:creationId xmlns:p14="http://schemas.microsoft.com/office/powerpoint/2010/main" val="318791142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eastsidefire-rescue.org/ImageRepository/Document?documentID=294"/>
          <p:cNvPicPr>
            <a:picLocks noChangeAspect="1" noChangeArrowheads="1"/>
          </p:cNvPicPr>
          <p:nvPr/>
        </p:nvPicPr>
        <p:blipFill rotWithShape="1">
          <a:blip r:embed="rId3">
            <a:extLst>
              <a:ext uri="{28A0092B-C50C-407E-A947-70E740481C1C}">
                <a14:useLocalDpi xmlns:a14="http://schemas.microsoft.com/office/drawing/2010/main" val="0"/>
              </a:ext>
            </a:extLst>
          </a:blip>
          <a:srcRect l="38344" t="3324" r="-113" b="-28"/>
          <a:stretch/>
        </p:blipFill>
        <p:spPr bwMode="auto">
          <a:xfrm>
            <a:off x="-25400" y="0"/>
            <a:ext cx="9206345" cy="68510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331057"/>
            <a:ext cx="8153400" cy="1035626"/>
          </a:xfrm>
          <a:solidFill>
            <a:schemeClr val="bg1">
              <a:lumMod val="50000"/>
              <a:alpha val="75000"/>
            </a:schemeClr>
          </a:solidFill>
        </p:spPr>
        <p:txBody>
          <a:bodyPr>
            <a:normAutofit/>
          </a:bodyPr>
          <a:lstStyle/>
          <a:p>
            <a:r>
              <a:rPr lang="en-US" dirty="0" smtClean="0">
                <a:solidFill>
                  <a:schemeClr val="bg1"/>
                </a:solidFill>
              </a:rPr>
              <a:t>Reaching responders</a:t>
            </a:r>
            <a:endParaRPr lang="en-US" dirty="0"/>
          </a:p>
        </p:txBody>
      </p:sp>
      <p:sp>
        <p:nvSpPr>
          <p:cNvPr id="6" name="Content Placeholder 2"/>
          <p:cNvSpPr>
            <a:spLocks noGrp="1"/>
          </p:cNvSpPr>
          <p:nvPr>
            <p:ph sz="half" idx="1"/>
          </p:nvPr>
        </p:nvSpPr>
        <p:spPr>
          <a:xfrm>
            <a:off x="2286000" y="4533900"/>
            <a:ext cx="6408175" cy="1714500"/>
          </a:xfrm>
          <a:solidFill>
            <a:schemeClr val="bg1">
              <a:lumMod val="50000"/>
              <a:alpha val="75000"/>
            </a:schemeClr>
          </a:solidFill>
        </p:spPr>
        <p:txBody>
          <a:bodyPr>
            <a:normAutofit fontScale="77500" lnSpcReduction="20000"/>
          </a:bodyPr>
          <a:lstStyle/>
          <a:p>
            <a:pPr marL="0" indent="0">
              <a:buNone/>
            </a:pPr>
            <a:r>
              <a:rPr lang="en-US" sz="3100" i="1" dirty="0" smtClean="0">
                <a:solidFill>
                  <a:schemeClr val="bg1"/>
                </a:solidFill>
              </a:rPr>
              <a:t>“It’s all about safety and being as prepared as possible.”</a:t>
            </a:r>
          </a:p>
          <a:p>
            <a:pPr marL="0" indent="0" algn="r">
              <a:buNone/>
            </a:pPr>
            <a:r>
              <a:rPr lang="en-US" sz="3100" dirty="0" smtClean="0">
                <a:solidFill>
                  <a:schemeClr val="bg1"/>
                </a:solidFill>
              </a:rPr>
              <a:t>- Chief Bill </a:t>
            </a:r>
            <a:r>
              <a:rPr lang="en-US" sz="3100" dirty="0" err="1" smtClean="0">
                <a:solidFill>
                  <a:schemeClr val="bg1"/>
                </a:solidFill>
              </a:rPr>
              <a:t>Whealan</a:t>
            </a:r>
            <a:r>
              <a:rPr lang="en-US" sz="3100" dirty="0" smtClean="0">
                <a:solidFill>
                  <a:schemeClr val="bg1"/>
                </a:solidFill>
              </a:rPr>
              <a:t>, </a:t>
            </a:r>
          </a:p>
          <a:p>
            <a:pPr marL="0" indent="0" algn="r">
              <a:buNone/>
            </a:pPr>
            <a:r>
              <a:rPr lang="en-US" sz="3100" dirty="0" smtClean="0">
                <a:solidFill>
                  <a:schemeClr val="bg1"/>
                </a:solidFill>
              </a:rPr>
              <a:t>Washington Emergency Response Commission</a:t>
            </a:r>
          </a:p>
        </p:txBody>
      </p:sp>
    </p:spTree>
    <p:extLst>
      <p:ext uri="{BB962C8B-B14F-4D97-AF65-F5344CB8AC3E}">
        <p14:creationId xmlns:p14="http://schemas.microsoft.com/office/powerpoint/2010/main" val="110626598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10CB2479D91A4792A1A99B37BFEC01" ma:contentTypeVersion="4" ma:contentTypeDescription="Create a new document." ma:contentTypeScope="" ma:versionID="958cee458d2756136ca40d7bc6d61da9">
  <xsd:schema xmlns:xsd="http://www.w3.org/2001/XMLSchema" xmlns:p="http://schemas.microsoft.com/office/2006/metadata/properties" xmlns:ns2="13ca7600-3bff-434a-a5d1-dfd04fb39ad7" targetNamespace="http://schemas.microsoft.com/office/2006/metadata/properties" ma:root="true" ma:fieldsID="33a4c4bb5eff5e3e23319bde8ac9b002" ns2:_="">
    <xsd:import namespace="13ca7600-3bff-434a-a5d1-dfd04fb39ad7"/>
    <xsd:element name="properties">
      <xsd:complexType>
        <xsd:sequence>
          <xsd:element name="documentManagement">
            <xsd:complexType>
              <xsd:all>
                <xsd:element ref="ns2:Category"/>
                <xsd:element ref="ns2:Archived" minOccurs="0"/>
                <xsd:element ref="ns2:Program" minOccurs="0"/>
                <xsd:element ref="ns2:Lead_x0020_Person" minOccurs="0"/>
              </xsd:all>
            </xsd:complexType>
          </xsd:element>
        </xsd:sequence>
      </xsd:complexType>
    </xsd:element>
  </xsd:schema>
  <xsd:schema xmlns:xsd="http://www.w3.org/2001/XMLSchema" xmlns:dms="http://schemas.microsoft.com/office/2006/documentManagement/types" targetNamespace="13ca7600-3bff-434a-a5d1-dfd04fb39ad7" elementFormDefault="qualified">
    <xsd:import namespace="http://schemas.microsoft.com/office/2006/documentManagement/types"/>
    <xsd:element name="Category" ma:index="8" ma:displayName="Category" ma:format="Dropdown" ma:internalName="Category">
      <xsd:simpleType>
        <xsd:restriction base="dms:Choice">
          <xsd:enumeration value="Communication Plans"/>
          <xsd:enumeration value="Communications Phone &amp; Contact List"/>
          <xsd:enumeration value="Media Contacts"/>
          <xsd:enumeration value="Issues Information"/>
          <xsd:enumeration value="Newspaper Subscriptions"/>
          <xsd:enumeration value="Program Resources"/>
          <xsd:enumeration value="Instruction Sets"/>
          <xsd:enumeration value="Historical Reference"/>
          <xsd:enumeration value="Social Media"/>
          <xsd:enumeration value="Template - News Releases"/>
          <xsd:enumeration value="Template - Communication Plans"/>
          <xsd:enumeration value="Template - Presentations"/>
          <xsd:enumeration value="Template - General"/>
          <xsd:enumeration value="Template - Governor Alerts"/>
          <xsd:enumeration value="Template - Speeches"/>
          <xsd:enumeration value="Template - Talking points"/>
        </xsd:restriction>
      </xsd:simpleType>
    </xsd:element>
    <xsd:element name="Archived" ma:index="9" nillable="true" ma:displayName="Archived" ma:default="0" ma:internalName="Archived">
      <xsd:simpleType>
        <xsd:restriction base="dms:Boolean"/>
      </xsd:simpleType>
    </xsd:element>
    <xsd:element name="Program" ma:index="10" nillable="true" ma:displayName="Program" ma:format="Dropdown" ma:internalName="Program">
      <xsd:simpleType>
        <xsd:restriction base="dms:Choice">
          <xsd:enumeration value="Air Quality Program"/>
          <xsd:enumeration value="Environmental Assessment Program"/>
          <xsd:enumeration value="Hazardous Waste &amp; Toxics Reduction Program"/>
          <xsd:enumeration value="Nuclear Waste Program"/>
          <xsd:enumeration value="Shorelands &amp; Environmental Assistance Program"/>
          <xsd:enumeration value="Spill Prevention, Preparedness, &amp; Response Program"/>
          <xsd:enumeration value="Toxics Cleanup Program"/>
          <xsd:enumeration value="Waste 2 Resources Program"/>
          <xsd:enumeration value="Water Quality Program"/>
          <xsd:enumeration value="Water Resources Program"/>
          <xsd:enumeration value="Regional Office - Central"/>
          <xsd:enumeration value="Regional Office - Eastern"/>
          <xsd:enumeration value="Regional Office - Northwest"/>
          <xsd:enumeration value="Regional Office - Southwest"/>
          <xsd:enumeration value="Office of Columbia River"/>
        </xsd:restriction>
      </xsd:simpleType>
    </xsd:element>
    <xsd:element name="Lead_x0020_Person" ma:index="11" nillable="true" ma:displayName="Lead Person" ma:list="UserInfo" ma:internalName="Lead_x0020_Person"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Category xmlns="13ca7600-3bff-434a-a5d1-dfd04fb39ad7">Template - Presentations</Category>
    <Lead_x0020_Person xmlns="13ca7600-3bff-434a-a5d1-dfd04fb39ad7">
      <UserInfo>
        <DisplayName/>
        <AccountId xsi:nil="true"/>
        <AccountType/>
      </UserInfo>
    </Lead_x0020_Person>
    <Program xmlns="13ca7600-3bff-434a-a5d1-dfd04fb39ad7" xsi:nil="true"/>
    <Archived xmlns="13ca7600-3bff-434a-a5d1-dfd04fb39ad7">false</Archived>
  </documentManagement>
</p:properties>
</file>

<file path=customXml/itemProps1.xml><?xml version="1.0" encoding="utf-8"?>
<ds:datastoreItem xmlns:ds="http://schemas.openxmlformats.org/officeDocument/2006/customXml" ds:itemID="{8C0EED74-01AE-4748-BC86-56943FFECF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ca7600-3bff-434a-a5d1-dfd04fb39ad7"/>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E647F1A-BF02-4520-96E2-512853620FD4}">
  <ds:schemaRefs>
    <ds:schemaRef ds:uri="http://schemas.microsoft.com/sharepoint/v3/contenttype/forms"/>
  </ds:schemaRefs>
</ds:datastoreItem>
</file>

<file path=customXml/itemProps3.xml><?xml version="1.0" encoding="utf-8"?>
<ds:datastoreItem xmlns:ds="http://schemas.openxmlformats.org/officeDocument/2006/customXml" ds:itemID="{72B02CE9-C842-4364-B4B7-D0E6570675C7}">
  <ds:schemaRefs>
    <ds:schemaRef ds:uri="http://purl.org/dc/terms/"/>
    <ds:schemaRef ds:uri="http://schemas.microsoft.com/office/2006/documentManagement/types"/>
    <ds:schemaRef ds:uri="http://purl.org/dc/dcmitype/"/>
    <ds:schemaRef ds:uri="http://www.w3.org/XML/1998/namespace"/>
    <ds:schemaRef ds:uri="http://schemas.microsoft.com/office/2006/metadata/properties"/>
    <ds:schemaRef ds:uri="http://purl.org/dc/elements/1.1/"/>
    <ds:schemaRef ds:uri="http://schemas.openxmlformats.org/package/2006/metadata/core-properties"/>
    <ds:schemaRef ds:uri="13ca7600-3bff-434a-a5d1-dfd04fb39ad7"/>
  </ds:schemaRefs>
</ds:datastoreItem>
</file>

<file path=docProps/app.xml><?xml version="1.0" encoding="utf-8"?>
<Properties xmlns="http://schemas.openxmlformats.org/officeDocument/2006/extended-properties" xmlns:vt="http://schemas.openxmlformats.org/officeDocument/2006/docPropsVTypes">
  <TotalTime>755</TotalTime>
  <Words>651</Words>
  <Application>Microsoft Office PowerPoint</Application>
  <PresentationFormat>On-screen Show (4:3)</PresentationFormat>
  <Paragraphs>62</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Century Gothic</vt:lpstr>
      <vt:lpstr>Rage Italic</vt:lpstr>
      <vt:lpstr>Rockwell</vt:lpstr>
      <vt:lpstr>Office Theme</vt:lpstr>
      <vt:lpstr>PowerPoint Presentation</vt:lpstr>
      <vt:lpstr>EPCRA - Emergency Planning and Community Right-to-Know</vt:lpstr>
      <vt:lpstr>Why an EPCRA app</vt:lpstr>
      <vt:lpstr>New technology</vt:lpstr>
      <vt:lpstr>Trial by fire</vt:lpstr>
      <vt:lpstr>PowerPoint Presentation</vt:lpstr>
      <vt:lpstr>Reaching responders</vt:lpstr>
    </vt:vector>
  </TitlesOfParts>
  <Company>WA Department of Ecology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PowerPoint template</dc:title>
  <dc:creator>cast461</dc:creator>
  <cp:lastModifiedBy>Zarker, Ken (ECY)</cp:lastModifiedBy>
  <cp:revision>93</cp:revision>
  <dcterms:created xsi:type="dcterms:W3CDTF">2014-07-25T19:35:40Z</dcterms:created>
  <dcterms:modified xsi:type="dcterms:W3CDTF">2016-11-28T21:48:42Z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0x0101004710CB2479D91A4792A1A99B37BFEC01</vt:lpwstr>
  </property>
  <property fmtid="{D5CDD505-2E9C-101B-9397-08002B2CF9AE}" pid="3" name="Order">
    <vt:r8>19000</vt:r8>
  </property>
  <property fmtid="{D5CDD505-2E9C-101B-9397-08002B2CF9AE}" pid="4" name="Workgroup">
    <vt:lpwstr>--</vt:lpwstr>
  </property>
  <property fmtid="{D5CDD505-2E9C-101B-9397-08002B2CF9AE}" pid="5" name="Scope">
    <vt:lpwstr>Branding</vt:lpwstr>
  </property>
</Properties>
</file>