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</p:sldMasterIdLst>
  <p:notesMasterIdLst>
    <p:notesMasterId r:id="rId27"/>
  </p:notesMasterIdLst>
  <p:handoutMasterIdLst>
    <p:handoutMasterId r:id="rId28"/>
  </p:handoutMasterIdLst>
  <p:sldIdLst>
    <p:sldId id="319" r:id="rId2"/>
    <p:sldId id="321" r:id="rId3"/>
    <p:sldId id="332" r:id="rId4"/>
    <p:sldId id="333" r:id="rId5"/>
    <p:sldId id="334" r:id="rId6"/>
    <p:sldId id="335" r:id="rId7"/>
    <p:sldId id="336" r:id="rId8"/>
    <p:sldId id="330" r:id="rId9"/>
    <p:sldId id="322" r:id="rId10"/>
    <p:sldId id="337" r:id="rId11"/>
    <p:sldId id="323" r:id="rId12"/>
    <p:sldId id="324" r:id="rId13"/>
    <p:sldId id="345" r:id="rId14"/>
    <p:sldId id="347" r:id="rId15"/>
    <p:sldId id="325" r:id="rId16"/>
    <p:sldId id="327" r:id="rId17"/>
    <p:sldId id="340" r:id="rId18"/>
    <p:sldId id="328" r:id="rId19"/>
    <p:sldId id="329" r:id="rId20"/>
    <p:sldId id="341" r:id="rId21"/>
    <p:sldId id="344" r:id="rId22"/>
    <p:sldId id="342" r:id="rId23"/>
    <p:sldId id="343" r:id="rId24"/>
    <p:sldId id="339" r:id="rId25"/>
    <p:sldId id="338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Info-Normal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Info-Normal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Info-Normal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Info-Normal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Info-Normal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Info-Normal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Info-Normal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Info-Normal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Info-Normal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008000"/>
    <a:srgbClr val="C1474D"/>
    <a:srgbClr val="873034"/>
    <a:srgbClr val="235140"/>
    <a:srgbClr val="6D6947"/>
    <a:srgbClr val="4870A3"/>
    <a:srgbClr val="739DD3"/>
    <a:srgbClr val="D7A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20" autoAdjust="0"/>
  </p:normalViewPr>
  <p:slideViewPr>
    <p:cSldViewPr snapToGrid="0">
      <p:cViewPr>
        <p:scale>
          <a:sx n="100" d="100"/>
          <a:sy n="100" d="100"/>
        </p:scale>
        <p:origin x="-1944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4"/>
    </p:cViewPr>
  </p:sorterViewPr>
  <p:notesViewPr>
    <p:cSldViewPr snapToGrid="0">
      <p:cViewPr>
        <p:scale>
          <a:sx n="100" d="100"/>
          <a:sy n="100" d="100"/>
        </p:scale>
        <p:origin x="-205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691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511" y="1"/>
            <a:ext cx="3170690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477"/>
            <a:ext cx="3170691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511" y="9120477"/>
            <a:ext cx="3170690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fld id="{C2529AD0-677E-4DC0-B66A-71898EB35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3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70691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511" y="1"/>
            <a:ext cx="3170690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>
            <a:lvl1pPr algn="r"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8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471" y="4560239"/>
            <a:ext cx="5364260" cy="432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618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477"/>
            <a:ext cx="3170691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8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511" y="9120477"/>
            <a:ext cx="3170690" cy="48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2" tIns="48326" rIns="96652" bIns="48326" numCol="1" anchor="b" anchorCtr="0" compatLnSpc="1">
            <a:prstTxWarp prst="textNoShape">
              <a:avLst/>
            </a:prstTxWarp>
          </a:bodyPr>
          <a:lstStyle>
            <a:lvl1pPr algn="r" defTabSz="966224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 sz="1300">
                <a:latin typeface="Info-Normal" pitchFamily="34" charset="0"/>
              </a:defRPr>
            </a:lvl1pPr>
          </a:lstStyle>
          <a:p>
            <a:pPr>
              <a:defRPr/>
            </a:pPr>
            <a:fld id="{925A1D94-C679-421D-A8F0-7E43BE18EE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4423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kumimoji="1" sz="10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41A809-3628-4C00-857F-8E0A9D5433AD}" type="slidenum">
              <a:rPr lang="en-US" smtClean="0">
                <a:latin typeface="Info-Normal"/>
              </a:rPr>
              <a:pPr/>
              <a:t>1</a:t>
            </a:fld>
            <a:endParaRPr lang="en-US" dirty="0" smtClean="0">
              <a:latin typeface="Info-Normal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5A1D94-C679-421D-A8F0-7E43BE18EEB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561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3733800" y="1066800"/>
            <a:ext cx="4800600" cy="3733800"/>
          </a:xfrm>
          <a:prstGeom prst="rect">
            <a:avLst/>
          </a:prstGeom>
          <a:solidFill>
            <a:srgbClr val="2F70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latin typeface="Info-Normal" pitchFamily="34" charset="0"/>
            </a:endParaRPr>
          </a:p>
        </p:txBody>
      </p:sp>
      <p:grpSp>
        <p:nvGrpSpPr>
          <p:cNvPr id="3" name="Group 53"/>
          <p:cNvGrpSpPr>
            <a:grpSpLocks/>
          </p:cNvGrpSpPr>
          <p:nvPr userDrawn="1"/>
        </p:nvGrpSpPr>
        <p:grpSpPr bwMode="auto">
          <a:xfrm>
            <a:off x="533400" y="1066800"/>
            <a:ext cx="3043238" cy="3738563"/>
            <a:chOff x="336" y="528"/>
            <a:chExt cx="1917" cy="2355"/>
          </a:xfrm>
        </p:grpSpPr>
        <p:pic>
          <p:nvPicPr>
            <p:cNvPr id="4" name="Picture 45" descr="pic_air_00.jpg                                                 000000C9BEADLEGRAPHICS                 00000000: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6" y="528"/>
              <a:ext cx="90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6" descr="pic_land_00.jpg                                                000000C9BEADLEGRAPHICS                 00000000: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44" y="528"/>
              <a:ext cx="90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7" descr="pic_water_00.jpg                                               000000C9BEADLEGRAPHICS                 00000000: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344"/>
              <a:ext cx="90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8" descr="pic_naturalresources_00.jpg                                    000000C9BEADLEGRAPHICS                 00000000: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44" y="1344"/>
              <a:ext cx="90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49" descr="pic_health_00.jpg                                              000000C9BEADLEGRAPHICS                 00000000: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6" y="2160"/>
              <a:ext cx="90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0" descr="pic_cross_00.jpg                                               000000C9BEADLEGRAPHICS                 00000000: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4" y="2160"/>
              <a:ext cx="909" cy="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55" descr="Windsor logo tagline.tif                                       000000AABEADLEGRAPHICS                 00000000: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738" y="5194300"/>
            <a:ext cx="16764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2" name="Rectangle 27"/>
            <p:cNvSpPr>
              <a:spLocks noChangeArrowheads="1"/>
            </p:cNvSpPr>
            <p:nvPr userDrawn="1"/>
          </p:nvSpPr>
          <p:spPr bwMode="auto">
            <a:xfrm>
              <a:off x="0" y="0"/>
              <a:ext cx="144" cy="432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  <p:sp>
          <p:nvSpPr>
            <p:cNvPr id="13" name="Rectangle 28"/>
            <p:cNvSpPr>
              <a:spLocks noChangeArrowheads="1"/>
            </p:cNvSpPr>
            <p:nvPr userDrawn="1"/>
          </p:nvSpPr>
          <p:spPr bwMode="auto">
            <a:xfrm>
              <a:off x="5616" y="0"/>
              <a:ext cx="144" cy="432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  <p:sp>
          <p:nvSpPr>
            <p:cNvPr id="14" name="Rectangle 29"/>
            <p:cNvSpPr>
              <a:spLocks noChangeArrowheads="1"/>
            </p:cNvSpPr>
            <p:nvPr userDrawn="1"/>
          </p:nvSpPr>
          <p:spPr bwMode="auto">
            <a:xfrm rot="-5400000">
              <a:off x="2808" y="-2808"/>
              <a:ext cx="144" cy="576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  <p:sp>
          <p:nvSpPr>
            <p:cNvPr id="15" name="Rectangle 30"/>
            <p:cNvSpPr>
              <a:spLocks noChangeArrowheads="1"/>
            </p:cNvSpPr>
            <p:nvPr userDrawn="1"/>
          </p:nvSpPr>
          <p:spPr bwMode="auto">
            <a:xfrm rot="-5400000">
              <a:off x="2808" y="1368"/>
              <a:ext cx="144" cy="576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</p:grp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10" y="228600"/>
            <a:ext cx="76979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0" y="1828800"/>
            <a:ext cx="7697971" cy="3656013"/>
          </a:xfrm>
        </p:spPr>
        <p:txBody>
          <a:bodyPr/>
          <a:lstStyle>
            <a:lvl1pPr>
              <a:defRPr sz="2400" b="0">
                <a:latin typeface="Georgia" pitchFamily="18" charset="0"/>
              </a:defRPr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739106" y="6220048"/>
            <a:ext cx="3629242" cy="295934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3529" y="6220047"/>
            <a:ext cx="843516" cy="297711"/>
          </a:xfrm>
          <a:prstGeom prst="rect">
            <a:avLst/>
          </a:prstGeom>
          <a:ln/>
        </p:spPr>
        <p:txBody>
          <a:bodyPr/>
          <a:lstStyle>
            <a:lvl1pPr algn="ctr"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87FB6BF5-5C18-4084-8184-9D4247021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912" y="228600"/>
            <a:ext cx="762550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544" y="1828800"/>
            <a:ext cx="3881069" cy="38808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013" y="1828800"/>
            <a:ext cx="3581400" cy="38808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5200" y="617574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1757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8EF98-8B1E-40F2-B98D-DA39C46263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505200" y="6175743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934200" y="6175743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07B2-9B7E-4FDD-A62F-4FFCDBE833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4910" y="228600"/>
            <a:ext cx="76979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739106" y="6220048"/>
            <a:ext cx="3629242" cy="295934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3529" y="6220047"/>
            <a:ext cx="843516" cy="297711"/>
          </a:xfrm>
          <a:prstGeom prst="rect">
            <a:avLst/>
          </a:prstGeom>
          <a:ln/>
        </p:spPr>
        <p:txBody>
          <a:bodyPr/>
          <a:lstStyle>
            <a:lvl1pPr algn="ctr"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87FB6BF5-5C18-4084-8184-9D4247021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7506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3739106" y="6220048"/>
            <a:ext cx="3629242" cy="29593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623529" y="6220047"/>
            <a:ext cx="843516" cy="2977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B6BF5-5C18-4084-8184-9D42470213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/60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4885"/>
            <a:ext cx="5111750" cy="4125431"/>
          </a:xfrm>
        </p:spPr>
        <p:txBody>
          <a:bodyPr/>
          <a:lstStyle>
            <a:lvl1pPr>
              <a:buClrTx/>
              <a:buFont typeface="Arial" pitchFamily="34" charset="0"/>
              <a:buChar char="•"/>
              <a:defRPr sz="2400"/>
            </a:lvl1pPr>
            <a:lvl2pPr>
              <a:buClrTx/>
              <a:buFont typeface="Arial" pitchFamily="34" charset="0"/>
              <a:buChar char="•"/>
              <a:defRPr sz="2000"/>
            </a:lvl2pPr>
            <a:lvl3pPr>
              <a:buClrTx/>
              <a:buFont typeface="Arial" pitchFamily="34" charset="0"/>
              <a:buChar char="•"/>
              <a:defRPr sz="1600"/>
            </a:lvl3pPr>
            <a:lvl4pPr>
              <a:buClrTx/>
              <a:buFont typeface="Arial" pitchFamily="34" charset="0"/>
              <a:buChar char="•"/>
              <a:defRPr sz="1600"/>
            </a:lvl4pPr>
            <a:lvl5pPr>
              <a:buClrTx/>
              <a:buFont typeface="Arial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94885"/>
            <a:ext cx="3008313" cy="412543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54910" y="228600"/>
            <a:ext cx="7697971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739106" y="6220048"/>
            <a:ext cx="3629242" cy="295934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3529" y="6220047"/>
            <a:ext cx="843516" cy="297711"/>
          </a:xfrm>
          <a:prstGeom prst="rect">
            <a:avLst/>
          </a:prstGeom>
          <a:ln/>
        </p:spPr>
        <p:txBody>
          <a:bodyPr/>
          <a:lstStyle>
            <a:lvl1pPr algn="ctr"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87FB6BF5-5C18-4084-8184-9D4247021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739106" y="6220048"/>
            <a:ext cx="3629242" cy="295934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3529" y="6220047"/>
            <a:ext cx="843516" cy="297711"/>
          </a:xfrm>
          <a:prstGeom prst="rect">
            <a:avLst/>
          </a:prstGeom>
          <a:ln/>
        </p:spPr>
        <p:txBody>
          <a:bodyPr/>
          <a:lstStyle>
            <a:lvl1pPr algn="ctr"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87FB6BF5-5C18-4084-8184-9D4247021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1"/>
            <a:ext cx="7313613" cy="389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36597" name="Rectangle 21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solidFill>
            <a:srgbClr val="2F705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None/>
              <a:defRPr/>
            </a:pPr>
            <a:endParaRPr lang="en-US" dirty="0">
              <a:latin typeface="Info-Normal" pitchFamily="34" charset="0"/>
            </a:endParaRPr>
          </a:p>
        </p:txBody>
      </p:sp>
      <p:sp>
        <p:nvSpPr>
          <p:cNvPr id="103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33" name="Group 3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36605" name="Rectangle 29"/>
            <p:cNvSpPr>
              <a:spLocks noChangeArrowheads="1"/>
            </p:cNvSpPr>
            <p:nvPr userDrawn="1"/>
          </p:nvSpPr>
          <p:spPr bwMode="auto">
            <a:xfrm>
              <a:off x="0" y="0"/>
              <a:ext cx="144" cy="432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  <p:sp>
          <p:nvSpPr>
            <p:cNvPr id="536606" name="Rectangle 30"/>
            <p:cNvSpPr>
              <a:spLocks noChangeArrowheads="1"/>
            </p:cNvSpPr>
            <p:nvPr userDrawn="1"/>
          </p:nvSpPr>
          <p:spPr bwMode="auto">
            <a:xfrm>
              <a:off x="5616" y="0"/>
              <a:ext cx="144" cy="432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  <p:sp>
          <p:nvSpPr>
            <p:cNvPr id="536607" name="Rectangle 31"/>
            <p:cNvSpPr>
              <a:spLocks noChangeArrowheads="1"/>
            </p:cNvSpPr>
            <p:nvPr userDrawn="1"/>
          </p:nvSpPr>
          <p:spPr bwMode="auto">
            <a:xfrm rot="-5400000">
              <a:off x="2808" y="-2808"/>
              <a:ext cx="144" cy="576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  <p:sp>
          <p:nvSpPr>
            <p:cNvPr id="536608" name="Rectangle 32"/>
            <p:cNvSpPr>
              <a:spLocks noChangeArrowheads="1"/>
            </p:cNvSpPr>
            <p:nvPr userDrawn="1"/>
          </p:nvSpPr>
          <p:spPr bwMode="auto">
            <a:xfrm rot="-5400000">
              <a:off x="2808" y="1368"/>
              <a:ext cx="144" cy="5760"/>
            </a:xfrm>
            <a:prstGeom prst="rect">
              <a:avLst/>
            </a:prstGeom>
            <a:solidFill>
              <a:srgbClr val="EAE8D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  <a:buSzPct val="80000"/>
                <a:buFont typeface="Wingdings" pitchFamily="2" charset="2"/>
                <a:buNone/>
                <a:defRPr/>
              </a:pPr>
              <a:endParaRPr lang="en-US" dirty="0">
                <a:latin typeface="Info-Normal" pitchFamily="34" charset="0"/>
              </a:endParaRPr>
            </a:p>
          </p:txBody>
        </p:sp>
      </p:grpSp>
      <p:grpSp>
        <p:nvGrpSpPr>
          <p:cNvPr id="13" name="Group 63"/>
          <p:cNvGrpSpPr>
            <a:grpSpLocks/>
          </p:cNvGrpSpPr>
          <p:nvPr userDrawn="1"/>
        </p:nvGrpSpPr>
        <p:grpSpPr bwMode="auto">
          <a:xfrm>
            <a:off x="407554" y="5867400"/>
            <a:ext cx="3106738" cy="736600"/>
            <a:chOff x="672" y="3696"/>
            <a:chExt cx="1957" cy="464"/>
          </a:xfrm>
        </p:grpSpPr>
        <p:pic>
          <p:nvPicPr>
            <p:cNvPr id="14" name="Picture 28" descr="Windsor logo tagline.tif                                       000000AABEADLEGRAPHICS                 00000000:"/>
            <p:cNvPicPr>
              <a:picLocks noChangeAspect="1" noChangeArrowheads="1"/>
            </p:cNvPicPr>
            <p:nvPr userDrawn="1"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2" y="3696"/>
              <a:ext cx="645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" name="Group 34"/>
            <p:cNvGrpSpPr>
              <a:grpSpLocks/>
            </p:cNvGrpSpPr>
            <p:nvPr userDrawn="1"/>
          </p:nvGrpSpPr>
          <p:grpSpPr bwMode="auto">
            <a:xfrm>
              <a:off x="1381" y="3904"/>
              <a:ext cx="1250" cy="158"/>
              <a:chOff x="48" y="-362"/>
              <a:chExt cx="5712" cy="723"/>
            </a:xfrm>
          </p:grpSpPr>
          <p:pic>
            <p:nvPicPr>
              <p:cNvPr id="16" name="Picture 35" descr="pic_air_00.jpg                                                 000000C9BEADLEGRAPHICS                 00000000:"/>
              <p:cNvPicPr>
                <a:picLocks noChangeAspect="1" noChangeArrowheads="1"/>
              </p:cNvPicPr>
              <p:nvPr userDrawn="1"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8" y="-362"/>
                <a:ext cx="909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36" descr="pic_land_00.jpg                                                000000C9BEADLEGRAPHICS                 00000000: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1008" y="-362"/>
                <a:ext cx="909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37" descr="pic_water_00.jpg                                               000000C9BEADLEGRAPHICS                 00000000: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968" y="-362"/>
                <a:ext cx="909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38" descr="pic_naturalresources_00.jpg                                    000000C9BEADLEGRAPHICS                 00000000: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2928" y="-362"/>
                <a:ext cx="909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39" descr="pic_health_00.jpg                                              000000C9BEADLEGRAPHICS                 00000000: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888" y="-362"/>
                <a:ext cx="909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" name="Picture 40" descr="pic_cross_00.jpg                                               000000C9BEADLEGRAPHICS                 00000000: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851" y="-362"/>
                <a:ext cx="909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37351" y="230484"/>
            <a:ext cx="867273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739106" y="6220048"/>
            <a:ext cx="3629242" cy="295934"/>
          </a:xfrm>
          <a:prstGeom prst="rect">
            <a:avLst/>
          </a:prstGeom>
          <a:ln/>
        </p:spPr>
        <p:txBody>
          <a:bodyPr/>
          <a:lstStyle>
            <a:lvl1pPr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3529" y="6220047"/>
            <a:ext cx="843516" cy="297711"/>
          </a:xfrm>
          <a:prstGeom prst="rect">
            <a:avLst/>
          </a:prstGeom>
          <a:ln/>
        </p:spPr>
        <p:txBody>
          <a:bodyPr/>
          <a:lstStyle>
            <a:lvl1pPr algn="ctr">
              <a:defRPr sz="1600" b="0">
                <a:solidFill>
                  <a:schemeClr val="tx1">
                    <a:lumMod val="50000"/>
                  </a:schemeClr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fld id="{87FB6BF5-5C18-4084-8184-9D424702132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51" r:id="rId2"/>
    <p:sldLayoutId id="2147483953" r:id="rId3"/>
    <p:sldLayoutId id="2147483955" r:id="rId4"/>
    <p:sldLayoutId id="2147483956" r:id="rId5"/>
    <p:sldLayoutId id="2147483952" r:id="rId6"/>
    <p:sldLayoutId id="2147483957" r:id="rId7"/>
    <p:sldLayoutId id="2147483958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pitchFamily="34" charset="0"/>
        <a:buChar char="•"/>
        <a:defRPr lang="en-US" sz="2400" b="0" dirty="0" smtClean="0">
          <a:solidFill>
            <a:srgbClr val="000000"/>
          </a:solidFill>
          <a:latin typeface="Georgia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Arial" pitchFamily="34" charset="0"/>
        <a:buChar char="•"/>
        <a:defRPr sz="1800">
          <a:solidFill>
            <a:srgbClr val="000000"/>
          </a:solidFill>
          <a:latin typeface="Georgi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Tx/>
        <a:buSzPct val="60000"/>
        <a:buFont typeface="Arial" pitchFamily="34" charset="0"/>
        <a:buChar char="•"/>
        <a:defRPr sz="1600">
          <a:solidFill>
            <a:srgbClr val="000000"/>
          </a:solidFill>
          <a:latin typeface="Georgi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Tx/>
        <a:buSzPct val="60000"/>
        <a:buFont typeface="Arial" pitchFamily="34" charset="0"/>
        <a:buChar char="•"/>
        <a:defRPr sz="1600">
          <a:solidFill>
            <a:srgbClr val="000000"/>
          </a:solidFill>
          <a:latin typeface="Georgi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Tx/>
        <a:buSzPct val="55000"/>
        <a:buFont typeface="Arial" pitchFamily="34" charset="0"/>
        <a:buChar char="•"/>
        <a:defRPr sz="1600">
          <a:solidFill>
            <a:srgbClr val="000000"/>
          </a:solidFill>
          <a:latin typeface="Georgi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rgbClr val="000000"/>
          </a:solidFill>
          <a:latin typeface="Georgia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rgbClr val="000000"/>
          </a:solidFill>
          <a:latin typeface="Georgia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rgbClr val="000000"/>
          </a:solidFill>
          <a:latin typeface="Georgia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defRPr sz="1600">
          <a:solidFill>
            <a:srgbClr val="000000"/>
          </a:solidFill>
          <a:latin typeface="Georgi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3886200" y="15240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75000"/>
              </a:lnSpc>
            </a:pPr>
            <a:endParaRPr lang="en-US" sz="3200" b="1" dirty="0">
              <a:solidFill>
                <a:srgbClr val="5F5F5F"/>
              </a:solidFill>
              <a:latin typeface="Arial" pitchFamily="34" charset="0"/>
            </a:endParaRPr>
          </a:p>
        </p:txBody>
      </p:sp>
      <p:sp>
        <p:nvSpPr>
          <p:cNvPr id="3075" name="Rectangle 11"/>
          <p:cNvSpPr>
            <a:spLocks noChangeArrowheads="1"/>
          </p:cNvSpPr>
          <p:nvPr/>
        </p:nvSpPr>
        <p:spPr bwMode="auto">
          <a:xfrm>
            <a:off x="3875568" y="2266505"/>
            <a:ext cx="4572000" cy="126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SzPct val="80000"/>
              <a:buFont typeface="Wingdings" pitchFamily="2" charset="2"/>
              <a:buNone/>
            </a:pPr>
            <a:r>
              <a:rPr lang="en-US" sz="2600" dirty="0" smtClean="0">
                <a:solidFill>
                  <a:srgbClr val="FFFFFF"/>
                </a:solidFill>
                <a:latin typeface="Arial Black" pitchFamily="34" charset="0"/>
              </a:rPr>
              <a:t>ICIS-NPDES Plugin Design Preview Webinar</a:t>
            </a:r>
          </a:p>
          <a:p>
            <a:pPr>
              <a:spcBef>
                <a:spcPct val="40000"/>
              </a:spcBef>
            </a:pPr>
            <a:r>
              <a:rPr lang="en-US" sz="1600" dirty="0" smtClean="0">
                <a:solidFill>
                  <a:srgbClr val="FFFFFF"/>
                </a:solidFill>
                <a:latin typeface="Arial Black" pitchFamily="34" charset="0"/>
              </a:rPr>
              <a:t>ICIS-NPDES Full Batch </a:t>
            </a:r>
            <a:br>
              <a:rPr lang="en-US" sz="1600" dirty="0" smtClean="0">
                <a:solidFill>
                  <a:srgbClr val="FFFFFF"/>
                </a:solidFill>
                <a:latin typeface="Arial Black" pitchFamily="34" charset="0"/>
              </a:rPr>
            </a:br>
            <a:r>
              <a:rPr lang="en-US" sz="1600" dirty="0" smtClean="0">
                <a:solidFill>
                  <a:srgbClr val="FFFFFF"/>
                </a:solidFill>
                <a:latin typeface="Arial Black" pitchFamily="34" charset="0"/>
              </a:rPr>
              <a:t>OpenNode2 Plugin Project</a:t>
            </a:r>
            <a:endParaRPr lang="en-US" sz="16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3076" name="Line 13"/>
          <p:cNvSpPr>
            <a:spLocks noChangeShapeType="1"/>
          </p:cNvSpPr>
          <p:nvPr/>
        </p:nvSpPr>
        <p:spPr bwMode="auto">
          <a:xfrm>
            <a:off x="3962400" y="3565525"/>
            <a:ext cx="4267200" cy="0"/>
          </a:xfrm>
          <a:prstGeom prst="line">
            <a:avLst/>
          </a:prstGeom>
          <a:noFill/>
          <a:ln w="9525">
            <a:solidFill>
              <a:srgbClr val="2351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Line 14"/>
          <p:cNvSpPr>
            <a:spLocks noChangeShapeType="1"/>
          </p:cNvSpPr>
          <p:nvPr/>
        </p:nvSpPr>
        <p:spPr bwMode="auto">
          <a:xfrm>
            <a:off x="3962400" y="2209800"/>
            <a:ext cx="4267200" cy="0"/>
          </a:xfrm>
          <a:prstGeom prst="line">
            <a:avLst/>
          </a:prstGeom>
          <a:noFill/>
          <a:ln w="9525">
            <a:solidFill>
              <a:srgbClr val="23514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Rectangle 15"/>
          <p:cNvSpPr>
            <a:spLocks noChangeArrowheads="1"/>
          </p:cNvSpPr>
          <p:nvPr/>
        </p:nvSpPr>
        <p:spPr bwMode="auto">
          <a:xfrm>
            <a:off x="3886200" y="3565525"/>
            <a:ext cx="4343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40000"/>
              </a:spcBef>
            </a:pPr>
            <a: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  <a:t/>
            </a:r>
            <a:b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</a:br>
            <a: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  <a:t>Presented by Bill Rensmith</a:t>
            </a:r>
            <a:b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</a:br>
            <a: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  <a:t>Windsor Solutions, Inc.</a:t>
            </a:r>
            <a:b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</a:br>
            <a:r>
              <a:rPr kumimoji="1" lang="en-US" sz="1200" dirty="0" smtClean="0">
                <a:solidFill>
                  <a:srgbClr val="B6CBC2"/>
                </a:solidFill>
                <a:latin typeface="Georgia" pitchFamily="18" charset="0"/>
              </a:rPr>
              <a:t>3/15/2012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Lifecycle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Workflow Tracking (ICS_SUBM_TRACK)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400300"/>
            <a:ext cx="39243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078973" y="3543300"/>
            <a:ext cx="5636277" cy="800100"/>
            <a:chOff x="2078973" y="3543300"/>
            <a:chExt cx="5636277" cy="800100"/>
          </a:xfrm>
        </p:grpSpPr>
        <p:sp>
          <p:nvSpPr>
            <p:cNvPr id="7" name="Right Brace 6"/>
            <p:cNvSpPr/>
            <p:nvPr/>
          </p:nvSpPr>
          <p:spPr bwMode="auto">
            <a:xfrm flipH="1">
              <a:off x="3600450" y="3543300"/>
              <a:ext cx="685800" cy="800099"/>
            </a:xfrm>
            <a:prstGeom prst="rightBrace">
              <a:avLst>
                <a:gd name="adj1" fmla="val 17156"/>
                <a:gd name="adj2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fo-Norm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8973" y="3724215"/>
              <a:ext cx="15119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Submission</a:t>
              </a:r>
              <a:endParaRPr lang="en-US" sz="2000" dirty="0"/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4276725" y="4343399"/>
              <a:ext cx="3438525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1384626" y="4176681"/>
            <a:ext cx="6340149" cy="400110"/>
            <a:chOff x="1384626" y="4176681"/>
            <a:chExt cx="6340149" cy="400110"/>
          </a:xfrm>
        </p:grpSpPr>
        <p:sp>
          <p:nvSpPr>
            <p:cNvPr id="8" name="Right Brace 7"/>
            <p:cNvSpPr/>
            <p:nvPr/>
          </p:nvSpPr>
          <p:spPr bwMode="auto">
            <a:xfrm flipH="1">
              <a:off x="3590925" y="4343399"/>
              <a:ext cx="685800" cy="161925"/>
            </a:xfrm>
            <a:prstGeom prst="rightBrace">
              <a:avLst>
                <a:gd name="adj1" fmla="val 17156"/>
                <a:gd name="adj2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fo-Norm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84626" y="4176681"/>
              <a:ext cx="22525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Result Processing</a:t>
              </a:r>
              <a:endParaRPr lang="en-US" sz="2000" dirty="0"/>
            </a:p>
          </p:txBody>
        </p:sp>
        <p:cxnSp>
          <p:nvCxnSpPr>
            <p:cNvPr id="19" name="Straight Connector 18"/>
            <p:cNvCxnSpPr/>
            <p:nvPr/>
          </p:nvCxnSpPr>
          <p:spPr bwMode="auto">
            <a:xfrm>
              <a:off x="4286250" y="4505324"/>
              <a:ext cx="3438525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4" name="Group 23"/>
          <p:cNvGrpSpPr/>
          <p:nvPr/>
        </p:nvGrpSpPr>
        <p:grpSpPr>
          <a:xfrm>
            <a:off x="1843084" y="4505325"/>
            <a:ext cx="5872535" cy="400110"/>
            <a:chOff x="1843084" y="4505325"/>
            <a:chExt cx="5872535" cy="400110"/>
          </a:xfrm>
        </p:grpSpPr>
        <p:sp>
          <p:nvSpPr>
            <p:cNvPr id="13" name="Right Brace 12"/>
            <p:cNvSpPr/>
            <p:nvPr/>
          </p:nvSpPr>
          <p:spPr bwMode="auto">
            <a:xfrm flipH="1">
              <a:off x="3572244" y="4505325"/>
              <a:ext cx="685800" cy="390526"/>
            </a:xfrm>
            <a:prstGeom prst="rightBrace">
              <a:avLst>
                <a:gd name="adj1" fmla="val 17156"/>
                <a:gd name="adj2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fo-Norm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43084" y="4505325"/>
              <a:ext cx="1794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Overall Status</a:t>
              </a:r>
              <a:endParaRPr lang="en-US" sz="2000" dirty="0"/>
            </a:p>
          </p:txBody>
        </p:sp>
        <p:cxnSp>
          <p:nvCxnSpPr>
            <p:cNvPr id="20" name="Straight Connector 19"/>
            <p:cNvCxnSpPr/>
            <p:nvPr/>
          </p:nvCxnSpPr>
          <p:spPr bwMode="auto">
            <a:xfrm>
              <a:off x="4277094" y="4895909"/>
              <a:ext cx="3438525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7" name="Group 16"/>
          <p:cNvGrpSpPr/>
          <p:nvPr/>
        </p:nvGrpSpPr>
        <p:grpSpPr>
          <a:xfrm>
            <a:off x="1514468" y="3133665"/>
            <a:ext cx="6215438" cy="419160"/>
            <a:chOff x="1514468" y="3133665"/>
            <a:chExt cx="6215438" cy="419160"/>
          </a:xfrm>
        </p:grpSpPr>
        <p:sp>
          <p:nvSpPr>
            <p:cNvPr id="5" name="Right Brace 4"/>
            <p:cNvSpPr/>
            <p:nvPr/>
          </p:nvSpPr>
          <p:spPr bwMode="auto">
            <a:xfrm flipH="1">
              <a:off x="3590925" y="3209925"/>
              <a:ext cx="685800" cy="342900"/>
            </a:xfrm>
            <a:prstGeom prst="rightBrace">
              <a:avLst>
                <a:gd name="adj1" fmla="val 17156"/>
                <a:gd name="adj2" fmla="val 50000"/>
              </a:avLst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80000"/>
                <a:buFont typeface="Wingdings" pitchFamily="2" charset="2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Info-Norm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14468" y="3133665"/>
              <a:ext cx="21226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dirty="0" smtClean="0"/>
                <a:t>Data Preparation</a:t>
              </a:r>
              <a:endParaRPr lang="en-US" sz="2000" dirty="0"/>
            </a:p>
          </p:txBody>
        </p:sp>
        <p:cxnSp>
          <p:nvCxnSpPr>
            <p:cNvPr id="15" name="Straight Connector 14"/>
            <p:cNvCxnSpPr/>
            <p:nvPr/>
          </p:nvCxnSpPr>
          <p:spPr bwMode="auto">
            <a:xfrm>
              <a:off x="4286250" y="3552824"/>
              <a:ext cx="3438525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4291381" y="3209924"/>
              <a:ext cx="3438525" cy="1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300414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ICIS-NPDES Staging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" y="1704975"/>
            <a:ext cx="8572500" cy="3656013"/>
          </a:xfrm>
        </p:spPr>
        <p:txBody>
          <a:bodyPr/>
          <a:lstStyle/>
          <a:p>
            <a:r>
              <a:rPr lang="en-US" sz="2000" dirty="0" smtClean="0"/>
              <a:t>Two sets of staging tables: </a:t>
            </a:r>
          </a:p>
          <a:p>
            <a:pPr lvl="1"/>
            <a:r>
              <a:rPr lang="en-US" b="1" dirty="0" smtClean="0"/>
              <a:t>ICS_FLOW_LOCAL </a:t>
            </a:r>
            <a:r>
              <a:rPr lang="en-US" dirty="0" smtClean="0"/>
              <a:t>– Agency’s NPDES data to send to ICIS</a:t>
            </a:r>
          </a:p>
          <a:p>
            <a:pPr lvl="1"/>
            <a:r>
              <a:rPr lang="en-US" b="1" dirty="0" smtClean="0"/>
              <a:t>ICS_FLOW_ICIS </a:t>
            </a:r>
            <a:r>
              <a:rPr lang="en-US" dirty="0" smtClean="0"/>
              <a:t>– Copy of data successfully sent to ICIS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3" y="2892425"/>
            <a:ext cx="57816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980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Data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ETL Step</a:t>
            </a:r>
          </a:p>
          <a:p>
            <a:pPr lvl="1"/>
            <a:r>
              <a:rPr lang="en-US" dirty="0" smtClean="0"/>
              <a:t>Refresh “local” tables with latest data from agency NPDES database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450" y="2921000"/>
            <a:ext cx="4483100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579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1: Data Preparation </a:t>
            </a:r>
            <a:r>
              <a:rPr lang="en-US" sz="2000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Three Ways to Load Agency Data: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Full Data </a:t>
            </a:r>
            <a:r>
              <a:rPr lang="en-US" u="sng" dirty="0" smtClean="0"/>
              <a:t>Synchronization</a:t>
            </a:r>
          </a:p>
          <a:p>
            <a:pPr marL="1314450" lvl="2" indent="-457200"/>
            <a:r>
              <a:rPr lang="en-US" dirty="0" smtClean="0"/>
              <a:t>Transfer ALL agency NPDES data to “Local” staging database. Just keep it up-to-date with a regular refresh. </a:t>
            </a:r>
          </a:p>
          <a:p>
            <a:pPr marL="1314450" lvl="2" indent="-457200"/>
            <a:r>
              <a:rPr lang="en-US" dirty="0" smtClean="0"/>
              <a:t>Could be implemented as a full purge/rebuild or incremental refresh.</a:t>
            </a:r>
          </a:p>
          <a:p>
            <a:pPr marL="1314450" lvl="2" indent="-457200"/>
            <a:r>
              <a:rPr lang="en-US" dirty="0" smtClean="0"/>
              <a:t>Let the plugin figure out what is new, changed, or deleted and therefore what needs to be sent.</a:t>
            </a:r>
          </a:p>
        </p:txBody>
      </p:sp>
    </p:spTree>
    <p:extLst>
      <p:ext uri="{BB962C8B-B14F-4D97-AF65-F5344CB8AC3E}">
        <p14:creationId xmlns:p14="http://schemas.microsoft.com/office/powerpoint/2010/main" val="2357691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Data Preparation </a:t>
            </a:r>
            <a:r>
              <a:rPr lang="en-US" sz="2000" dirty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1" indent="-457200">
              <a:buFont typeface="+mj-lt"/>
              <a:buAutoNum type="arabicPeriod" startAt="2"/>
            </a:pPr>
            <a:r>
              <a:rPr lang="en-US" u="sng" dirty="0" smtClean="0"/>
              <a:t>Incremental Data with Automatic Change Detection</a:t>
            </a:r>
          </a:p>
          <a:p>
            <a:pPr marL="1314450" lvl="2" indent="-457200"/>
            <a:r>
              <a:rPr lang="en-US" dirty="0" smtClean="0"/>
              <a:t>Agency only populates data it wishes to send to ICIS.</a:t>
            </a:r>
          </a:p>
          <a:p>
            <a:pPr marL="1314450" lvl="2" indent="-457200"/>
            <a:r>
              <a:rPr lang="en-US" dirty="0" smtClean="0"/>
              <a:t>Requires that agency can track what data is new or changed since last successful submission to ICIS.</a:t>
            </a:r>
          </a:p>
          <a:p>
            <a:pPr marL="1314450" lvl="2" indent="-457200"/>
            <a:r>
              <a:rPr lang="en-US" dirty="0" smtClean="0"/>
              <a:t>Must turn of “Auto generate deletes” in ICS_PAYLOAD staging table.</a:t>
            </a:r>
          </a:p>
          <a:p>
            <a:pPr marL="1314450" lvl="2" indent="-457200"/>
            <a:r>
              <a:rPr lang="en-US" dirty="0" smtClean="0"/>
              <a:t>Let the plugin figure out what to send.</a:t>
            </a:r>
          </a:p>
          <a:p>
            <a:pPr marL="914400" lvl="1" indent="-457200">
              <a:buFont typeface="+mj-lt"/>
              <a:buAutoNum type="arabicPeriod" startAt="3"/>
            </a:pPr>
            <a:r>
              <a:rPr lang="en-US" u="sng" dirty="0"/>
              <a:t>Incremental Data </a:t>
            </a:r>
            <a:r>
              <a:rPr lang="en-US" u="sng" dirty="0" smtClean="0"/>
              <a:t>with Manual </a:t>
            </a:r>
            <a:r>
              <a:rPr lang="en-US" u="sng" dirty="0"/>
              <a:t>Change </a:t>
            </a:r>
            <a:r>
              <a:rPr lang="en-US" u="sng" dirty="0" smtClean="0"/>
              <a:t>Detection</a:t>
            </a:r>
          </a:p>
          <a:p>
            <a:pPr marL="1314450" lvl="2" indent="-457200"/>
            <a:r>
              <a:rPr lang="en-US" dirty="0" smtClean="0"/>
              <a:t>Same as #2 but agency sets Transaction Codes in ETL.</a:t>
            </a:r>
          </a:p>
          <a:p>
            <a:pPr marL="1314450" lvl="2" indent="-457200"/>
            <a:r>
              <a:rPr lang="en-US" dirty="0" smtClean="0"/>
              <a:t>Does not rely on the plugin to figure out what to send.</a:t>
            </a:r>
          </a:p>
          <a:p>
            <a:pPr marL="1314450" lvl="2" indent="-457200"/>
            <a:r>
              <a:rPr lang="en-US" dirty="0" smtClean="0"/>
              <a:t>Does not leverage any of the plugin’s built-in change detection</a:t>
            </a:r>
          </a:p>
          <a:p>
            <a:pPr marL="1314450" lvl="2" indent="-457200"/>
            <a:r>
              <a:rPr lang="en-US" dirty="0" smtClean="0"/>
              <a:t>Fewer database components required, but much more complicated to implement for the agency.</a:t>
            </a:r>
            <a:endParaRPr lang="en-US" dirty="0"/>
          </a:p>
          <a:p>
            <a:pPr marL="1314450" lvl="2" indent="-457200"/>
            <a:endParaRPr lang="en-US" u="sng" dirty="0"/>
          </a:p>
          <a:p>
            <a:pPr marL="914400" lvl="1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928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381125" y="6130812"/>
            <a:ext cx="1933575" cy="4509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Info-Norm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4" y="3806070"/>
            <a:ext cx="5281612" cy="2701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 1: </a:t>
            </a:r>
            <a:r>
              <a:rPr lang="en-US" dirty="0" smtClean="0"/>
              <a:t>Data Preparation </a:t>
            </a:r>
            <a:r>
              <a:rPr lang="en-US" sz="2000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910" y="1628775"/>
            <a:ext cx="7697971" cy="3656013"/>
          </a:xfrm>
        </p:spPr>
        <p:txBody>
          <a:bodyPr/>
          <a:lstStyle/>
          <a:p>
            <a:r>
              <a:rPr lang="en-US" b="1" dirty="0" smtClean="0"/>
              <a:t>Detect Changes Step</a:t>
            </a:r>
          </a:p>
          <a:p>
            <a:pPr lvl="1"/>
            <a:r>
              <a:rPr lang="en-US" dirty="0" smtClean="0"/>
              <a:t>Database routine compares “Local” data with “ICIS” data to determine what needs to get sent.</a:t>
            </a:r>
          </a:p>
          <a:p>
            <a:pPr lvl="1"/>
            <a:r>
              <a:rPr lang="en-US" dirty="0" smtClean="0"/>
              <a:t>Sets Transaction Codes (N, C, R). Leave Transaction Code blank if data is already in sync with ICIS.</a:t>
            </a:r>
          </a:p>
          <a:p>
            <a:pPr lvl="1"/>
            <a:r>
              <a:rPr lang="en-US" dirty="0" smtClean="0"/>
              <a:t>Inserts records into “Local” for Deletes (D, X).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79" y="4853280"/>
            <a:ext cx="319981" cy="3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79" y="4487596"/>
            <a:ext cx="319981" cy="31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79" y="5247413"/>
            <a:ext cx="278369" cy="28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79" y="5989910"/>
            <a:ext cx="278369" cy="28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79" y="5625805"/>
            <a:ext cx="278369" cy="28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1602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Submission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Plugin builds payload for all modules/records that have a Transaction Code set.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740025"/>
            <a:ext cx="747871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377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2: Submission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Submission Settings in ICIS-NPDES plugin:</a:t>
            </a:r>
          </a:p>
          <a:p>
            <a:pPr lvl="1"/>
            <a:r>
              <a:rPr lang="en-US" b="1" dirty="0"/>
              <a:t>Organization</a:t>
            </a:r>
            <a:r>
              <a:rPr lang="en-US" dirty="0"/>
              <a:t>, </a:t>
            </a:r>
            <a:r>
              <a:rPr lang="en-US" b="1" dirty="0"/>
              <a:t>Contact Info</a:t>
            </a:r>
            <a:r>
              <a:rPr lang="en-US" dirty="0"/>
              <a:t>, and </a:t>
            </a:r>
            <a:r>
              <a:rPr lang="en-US" b="1" dirty="0"/>
              <a:t>Author </a:t>
            </a:r>
            <a:r>
              <a:rPr lang="en-US" b="1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Gets inserted into XML header</a:t>
            </a:r>
          </a:p>
          <a:p>
            <a:pPr lvl="1"/>
            <a:r>
              <a:rPr lang="en-US" b="1" dirty="0" smtClean="0"/>
              <a:t>ICIS User ID</a:t>
            </a:r>
          </a:p>
          <a:p>
            <a:pPr lvl="2"/>
            <a:r>
              <a:rPr lang="en-US" dirty="0" smtClean="0"/>
              <a:t>The ICIS user performing the submission</a:t>
            </a:r>
          </a:p>
          <a:p>
            <a:pPr lvl="1"/>
            <a:r>
              <a:rPr lang="en-US" b="1" dirty="0" smtClean="0"/>
              <a:t>Notification Email Addresses</a:t>
            </a:r>
          </a:p>
          <a:p>
            <a:pPr lvl="2"/>
            <a:r>
              <a:rPr lang="en-US" dirty="0" smtClean="0"/>
              <a:t>Semicolon separated list</a:t>
            </a:r>
          </a:p>
          <a:p>
            <a:pPr lvl="2"/>
            <a:r>
              <a:rPr lang="en-US" dirty="0" smtClean="0"/>
              <a:t>Added to XML header, instructs EPA to send processing emails</a:t>
            </a:r>
          </a:p>
          <a:p>
            <a:pPr lvl="1"/>
            <a:r>
              <a:rPr lang="en-US" b="1" dirty="0" smtClean="0"/>
              <a:t>Validate XML</a:t>
            </a:r>
          </a:p>
          <a:p>
            <a:pPr lvl="2"/>
            <a:r>
              <a:rPr lang="en-US" dirty="0" smtClean="0"/>
              <a:t>Yes/no</a:t>
            </a:r>
          </a:p>
        </p:txBody>
      </p:sp>
    </p:spTree>
    <p:extLst>
      <p:ext uri="{BB962C8B-B14F-4D97-AF65-F5344CB8AC3E}">
        <p14:creationId xmlns:p14="http://schemas.microsoft.com/office/powerpoint/2010/main" val="772462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3: Result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Download, Parse and Store Results Step: </a:t>
            </a:r>
          </a:p>
          <a:p>
            <a:pPr lvl="1"/>
            <a:r>
              <a:rPr lang="en-US" dirty="0" smtClean="0"/>
              <a:t>When processing is complete, Node downloads and parses Accepted and Rejected Transactions</a:t>
            </a:r>
            <a:r>
              <a:rPr lang="en-US" baseline="0" dirty="0" smtClean="0"/>
              <a:t> into a Result Tracking Table.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3289300"/>
            <a:ext cx="6535737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9915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Result </a:t>
            </a:r>
            <a:r>
              <a:rPr lang="en-US" dirty="0" smtClean="0"/>
              <a:t>Processing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Store Accepted Transactions Step:</a:t>
            </a:r>
          </a:p>
          <a:p>
            <a:pPr lvl="1"/>
            <a:r>
              <a:rPr lang="en-US" dirty="0" smtClean="0"/>
              <a:t>Accepted Records are copied from “Local” to “ICIS”.</a:t>
            </a:r>
          </a:p>
          <a:p>
            <a:pPr lvl="1"/>
            <a:r>
              <a:rPr lang="en-US" dirty="0" smtClean="0"/>
              <a:t>Performed by a stored procedure executed by the plugin.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3044825"/>
            <a:ext cx="57816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617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Project Background</a:t>
            </a:r>
          </a:p>
          <a:p>
            <a:pPr lvl="1"/>
            <a:r>
              <a:rPr lang="en-US" sz="1800" dirty="0" smtClean="0"/>
              <a:t>About OpenNode2, flows, and plugins</a:t>
            </a:r>
          </a:p>
          <a:p>
            <a:pPr lvl="1"/>
            <a:r>
              <a:rPr lang="en-US" sz="1800" dirty="0" smtClean="0"/>
              <a:t>About this Project</a:t>
            </a:r>
          </a:p>
          <a:p>
            <a:pPr lvl="1"/>
            <a:r>
              <a:rPr lang="en-US" sz="1800" dirty="0"/>
              <a:t>Project </a:t>
            </a:r>
            <a:r>
              <a:rPr lang="en-US" sz="1800" dirty="0" smtClean="0"/>
              <a:t>Timeline</a:t>
            </a:r>
          </a:p>
          <a:p>
            <a:r>
              <a:rPr lang="en-US" sz="2000" b="1" dirty="0" smtClean="0"/>
              <a:t>ICIS-NPDES Full Batch Plugin Design</a:t>
            </a:r>
          </a:p>
          <a:p>
            <a:pPr lvl="1"/>
            <a:r>
              <a:rPr lang="en-US" sz="1800" dirty="0" smtClean="0"/>
              <a:t>Staging Tables</a:t>
            </a:r>
          </a:p>
          <a:p>
            <a:pPr lvl="1"/>
            <a:r>
              <a:rPr lang="en-US" sz="1800" dirty="0" smtClean="0"/>
              <a:t>Stage 1: Data Preparation</a:t>
            </a:r>
          </a:p>
          <a:p>
            <a:pPr lvl="1"/>
            <a:r>
              <a:rPr lang="en-US" sz="1800" dirty="0" smtClean="0"/>
              <a:t>Stage 2: Submission</a:t>
            </a:r>
          </a:p>
          <a:p>
            <a:pPr lvl="1"/>
            <a:r>
              <a:rPr lang="en-US" sz="1800" dirty="0" smtClean="0"/>
              <a:t>Stage 3: Result Processing</a:t>
            </a:r>
          </a:p>
          <a:p>
            <a:pPr lvl="1"/>
            <a:r>
              <a:rPr lang="en-US" sz="1800" dirty="0" smtClean="0"/>
              <a:t>Implementer Responsibilities</a:t>
            </a:r>
          </a:p>
          <a:p>
            <a:pPr lvl="1"/>
            <a:r>
              <a:rPr lang="en-US" sz="1800" dirty="0" smtClean="0"/>
              <a:t>Options for non-OpenNode2 States</a:t>
            </a:r>
          </a:p>
          <a:p>
            <a:r>
              <a:rPr lang="en-US" sz="2000" b="1" dirty="0" smtClean="0"/>
              <a:t>Q &amp; 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Result </a:t>
            </a:r>
            <a:r>
              <a:rPr lang="en-US" dirty="0" smtClean="0"/>
              <a:t>Processing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Submission Settings in ICIS-NPDES plugin</a:t>
            </a:r>
            <a:r>
              <a:rPr lang="en-US" dirty="0" smtClean="0"/>
              <a:t>:</a:t>
            </a:r>
          </a:p>
          <a:p>
            <a:pPr lvl="1"/>
            <a:r>
              <a:rPr lang="en-US" b="1" dirty="0"/>
              <a:t>Notification Email Addresses</a:t>
            </a:r>
          </a:p>
          <a:p>
            <a:pPr lvl="2"/>
            <a:r>
              <a:rPr lang="en-US" dirty="0"/>
              <a:t>Semicolon separated </a:t>
            </a:r>
            <a:r>
              <a:rPr lang="en-US" dirty="0" smtClean="0"/>
              <a:t>list</a:t>
            </a:r>
          </a:p>
          <a:p>
            <a:pPr lvl="2"/>
            <a:r>
              <a:rPr lang="en-US" dirty="0" smtClean="0"/>
              <a:t>Notifications sent from OpenNode2 upon successful parsing/storing.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419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Result </a:t>
            </a:r>
            <a:r>
              <a:rPr lang="en-US" dirty="0" smtClean="0"/>
              <a:t>Processing </a:t>
            </a:r>
            <a:r>
              <a:rPr lang="en-US" sz="2000" dirty="0" smtClean="0"/>
              <a:t>(cont’d)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do I audit successes/failures?</a:t>
            </a:r>
          </a:p>
          <a:p>
            <a:pPr lvl="1"/>
            <a:r>
              <a:rPr lang="en-US" dirty="0" smtClean="0"/>
              <a:t>All feedback from ICIS is stored in result tracking table (ICS_SUBM_RESULTS)</a:t>
            </a:r>
          </a:p>
          <a:p>
            <a:pPr lvl="1"/>
            <a:r>
              <a:rPr lang="en-US" dirty="0" smtClean="0"/>
              <a:t>Only stores the accepted transactions from the most recent submission</a:t>
            </a:r>
          </a:p>
          <a:p>
            <a:pPr lvl="1"/>
            <a:r>
              <a:rPr lang="en-US" dirty="0" smtClean="0"/>
              <a:t>Stores all errors received for a given business key</a:t>
            </a:r>
          </a:p>
          <a:p>
            <a:pPr lvl="1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083745"/>
            <a:ext cx="8474445" cy="238373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52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Download?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bg1">
                    <a:lumMod val="75000"/>
                    <a:lumOff val="25000"/>
                  </a:schemeClr>
                </a:solidFill>
              </a:rPr>
              <a:t>http://</a:t>
            </a:r>
            <a:r>
              <a:rPr 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code.google.com/p/opennode2/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1" y="2414589"/>
            <a:ext cx="8429624" cy="253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232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I Download? </a:t>
            </a:r>
            <a:r>
              <a:rPr lang="en-US" sz="2000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Plugin</a:t>
            </a:r>
          </a:p>
          <a:p>
            <a:pPr lvl="1"/>
            <a:r>
              <a:rPr lang="en-US" b="1" dirty="0" smtClean="0"/>
              <a:t>Plugin.zip </a:t>
            </a:r>
            <a:r>
              <a:rPr lang="en-US" dirty="0" smtClean="0"/>
              <a:t>– this is what you upload to OpenNode2</a:t>
            </a:r>
          </a:p>
          <a:p>
            <a:pPr lvl="1"/>
            <a:r>
              <a:rPr lang="en-US" b="1" dirty="0" smtClean="0"/>
              <a:t>Database scripts </a:t>
            </a:r>
            <a:r>
              <a:rPr lang="en-US" dirty="0" smtClean="0"/>
              <a:t>– for SQL Server and Oracle </a:t>
            </a:r>
          </a:p>
          <a:p>
            <a:pPr lvl="2"/>
            <a:r>
              <a:rPr lang="en-US" dirty="0" smtClean="0"/>
              <a:t>Creates needed tables, procedures, views…</a:t>
            </a:r>
          </a:p>
          <a:p>
            <a:r>
              <a:rPr lang="en-US" b="1" dirty="0" smtClean="0"/>
              <a:t>Documentation</a:t>
            </a:r>
          </a:p>
          <a:p>
            <a:pPr lvl="1"/>
            <a:r>
              <a:rPr lang="en-US" dirty="0" smtClean="0"/>
              <a:t>Plugin Implementation Guide PDF</a:t>
            </a:r>
          </a:p>
          <a:p>
            <a:pPr lvl="2"/>
            <a:r>
              <a:rPr lang="en-US" dirty="0" smtClean="0"/>
              <a:t>Just the facts. Describes how to install and configure the plugin and database components.</a:t>
            </a:r>
          </a:p>
          <a:p>
            <a:pPr lvl="1"/>
            <a:r>
              <a:rPr lang="en-US" dirty="0" smtClean="0"/>
              <a:t>Plugin Design Specification PDF</a:t>
            </a:r>
          </a:p>
          <a:p>
            <a:pPr lvl="2"/>
            <a:r>
              <a:rPr lang="en-US" dirty="0" smtClean="0"/>
              <a:t>All the nitty</a:t>
            </a:r>
            <a:r>
              <a:rPr lang="en-US" dirty="0"/>
              <a:t>-</a:t>
            </a:r>
            <a:r>
              <a:rPr lang="en-US" dirty="0" smtClean="0"/>
              <a:t>gritty details of the plugin design. Very useful to understand the details of how the plugin components work.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39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Set up staging tables in state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Map source systems to staging tables</a:t>
            </a:r>
          </a:p>
          <a:p>
            <a:pPr marL="457200" lvl="1" indent="0">
              <a:buNone/>
            </a:pPr>
            <a:r>
              <a:rPr lang="en-US" sz="1800" dirty="0" smtClean="0"/>
              <a:t>	Mapping to ICIS-NPDES lookup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Develop data extraction and transformation routines to copy data from state database to staging tables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Set up node and plugin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Flow data to CDX Test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Monitor for errors and refine transformation logic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Migrate to production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37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/>
              <a:t>http://code.google.com/p/opennode2</a:t>
            </a:r>
          </a:p>
          <a:p>
            <a:pPr marL="0" indent="0" algn="ctr">
              <a:buNone/>
            </a:pPr>
            <a:r>
              <a:rPr lang="en-US" sz="2000" dirty="0" smtClean="0"/>
              <a:t>bill@windsorsolutions.com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2181225"/>
            <a:ext cx="3781425" cy="802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3219450"/>
            <a:ext cx="3824937" cy="84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763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About</a:t>
            </a:r>
            <a:r>
              <a:rPr lang="en-US" baseline="0" dirty="0" smtClean="0"/>
              <a:t> OpenNode2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source Exchange Network node software</a:t>
            </a:r>
          </a:p>
          <a:p>
            <a:r>
              <a:rPr lang="en-US" dirty="0"/>
              <a:t>OpenNode2 can:</a:t>
            </a:r>
          </a:p>
          <a:p>
            <a:pPr lvl="1"/>
            <a:r>
              <a:rPr lang="en-US" dirty="0"/>
              <a:t>send data to other Network partners</a:t>
            </a:r>
          </a:p>
          <a:p>
            <a:pPr lvl="1"/>
            <a:r>
              <a:rPr lang="en-US" dirty="0"/>
              <a:t>make data available for others to query</a:t>
            </a:r>
          </a:p>
          <a:p>
            <a:r>
              <a:rPr lang="en-US" dirty="0" smtClean="0"/>
              <a:t>Most widely used node software on the Network</a:t>
            </a:r>
          </a:p>
          <a:p>
            <a:r>
              <a:rPr lang="en-US" dirty="0" smtClean="0"/>
              <a:t>Available at </a:t>
            </a:r>
            <a:r>
              <a:rPr lang="en-US" u="sng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http://code.google.com/p/opennode2</a:t>
            </a:r>
          </a:p>
        </p:txBody>
      </p:sp>
    </p:spTree>
    <p:extLst>
      <p:ext uri="{BB962C8B-B14F-4D97-AF65-F5344CB8AC3E}">
        <p14:creationId xmlns:p14="http://schemas.microsoft.com/office/powerpoint/2010/main" val="3717246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Flows and Plugins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type of data on the network is a “flow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There is a flow for each regulatory area (air, waste, etc…)</a:t>
            </a:r>
            <a:endParaRPr lang="en-US" dirty="0"/>
          </a:p>
          <a:p>
            <a:pPr lvl="1"/>
            <a:r>
              <a:rPr lang="en-US" dirty="0"/>
              <a:t>ICIS-NPDES is one of many </a:t>
            </a:r>
            <a:r>
              <a:rPr lang="en-US" dirty="0" smtClean="0"/>
              <a:t>available flows</a:t>
            </a:r>
          </a:p>
          <a:p>
            <a:pPr lvl="1"/>
            <a:r>
              <a:rPr lang="en-US" dirty="0" smtClean="0"/>
              <a:t>EPA defined the rules for sending data via the ICIS-NPDES flow</a:t>
            </a:r>
            <a:endParaRPr lang="en-US" dirty="0"/>
          </a:p>
          <a:p>
            <a:r>
              <a:rPr lang="en-US" dirty="0"/>
              <a:t>Each flow is implemented as a </a:t>
            </a:r>
            <a:r>
              <a:rPr lang="en-US" dirty="0" smtClean="0"/>
              <a:t>Plugin </a:t>
            </a:r>
            <a:r>
              <a:rPr lang="en-US" dirty="0"/>
              <a:t>in </a:t>
            </a:r>
            <a:r>
              <a:rPr lang="en-US" dirty="0" smtClean="0"/>
              <a:t>OpenNode2</a:t>
            </a:r>
          </a:p>
          <a:p>
            <a:pPr lvl="1"/>
            <a:r>
              <a:rPr lang="en-US" dirty="0" smtClean="0"/>
              <a:t>Plugins are the software that contain the functionality needed to support a specific flow</a:t>
            </a:r>
          </a:p>
          <a:p>
            <a:pPr lvl="1"/>
            <a:r>
              <a:rPr lang="en-US" dirty="0" smtClean="0"/>
              <a:t>The OpenNode2 Google code site has plugins for most major regulatory flows to EPA</a:t>
            </a:r>
          </a:p>
        </p:txBody>
      </p:sp>
    </p:spTree>
    <p:extLst>
      <p:ext uri="{BB962C8B-B14F-4D97-AF65-F5344CB8AC3E}">
        <p14:creationId xmlns:p14="http://schemas.microsoft.com/office/powerpoint/2010/main" val="24752372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 ICIS-NPDES “Full Batch” states</a:t>
            </a:r>
          </a:p>
          <a:p>
            <a:pPr lvl="1"/>
            <a:r>
              <a:rPr lang="en-US" dirty="0" smtClean="0"/>
              <a:t>Will submit their NPDES data to EPA via the Exchange Network</a:t>
            </a:r>
          </a:p>
          <a:p>
            <a:r>
              <a:rPr lang="en-US" dirty="0" smtClean="0"/>
              <a:t>The ICIS-NPDES Full Batch flow is complex</a:t>
            </a:r>
          </a:p>
          <a:p>
            <a:pPr lvl="1"/>
            <a:r>
              <a:rPr lang="en-US" b="1" dirty="0" smtClean="0"/>
              <a:t>46</a:t>
            </a:r>
            <a:r>
              <a:rPr lang="en-US" dirty="0" smtClean="0"/>
              <a:t> different data families</a:t>
            </a:r>
          </a:p>
          <a:p>
            <a:pPr lvl="1"/>
            <a:r>
              <a:rPr lang="en-US" b="1" dirty="0" smtClean="0"/>
              <a:t>149</a:t>
            </a:r>
            <a:r>
              <a:rPr lang="en-US" dirty="0" smtClean="0"/>
              <a:t> tables (complex data types)</a:t>
            </a:r>
          </a:p>
          <a:p>
            <a:pPr lvl="1"/>
            <a:r>
              <a:rPr lang="en-US" b="1" dirty="0" smtClean="0"/>
              <a:t>1195</a:t>
            </a:r>
            <a:r>
              <a:rPr lang="en-US" dirty="0" smtClean="0"/>
              <a:t> fields (simple elements)</a:t>
            </a:r>
          </a:p>
          <a:p>
            <a:pPr lvl="1"/>
            <a:r>
              <a:rPr lang="en-US" b="1" dirty="0" smtClean="0"/>
              <a:t>963</a:t>
            </a:r>
            <a:r>
              <a:rPr lang="en-US" dirty="0" smtClean="0"/>
              <a:t> business rules</a:t>
            </a:r>
          </a:p>
          <a:p>
            <a:r>
              <a:rPr lang="en-US" dirty="0" smtClean="0"/>
              <a:t>To reduce implementation challenge, EPA and ECOS wanted to make available tools to simplify flow implementation for states.</a:t>
            </a:r>
          </a:p>
        </p:txBody>
      </p:sp>
    </p:spTree>
    <p:extLst>
      <p:ext uri="{BB962C8B-B14F-4D97-AF65-F5344CB8AC3E}">
        <p14:creationId xmlns:p14="http://schemas.microsoft.com/office/powerpoint/2010/main" val="34369223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this Project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September 2011, EPA and ECOS engaged Windsor to develop full batch data</a:t>
            </a:r>
            <a:r>
              <a:rPr lang="en-US" baseline="0" dirty="0" smtClean="0"/>
              <a:t> flow plugin for OpenNode2</a:t>
            </a:r>
          </a:p>
          <a:p>
            <a:pPr lvl="1"/>
            <a:r>
              <a:rPr lang="en-US" baseline="0" dirty="0" smtClean="0"/>
              <a:t>Ubiquity of OpenNode2 made it a good choice to reach</a:t>
            </a:r>
            <a:r>
              <a:rPr lang="en-US" dirty="0" smtClean="0"/>
              <a:t> the widest potential audience of states</a:t>
            </a:r>
            <a:endParaRPr lang="en-US" baseline="0" dirty="0" smtClean="0"/>
          </a:p>
          <a:p>
            <a:pPr lvl="1"/>
            <a:r>
              <a:rPr lang="en-US" dirty="0" smtClean="0"/>
              <a:t>To reduce cost, only developing for the .NET version of OpenNode2 (most commonly used version)</a:t>
            </a:r>
          </a:p>
          <a:p>
            <a:r>
              <a:rPr lang="en-US" dirty="0" smtClean="0"/>
              <a:t>Pilot with Washington Dept. of Ecology</a:t>
            </a:r>
          </a:p>
          <a:p>
            <a:pPr lvl="1"/>
            <a:r>
              <a:rPr lang="en-US" dirty="0" smtClean="0"/>
              <a:t>Summer 2012</a:t>
            </a:r>
          </a:p>
          <a:p>
            <a:r>
              <a:rPr lang="en-US" dirty="0" smtClean="0"/>
              <a:t>Does not include implementation of plugin at other states</a:t>
            </a:r>
          </a:p>
        </p:txBody>
      </p:sp>
    </p:spTree>
    <p:extLst>
      <p:ext uri="{BB962C8B-B14F-4D97-AF65-F5344CB8AC3E}">
        <p14:creationId xmlns:p14="http://schemas.microsoft.com/office/powerpoint/2010/main" val="1759891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</a:t>
            </a:r>
            <a:r>
              <a:rPr lang="en-US" baseline="0" dirty="0" smtClean="0"/>
              <a:t>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1/5/2012 </a:t>
            </a:r>
            <a:r>
              <a:rPr lang="en-US" dirty="0" smtClean="0"/>
              <a:t>– Plugin design completed</a:t>
            </a:r>
          </a:p>
          <a:p>
            <a:r>
              <a:rPr lang="en-US" b="1" dirty="0" smtClean="0"/>
              <a:t>2/8/2012</a:t>
            </a:r>
            <a:r>
              <a:rPr lang="en-US" dirty="0" smtClean="0"/>
              <a:t> – Staging tables released to Google Code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3/13/2012</a:t>
            </a:r>
            <a:r>
              <a:rPr lang="en-US" dirty="0" smtClean="0">
                <a:solidFill>
                  <a:srgbClr val="FF0000"/>
                </a:solidFill>
              </a:rPr>
              <a:t> – Beta Plugin release to Google Code</a:t>
            </a:r>
          </a:p>
          <a:p>
            <a:r>
              <a:rPr lang="en-US" b="1" dirty="0" smtClean="0"/>
              <a:t>6-8/2012</a:t>
            </a:r>
            <a:r>
              <a:rPr lang="en-US" dirty="0" smtClean="0"/>
              <a:t> – Test/Implement in WA</a:t>
            </a:r>
          </a:p>
          <a:p>
            <a:r>
              <a:rPr lang="en-US" b="1" dirty="0" smtClean="0"/>
              <a:t>8/23/2012</a:t>
            </a:r>
            <a:r>
              <a:rPr lang="en-US" dirty="0" smtClean="0"/>
              <a:t> – Final Plugin release to Google Code</a:t>
            </a:r>
          </a:p>
          <a:p>
            <a:r>
              <a:rPr lang="en-US" b="1" dirty="0" smtClean="0"/>
              <a:t>12/2012</a:t>
            </a:r>
            <a:r>
              <a:rPr lang="en-US" dirty="0" smtClean="0"/>
              <a:t> – Release of ICIS v4 Plugin</a:t>
            </a:r>
          </a:p>
          <a:p>
            <a:pPr lvl="1"/>
            <a:r>
              <a:rPr lang="en-US" dirty="0" smtClean="0"/>
              <a:t>Adds support for compliance and enforcement modules</a:t>
            </a:r>
          </a:p>
        </p:txBody>
      </p:sp>
    </p:spTree>
    <p:extLst>
      <p:ext uri="{BB962C8B-B14F-4D97-AF65-F5344CB8AC3E}">
        <p14:creationId xmlns:p14="http://schemas.microsoft.com/office/powerpoint/2010/main" val="19402002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</a:t>
            </a:r>
            <a:r>
              <a:rPr lang="en-US" baseline="0" dirty="0" smtClean="0"/>
              <a:t> Submission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12" y="2443164"/>
            <a:ext cx="8087688" cy="218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56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/>
              <a:t>Data</a:t>
            </a:r>
            <a:r>
              <a:rPr lang="en-US" b="1" baseline="0" dirty="0" smtClean="0"/>
              <a:t> Preparation Stage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State-specific</a:t>
            </a:r>
            <a:r>
              <a:rPr lang="en-US" baseline="0" dirty="0" smtClean="0"/>
              <a:t> Extract, Transform and Load (ETL)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baseline="0" dirty="0" smtClean="0"/>
              <a:t>Change Detection Process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Submission Stage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b="1" dirty="0" smtClean="0"/>
              <a:t>Result Processing Stage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Retrieve Accept/Reject Report and Parse/Store Results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 smtClean="0"/>
              <a:t>Store Accepted Records</a:t>
            </a:r>
          </a:p>
          <a:p>
            <a:pPr marL="857250" lvl="1" indent="-457200">
              <a:buFont typeface="+mj-lt"/>
              <a:buAutoNum type="alphaLcPeriod"/>
            </a:pPr>
            <a:endParaRPr lang="en-US" dirty="0"/>
          </a:p>
          <a:p>
            <a:r>
              <a:rPr lang="en-US" dirty="0" smtClean="0"/>
              <a:t>Full lifecycle must complete before repeating</a:t>
            </a:r>
          </a:p>
          <a:p>
            <a:r>
              <a:rPr lang="en-US" dirty="0" smtClean="0"/>
              <a:t>Checks in place to prevent out-of-sequence execution</a:t>
            </a:r>
          </a:p>
        </p:txBody>
      </p:sp>
    </p:spTree>
    <p:extLst>
      <p:ext uri="{BB962C8B-B14F-4D97-AF65-F5344CB8AC3E}">
        <p14:creationId xmlns:p14="http://schemas.microsoft.com/office/powerpoint/2010/main" val="128970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dsor Master">
  <a:themeElements>
    <a:clrScheme name="Factory 7">
      <a:dk1>
        <a:srgbClr val="3C2924"/>
      </a:dk1>
      <a:lt1>
        <a:srgbClr val="EAEAEA"/>
      </a:lt1>
      <a:dk2>
        <a:srgbClr val="0D0A46"/>
      </a:dk2>
      <a:lt2>
        <a:srgbClr val="EBD189"/>
      </a:lt2>
      <a:accent1>
        <a:srgbClr val="FCAB40"/>
      </a:accent1>
      <a:accent2>
        <a:srgbClr val="633D4E"/>
      </a:accent2>
      <a:accent3>
        <a:srgbClr val="AAAAB0"/>
      </a:accent3>
      <a:accent4>
        <a:srgbClr val="C8C8C8"/>
      </a:accent4>
      <a:accent5>
        <a:srgbClr val="FDD2AF"/>
      </a:accent5>
      <a:accent6>
        <a:srgbClr val="593646"/>
      </a:accent6>
      <a:hlink>
        <a:srgbClr val="FFCC66"/>
      </a:hlink>
      <a:folHlink>
        <a:srgbClr val="99CC00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Info-Norm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Info-Normal" pitchFamily="34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10324</TotalTime>
  <Words>1064</Words>
  <Application>Microsoft Office PowerPoint</Application>
  <PresentationFormat>On-screen Show (4:3)</PresentationFormat>
  <Paragraphs>165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Windsor Master</vt:lpstr>
      <vt:lpstr>PowerPoint Presentation</vt:lpstr>
      <vt:lpstr>Agenda</vt:lpstr>
      <vt:lpstr>About OpenNode2</vt:lpstr>
      <vt:lpstr>About Flows and Plugins</vt:lpstr>
      <vt:lpstr>About this Project</vt:lpstr>
      <vt:lpstr>About this Project (cont’d)</vt:lpstr>
      <vt:lpstr>Project Timeline</vt:lpstr>
      <vt:lpstr>Overall Submission Workflow</vt:lpstr>
      <vt:lpstr>Workflow Lifecycle</vt:lpstr>
      <vt:lpstr>Workflow Lifecycle Tracking</vt:lpstr>
      <vt:lpstr>ICIS-NPDES Staging Tables</vt:lpstr>
      <vt:lpstr>Stage 1: Data Preparation</vt:lpstr>
      <vt:lpstr>Stage 1: Data Preparation (cont’d)</vt:lpstr>
      <vt:lpstr>Stage 1: Data Preparation (cont’d)</vt:lpstr>
      <vt:lpstr>Stage 1: Data Preparation (cont’d)</vt:lpstr>
      <vt:lpstr>Stage 2: Submission</vt:lpstr>
      <vt:lpstr>Stage 2: Submission (cont’d)</vt:lpstr>
      <vt:lpstr>Stage 3: Result Processing</vt:lpstr>
      <vt:lpstr>Stage 3: Result Processing (cont’d)</vt:lpstr>
      <vt:lpstr>Stage 3: Result Processing (cont’d)</vt:lpstr>
      <vt:lpstr>Stage 3: Result Processing (cont’d)</vt:lpstr>
      <vt:lpstr>What Can I Download?</vt:lpstr>
      <vt:lpstr>What Can I Download? (cont’d)</vt:lpstr>
      <vt:lpstr>Implementer Responsibilities</vt:lpstr>
      <vt:lpstr>Questions and Answers</vt:lpstr>
    </vt:vector>
  </TitlesOfParts>
  <Company>뿿쓐b针뿿햤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Beadle</dc:creator>
  <cp:lastModifiedBy>Bill Rensmith</cp:lastModifiedBy>
  <cp:revision>546</cp:revision>
  <cp:lastPrinted>2007-09-27T19:56:14Z</cp:lastPrinted>
  <dcterms:created xsi:type="dcterms:W3CDTF">2007-09-27T19:15:47Z</dcterms:created>
  <dcterms:modified xsi:type="dcterms:W3CDTF">2012-04-12T16:14:59Z</dcterms:modified>
</cp:coreProperties>
</file>