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9" r:id="rId4"/>
    <p:sldId id="258" r:id="rId5"/>
    <p:sldId id="259" r:id="rId6"/>
    <p:sldId id="266" r:id="rId7"/>
    <p:sldId id="267" r:id="rId8"/>
    <p:sldId id="268" r:id="rId9"/>
    <p:sldId id="262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B9604-0029-4C9D-91DA-F718F257F774}" type="datetimeFigureOut">
              <a:rPr lang="en-US" smtClean="0"/>
              <a:pPr/>
              <a:t>5/29/2012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CA0BB-891D-457C-AFD2-C74E506351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7256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CA0BB-891D-457C-AFD2-C74E5063514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1631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CA0BB-891D-457C-AFD2-C74E5063514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1631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EN2012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606D-E5C4-4C2F-8241-EC2663EF1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 smtClean="0"/>
              <a:t>5/29/2012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EN2012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geospatial.org/standards/wf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mapservices.dnrec.delaware.gov/arcgis/services/GML/SWAP/MapServer/WFSServer?request=GetFeature&amp;typename=SourceWaterProtectionArea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Delaware Source Water Protection Polygons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562600"/>
            <a:ext cx="7315200" cy="990600"/>
          </a:xfrm>
        </p:spPr>
        <p:txBody>
          <a:bodyPr>
            <a:normAutofit/>
          </a:bodyPr>
          <a:lstStyle/>
          <a:p>
            <a:pPr algn="r"/>
            <a:r>
              <a:rPr lang="en-US" sz="1100" dirty="0" smtClean="0"/>
              <a:t>Douglas Rambo, P.G.</a:t>
            </a:r>
          </a:p>
          <a:p>
            <a:pPr algn="r"/>
            <a:r>
              <a:rPr lang="en-US" sz="1100" dirty="0" smtClean="0"/>
              <a:t>Delaware Department of Natural Resources and</a:t>
            </a:r>
          </a:p>
          <a:p>
            <a:pPr algn="r"/>
            <a:r>
              <a:rPr lang="en-US" sz="1100" dirty="0" smtClean="0"/>
              <a:t>Environmental Control</a:t>
            </a:r>
          </a:p>
          <a:p>
            <a:pPr algn="r"/>
            <a:r>
              <a:rPr lang="en-US" sz="1100" dirty="0" smtClean="0"/>
              <a:t>Source Water Protection Program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3798524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Delaware Source Water Protection Polygons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562600"/>
            <a:ext cx="7315200" cy="748562"/>
          </a:xfrm>
        </p:spPr>
        <p:txBody>
          <a:bodyPr>
            <a:normAutofit/>
          </a:bodyPr>
          <a:lstStyle/>
          <a:p>
            <a:pPr algn="r"/>
            <a:r>
              <a:rPr lang="en-US" sz="1100" dirty="0" smtClean="0"/>
              <a:t>Michael Townshend</a:t>
            </a:r>
          </a:p>
          <a:p>
            <a:pPr algn="r"/>
            <a:r>
              <a:rPr lang="en-US" sz="1100" dirty="0" smtClean="0"/>
              <a:t>Delaware Department of Natural Resources and</a:t>
            </a:r>
          </a:p>
          <a:p>
            <a:pPr algn="r"/>
            <a:r>
              <a:rPr lang="en-US" sz="1100" dirty="0" smtClean="0"/>
              <a:t>Environmental Control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3798524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Delaware Source Water Protection </a:t>
            </a:r>
            <a:r>
              <a:rPr lang="en-US" b="1" dirty="0" smtClean="0"/>
              <a:t>Polygons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Contractual staff tasked with writing an application to generate the instance document of the Source Water programs tabular data.</a:t>
            </a:r>
          </a:p>
          <a:p>
            <a:pPr marL="45720" indent="0">
              <a:buNone/>
            </a:pPr>
            <a:endParaRPr lang="en-US" dirty="0"/>
          </a:p>
          <a:p>
            <a:pPr lvl="1"/>
            <a:r>
              <a:rPr lang="en-US" dirty="0" smtClean="0"/>
              <a:t>Future version could generate the instance document and save it to a BLOB field in our Node database.</a:t>
            </a:r>
          </a:p>
          <a:p>
            <a:pPr marL="320040" lvl="1" indent="0">
              <a:buNone/>
            </a:pPr>
            <a:endParaRPr lang="en-US" dirty="0"/>
          </a:p>
          <a:p>
            <a:pPr lvl="1"/>
            <a:r>
              <a:rPr lang="en-US" dirty="0" smtClean="0"/>
              <a:t>Once in the Node database we can submit to CDX or another node </a:t>
            </a:r>
          </a:p>
          <a:p>
            <a:pPr marL="320040" lvl="1" indent="0">
              <a:buNone/>
            </a:pPr>
            <a:endParaRPr lang="en-US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he data can also be retrieved using a Node Client.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896072" y="6249614"/>
            <a:ext cx="1189132" cy="297918"/>
          </a:xfrm>
        </p:spPr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897070" y="6556773"/>
            <a:ext cx="2246489" cy="301227"/>
          </a:xfrm>
        </p:spPr>
        <p:txBody>
          <a:bodyPr/>
          <a:lstStyle/>
          <a:p>
            <a:r>
              <a:rPr lang="en-US" smtClean="0"/>
              <a:t>EN2012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202797" y="6249614"/>
            <a:ext cx="941203" cy="301752"/>
          </a:xfrm>
        </p:spPr>
        <p:txBody>
          <a:bodyPr/>
          <a:lstStyle/>
          <a:p>
            <a:fld id="{CE8079A4-7AA8-4A4F-87E2-7781EC5097D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4122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Delaware Source Water Protection Polygons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Sharing the spatial component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Obtain regular updates from program staff.</a:t>
            </a:r>
          </a:p>
          <a:p>
            <a:pPr lvl="3"/>
            <a:r>
              <a:rPr lang="en-US" dirty="0" smtClean="0"/>
              <a:t>Or have program staff run models that update shared data.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Host the spatial data in location accessible by public facing ArcGIS Server.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Create an ArcGIS Server Map service that enables the Web Feature Service(WFS)  Interface</a:t>
            </a:r>
          </a:p>
          <a:p>
            <a:pPr lvl="3"/>
            <a:r>
              <a:rPr lang="en-US" dirty="0" smtClean="0"/>
              <a:t>For </a:t>
            </a:r>
            <a:r>
              <a:rPr lang="en-US" dirty="0"/>
              <a:t>more information on </a:t>
            </a:r>
            <a:r>
              <a:rPr lang="en-US" dirty="0" smtClean="0"/>
              <a:t>WFS:</a:t>
            </a:r>
          </a:p>
          <a:p>
            <a:pPr lvl="3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www.opengeospatial.org/standards/wfs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896072" y="6249614"/>
            <a:ext cx="1189132" cy="297918"/>
          </a:xfrm>
        </p:spPr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897070" y="6556773"/>
            <a:ext cx="2246489" cy="301227"/>
          </a:xfrm>
        </p:spPr>
        <p:txBody>
          <a:bodyPr/>
          <a:lstStyle/>
          <a:p>
            <a:r>
              <a:rPr lang="en-US" smtClean="0"/>
              <a:t>EN2012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202797" y="6249614"/>
            <a:ext cx="941203" cy="301752"/>
          </a:xfrm>
        </p:spPr>
        <p:txBody>
          <a:bodyPr/>
          <a:lstStyle/>
          <a:p>
            <a:fld id="{CE8079A4-7AA8-4A4F-87E2-7781EC5097D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1157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Delaware Source Water Protection Polygons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Accessing the Spatial Data</a:t>
            </a:r>
          </a:p>
          <a:p>
            <a:pPr marL="4572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WFS is an open standard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ArcGIS Desktop includes built in tools for importing data from WFS Services.</a:t>
            </a:r>
          </a:p>
          <a:p>
            <a:pPr lvl="1"/>
            <a:endParaRPr lang="en-US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896072" y="6249614"/>
            <a:ext cx="1189132" cy="297918"/>
          </a:xfrm>
        </p:spPr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897070" y="6556773"/>
            <a:ext cx="2246489" cy="301227"/>
          </a:xfrm>
        </p:spPr>
        <p:txBody>
          <a:bodyPr/>
          <a:lstStyle/>
          <a:p>
            <a:r>
              <a:rPr lang="en-US" smtClean="0"/>
              <a:t>EN2012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202797" y="6249614"/>
            <a:ext cx="941203" cy="301752"/>
          </a:xfrm>
        </p:spPr>
        <p:txBody>
          <a:bodyPr/>
          <a:lstStyle/>
          <a:p>
            <a:fld id="{CE8079A4-7AA8-4A4F-87E2-7781EC5097D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6168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Delaware Source Water Protection Polygons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0629" y="2867585"/>
            <a:ext cx="3162742" cy="3343742"/>
          </a:xfr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858000" y="6249614"/>
            <a:ext cx="1189132" cy="297918"/>
          </a:xfrm>
        </p:spPr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858998" y="6556773"/>
            <a:ext cx="2246489" cy="301227"/>
          </a:xfrm>
        </p:spPr>
        <p:txBody>
          <a:bodyPr/>
          <a:lstStyle/>
          <a:p>
            <a:r>
              <a:rPr lang="en-US" smtClean="0"/>
              <a:t>EN2012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164725" y="6249614"/>
            <a:ext cx="941203" cy="301752"/>
          </a:xfrm>
        </p:spPr>
        <p:txBody>
          <a:bodyPr/>
          <a:lstStyle/>
          <a:p>
            <a:fld id="{CE8079A4-7AA8-4A4F-87E2-7781EC5097D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7119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Delaware Source Water Protection Polygons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9811" y="2981901"/>
            <a:ext cx="5744377" cy="3115110"/>
          </a:xfr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896072" y="6249614"/>
            <a:ext cx="1189132" cy="297918"/>
          </a:xfrm>
        </p:spPr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6897070" y="6556773"/>
            <a:ext cx="2246489" cy="301227"/>
          </a:xfrm>
        </p:spPr>
        <p:txBody>
          <a:bodyPr/>
          <a:lstStyle/>
          <a:p>
            <a:r>
              <a:rPr lang="en-US" smtClean="0"/>
              <a:t>EN2012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202797" y="6249614"/>
            <a:ext cx="941203" cy="301752"/>
          </a:xfrm>
        </p:spPr>
        <p:txBody>
          <a:bodyPr/>
          <a:lstStyle/>
          <a:p>
            <a:fld id="{CE8079A4-7AA8-4A4F-87E2-7781EC5097D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7799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53996"/>
            <a:ext cx="7229487" cy="5907616"/>
          </a:xfr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6896072" y="6249614"/>
            <a:ext cx="1189132" cy="297918"/>
          </a:xfrm>
        </p:spPr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6897070" y="6556773"/>
            <a:ext cx="2246489" cy="301227"/>
          </a:xfrm>
        </p:spPr>
        <p:txBody>
          <a:bodyPr/>
          <a:lstStyle/>
          <a:p>
            <a:r>
              <a:rPr lang="en-US" smtClean="0"/>
              <a:t>EN2012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202797" y="6249614"/>
            <a:ext cx="941203" cy="301752"/>
          </a:xfrm>
        </p:spPr>
        <p:txBody>
          <a:bodyPr/>
          <a:lstStyle/>
          <a:p>
            <a:fld id="{CE8079A4-7AA8-4A4F-87E2-7781EC5097D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6909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Delaware Source Water Protection Polygons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client that supports WFS can consume the service:</a:t>
            </a:r>
          </a:p>
          <a:p>
            <a:endParaRPr lang="en-US" dirty="0" smtClean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mapservices.dnrec.delaware.gov/arcgis/services/GML/SWAP/MapServer/WFSServer?request=GetFeature&amp;typename=SourceWaterProtectionAreas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896072" y="6249614"/>
            <a:ext cx="1189132" cy="297918"/>
          </a:xfrm>
        </p:spPr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897070" y="6556773"/>
            <a:ext cx="2246489" cy="301227"/>
          </a:xfrm>
        </p:spPr>
        <p:txBody>
          <a:bodyPr/>
          <a:lstStyle/>
          <a:p>
            <a:r>
              <a:rPr lang="en-US" smtClean="0"/>
              <a:t>EN2012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202797" y="6249614"/>
            <a:ext cx="941203" cy="301752"/>
          </a:xfrm>
        </p:spPr>
        <p:txBody>
          <a:bodyPr/>
          <a:lstStyle/>
          <a:p>
            <a:fld id="{CE8079A4-7AA8-4A4F-87E2-7781EC5097D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4078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Delaware Source Water Protection </a:t>
            </a:r>
            <a:r>
              <a:rPr lang="en-US" b="1" dirty="0" smtClean="0"/>
              <a:t>Polygons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7315200" cy="353952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1999 EPA Region III approved Delaware’s Source Water Assessment Plan (SWAP) detailing the methodologies used to delineate wellhead protection area (WHPA)  polygons for approximately 1,200 wells (500+ water systems).</a:t>
            </a:r>
          </a:p>
          <a:p>
            <a:endParaRPr lang="en-US" dirty="0"/>
          </a:p>
          <a:p>
            <a:r>
              <a:rPr lang="en-US" dirty="0" smtClean="0"/>
              <a:t>Delaware has delineation criteria for drinking water sources in confined and unconfined aquifers.</a:t>
            </a:r>
          </a:p>
          <a:p>
            <a:endParaRPr lang="en-US" dirty="0"/>
          </a:p>
          <a:p>
            <a:r>
              <a:rPr lang="en-US" dirty="0" smtClean="0"/>
              <a:t>In 2003 DNREC participated in a pilot project with the GWPC to explore transfer of SWA data to EPA for incorporation into the WATERS database.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896072" y="6249614"/>
            <a:ext cx="1189132" cy="297918"/>
          </a:xfrm>
        </p:spPr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897070" y="6556773"/>
            <a:ext cx="2246489" cy="301227"/>
          </a:xfrm>
        </p:spPr>
        <p:txBody>
          <a:bodyPr/>
          <a:lstStyle/>
          <a:p>
            <a:r>
              <a:rPr lang="en-US" smtClean="0"/>
              <a:t>EN2012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202797" y="6249614"/>
            <a:ext cx="941203" cy="301752"/>
          </a:xfrm>
        </p:spPr>
        <p:txBody>
          <a:bodyPr/>
          <a:lstStyle/>
          <a:p>
            <a:fld id="{CE8079A4-7AA8-4A4F-87E2-7781EC5097D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4122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Delaware Source Water Protection </a:t>
            </a:r>
            <a:r>
              <a:rPr lang="en-US" b="1" dirty="0" smtClean="0"/>
              <a:t>Polygons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CADMUS Group analyzed the Delaware Source Water Program Database and created a XML Schema that allowed for the merging of our geospatial (ESRI </a:t>
            </a:r>
            <a:r>
              <a:rPr lang="en-US" dirty="0" err="1" smtClean="0"/>
              <a:t>Shapefile</a:t>
            </a:r>
            <a:r>
              <a:rPr lang="en-US" dirty="0" smtClean="0"/>
              <a:t>) data and data from our program’s MS Access database. 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896072" y="6249614"/>
            <a:ext cx="1189132" cy="297918"/>
          </a:xfrm>
        </p:spPr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897070" y="6556773"/>
            <a:ext cx="2246489" cy="301227"/>
          </a:xfrm>
        </p:spPr>
        <p:txBody>
          <a:bodyPr/>
          <a:lstStyle/>
          <a:p>
            <a:r>
              <a:rPr lang="en-US" smtClean="0"/>
              <a:t>EN2012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202797" y="6249614"/>
            <a:ext cx="941203" cy="301752"/>
          </a:xfrm>
        </p:spPr>
        <p:txBody>
          <a:bodyPr/>
          <a:lstStyle/>
          <a:p>
            <a:fld id="{CE8079A4-7AA8-4A4F-87E2-7781EC5097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4833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Delaware Source Water Protection Polygons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77200" cy="4495800"/>
          </a:xfrm>
        </p:spPr>
        <p:txBody>
          <a:bodyPr>
            <a:noAutofit/>
          </a:bodyPr>
          <a:lstStyle/>
          <a:p>
            <a:r>
              <a:rPr lang="en-US" sz="2200" dirty="0" smtClean="0"/>
              <a:t>Methodologies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Confined aquifer well WHPA’s consist of a circular fixed radius with a minimum 150-foot radius.</a:t>
            </a:r>
          </a:p>
          <a:p>
            <a:pPr lvl="2"/>
            <a:endParaRPr lang="en-US" sz="2000" dirty="0" smtClean="0"/>
          </a:p>
          <a:p>
            <a:pPr lvl="1"/>
            <a:r>
              <a:rPr lang="en-US" sz="2000" dirty="0"/>
              <a:t>Unconfined aquifer wells pumping less than 50,000 gallons/day also get delineated with a fixed radius delineation of at least 150-foot radius.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Unconfined aquifer wells that pump greater than 50,000 gallons/day require delineation using groundwater modeling software (i.e. EPA </a:t>
            </a:r>
            <a:r>
              <a:rPr lang="en-US" sz="2000" dirty="0" err="1"/>
              <a:t>WhAEM</a:t>
            </a:r>
            <a:r>
              <a:rPr lang="en-US" sz="2000" dirty="0"/>
              <a:t> or Schlumberger Water Services’  Visual MODFLOW).</a:t>
            </a:r>
          </a:p>
          <a:p>
            <a:pPr lvl="1"/>
            <a:endParaRPr lang="en-US" sz="2000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896072" y="6249614"/>
            <a:ext cx="1189132" cy="297918"/>
          </a:xfrm>
        </p:spPr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897070" y="6556773"/>
            <a:ext cx="2246489" cy="301227"/>
          </a:xfrm>
        </p:spPr>
        <p:txBody>
          <a:bodyPr/>
          <a:lstStyle/>
          <a:p>
            <a:r>
              <a:rPr lang="en-US" smtClean="0"/>
              <a:t>EN2012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202797" y="6249614"/>
            <a:ext cx="941203" cy="301752"/>
          </a:xfrm>
        </p:spPr>
        <p:txBody>
          <a:bodyPr/>
          <a:lstStyle/>
          <a:p>
            <a:fld id="{CE8079A4-7AA8-4A4F-87E2-7781EC5097D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1157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Delaware Source Water Protection Polygons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1"/>
            <a:ext cx="7315200" cy="3947160"/>
          </a:xfrm>
        </p:spPr>
        <p:txBody>
          <a:bodyPr>
            <a:normAutofit/>
          </a:bodyPr>
          <a:lstStyle/>
          <a:p>
            <a:pPr lvl="1"/>
            <a:r>
              <a:rPr lang="en-US" sz="2200" dirty="0" smtClean="0"/>
              <a:t>Special Cases</a:t>
            </a:r>
          </a:p>
          <a:p>
            <a:pPr lvl="2"/>
            <a:endParaRPr lang="en-US" sz="2000" dirty="0"/>
          </a:p>
          <a:p>
            <a:pPr lvl="2"/>
            <a:r>
              <a:rPr lang="en-US" sz="2000" dirty="0" smtClean="0"/>
              <a:t>New </a:t>
            </a:r>
            <a:r>
              <a:rPr lang="en-US" sz="2000" dirty="0"/>
              <a:t>Castle County = more stringent than State with a minimum of 300-foot radius area around a public well.</a:t>
            </a:r>
          </a:p>
          <a:p>
            <a:pPr lvl="2"/>
            <a:endParaRPr lang="en-US" sz="2000" dirty="0"/>
          </a:p>
          <a:p>
            <a:pPr lvl="2"/>
            <a:r>
              <a:rPr lang="en-US" sz="2000" dirty="0"/>
              <a:t>City of Dover East Wellfield = 7 high volume unconfined aquifer wells each buffered by a 1-mile radius</a:t>
            </a:r>
          </a:p>
          <a:p>
            <a:pPr marL="320040" lvl="1" indent="0">
              <a:buNone/>
            </a:pPr>
            <a:endParaRPr lang="en-US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896072" y="6249614"/>
            <a:ext cx="1189132" cy="297918"/>
          </a:xfrm>
        </p:spPr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897070" y="6556773"/>
            <a:ext cx="2246489" cy="301227"/>
          </a:xfrm>
        </p:spPr>
        <p:txBody>
          <a:bodyPr/>
          <a:lstStyle/>
          <a:p>
            <a:r>
              <a:rPr lang="en-US" smtClean="0"/>
              <a:t>EN2012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202797" y="6249614"/>
            <a:ext cx="941203" cy="301752"/>
          </a:xfrm>
        </p:spPr>
        <p:txBody>
          <a:bodyPr/>
          <a:lstStyle/>
          <a:p>
            <a:fld id="{CE8079A4-7AA8-4A4F-87E2-7781EC5097D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6168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rpa1sm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228601"/>
            <a:ext cx="9144000" cy="624839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9593126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9" name="Slide" r:id="rId3" imgW="6745283" imgH="5058150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1193642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53" name="Slide" r:id="rId3" imgW="5981626" imgH="4486500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Delaware Source Water Protection Polygons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1"/>
            <a:ext cx="7315200" cy="4175760"/>
          </a:xfrm>
        </p:spPr>
        <p:txBody>
          <a:bodyPr/>
          <a:lstStyle/>
          <a:p>
            <a:r>
              <a:rPr lang="en-US" dirty="0" smtClean="0"/>
              <a:t>The Source water Program provides an ESRI </a:t>
            </a:r>
            <a:r>
              <a:rPr lang="en-US" dirty="0" err="1" smtClean="0"/>
              <a:t>shapefile</a:t>
            </a:r>
            <a:r>
              <a:rPr lang="en-US" dirty="0" smtClean="0"/>
              <a:t> to the DNREC Office of Information Technology as well as source data from our program database.</a:t>
            </a:r>
          </a:p>
          <a:p>
            <a:endParaRPr lang="en-US" dirty="0"/>
          </a:p>
          <a:p>
            <a:r>
              <a:rPr lang="en-US" dirty="0" smtClean="0"/>
              <a:t>Future improvements</a:t>
            </a:r>
          </a:p>
          <a:p>
            <a:pPr lvl="1"/>
            <a:r>
              <a:rPr lang="en-US" dirty="0" smtClean="0"/>
              <a:t>Delineation information is now being stored in  ESRI Personal </a:t>
            </a:r>
            <a:r>
              <a:rPr lang="en-US" dirty="0" err="1" smtClean="0"/>
              <a:t>Geotadabases</a:t>
            </a:r>
            <a:r>
              <a:rPr lang="en-US" dirty="0" smtClean="0"/>
              <a:t> by water system with detailed source information tied to the polygon.</a:t>
            </a:r>
          </a:p>
          <a:p>
            <a:pPr lvl="1"/>
            <a:r>
              <a:rPr lang="en-US" dirty="0" smtClean="0"/>
              <a:t>A DNREC contractor has developed a routine to compile the delineation information from all of the individual </a:t>
            </a:r>
            <a:r>
              <a:rPr lang="en-US" dirty="0" err="1" smtClean="0"/>
              <a:t>Geodatabases</a:t>
            </a:r>
            <a:r>
              <a:rPr lang="en-US" dirty="0" smtClean="0"/>
              <a:t> into a single ESRI </a:t>
            </a:r>
            <a:r>
              <a:rPr lang="en-US" dirty="0" err="1" smtClean="0"/>
              <a:t>Shapefile</a:t>
            </a:r>
            <a:r>
              <a:rPr lang="en-US" dirty="0" smtClean="0"/>
              <a:t>.  This may reduce the need to send both </a:t>
            </a:r>
            <a:r>
              <a:rPr lang="en-US" dirty="0" err="1" smtClean="0"/>
              <a:t>shapefile</a:t>
            </a:r>
            <a:r>
              <a:rPr lang="en-US" dirty="0" smtClean="0"/>
              <a:t> and database data through the node.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896072" y="6249614"/>
            <a:ext cx="1189132" cy="297918"/>
          </a:xfrm>
        </p:spPr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897070" y="6556773"/>
            <a:ext cx="2246489" cy="301227"/>
          </a:xfrm>
        </p:spPr>
        <p:txBody>
          <a:bodyPr/>
          <a:lstStyle/>
          <a:p>
            <a:r>
              <a:rPr lang="en-US" smtClean="0"/>
              <a:t>EN2012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202797" y="6249614"/>
            <a:ext cx="941203" cy="301752"/>
          </a:xfrm>
        </p:spPr>
        <p:txBody>
          <a:bodyPr/>
          <a:lstStyle/>
          <a:p>
            <a:fld id="{CE8079A4-7AA8-4A4F-87E2-7781EC5097D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4078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296</TotalTime>
  <Words>596</Words>
  <Application>Microsoft Office PowerPoint</Application>
  <PresentationFormat>On-screen Show (4:3)</PresentationFormat>
  <Paragraphs>106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Perspective</vt:lpstr>
      <vt:lpstr>Slide</vt:lpstr>
      <vt:lpstr>Delaware Source Water Protection Polygons </vt:lpstr>
      <vt:lpstr>Delaware Source Water Protection Polygons</vt:lpstr>
      <vt:lpstr>Delaware Source Water Protection Polygons</vt:lpstr>
      <vt:lpstr>Delaware Source Water Protection Polygons</vt:lpstr>
      <vt:lpstr>Delaware Source Water Protection Polygons</vt:lpstr>
      <vt:lpstr>Slide 6</vt:lpstr>
      <vt:lpstr>Slide 7</vt:lpstr>
      <vt:lpstr>Slide 8</vt:lpstr>
      <vt:lpstr>Delaware Source Water Protection Polygons</vt:lpstr>
      <vt:lpstr>Delaware Source Water Protection Polygons </vt:lpstr>
      <vt:lpstr>Delaware Source Water Protection Polygons</vt:lpstr>
      <vt:lpstr>Delaware Source Water Protection Polygons</vt:lpstr>
      <vt:lpstr>Delaware Source Water Protection Polygons</vt:lpstr>
      <vt:lpstr>Delaware Source Water Protection Polygons</vt:lpstr>
      <vt:lpstr>Delaware Source Water Protection Polygons</vt:lpstr>
      <vt:lpstr>Slide 16</vt:lpstr>
      <vt:lpstr>Delaware Source Water Protection Polygons</vt:lpstr>
    </vt:vector>
  </TitlesOfParts>
  <Company>DNREC, State of Delaware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Delaware Source Water Protection Polygons</dc:title>
  <dc:creator>Townshend Michael G. (DNREC)</dc:creator>
  <cp:lastModifiedBy>Darcy Peth</cp:lastModifiedBy>
  <cp:revision>22</cp:revision>
  <dcterms:created xsi:type="dcterms:W3CDTF">2012-05-24T16:59:22Z</dcterms:created>
  <dcterms:modified xsi:type="dcterms:W3CDTF">2012-05-30T03:57:09Z</dcterms:modified>
</cp:coreProperties>
</file>