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26"/>
  </p:notesMasterIdLst>
  <p:handoutMasterIdLst>
    <p:handoutMasterId r:id="rId27"/>
  </p:handoutMasterIdLst>
  <p:sldIdLst>
    <p:sldId id="323" r:id="rId2"/>
    <p:sldId id="314" r:id="rId3"/>
    <p:sldId id="318" r:id="rId4"/>
    <p:sldId id="327" r:id="rId5"/>
    <p:sldId id="332" r:id="rId6"/>
    <p:sldId id="352" r:id="rId7"/>
    <p:sldId id="350" r:id="rId8"/>
    <p:sldId id="349" r:id="rId9"/>
    <p:sldId id="341" r:id="rId10"/>
    <p:sldId id="342" r:id="rId11"/>
    <p:sldId id="348" r:id="rId12"/>
    <p:sldId id="343" r:id="rId13"/>
    <p:sldId id="344" r:id="rId14"/>
    <p:sldId id="345" r:id="rId15"/>
    <p:sldId id="355" r:id="rId16"/>
    <p:sldId id="356" r:id="rId17"/>
    <p:sldId id="357" r:id="rId18"/>
    <p:sldId id="358" r:id="rId19"/>
    <p:sldId id="346" r:id="rId20"/>
    <p:sldId id="347" r:id="rId21"/>
    <p:sldId id="359" r:id="rId22"/>
    <p:sldId id="339" r:id="rId23"/>
    <p:sldId id="336" r:id="rId24"/>
    <p:sldId id="354" r:id="rId25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00"/>
    <a:srgbClr val="008000"/>
    <a:srgbClr val="660066"/>
    <a:srgbClr val="000099"/>
    <a:srgbClr val="66FF99"/>
    <a:srgbClr val="0066CC"/>
    <a:srgbClr val="DDDDDD"/>
    <a:srgbClr val="CC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06" autoAdjust="0"/>
    <p:restoredTop sz="87273" autoAdjust="0"/>
  </p:normalViewPr>
  <p:slideViewPr>
    <p:cSldViewPr>
      <p:cViewPr>
        <p:scale>
          <a:sx n="71" d="100"/>
          <a:sy n="71" d="100"/>
        </p:scale>
        <p:origin x="-14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604" y="-10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defTabSz="92392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defTabSz="92392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/>
            </a:lvl1pPr>
          </a:lstStyle>
          <a:p>
            <a:pPr>
              <a:defRPr/>
            </a:pPr>
            <a:fld id="{932BBBA9-8E74-4F37-9D27-D616B0F61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23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defTabSz="92392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defTabSz="92392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/>
            </a:lvl1pPr>
          </a:lstStyle>
          <a:p>
            <a:pPr>
              <a:defRPr/>
            </a:pPr>
            <a:fld id="{6EB5444B-28F6-47E3-8AF0-48A90078D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180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B5444B-28F6-47E3-8AF0-48A90078D35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49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26D58E-4563-406D-9EAD-85DC1FD33FE8}" type="slidenum">
              <a:rPr lang="en-US" b="0" smtClean="0"/>
              <a:pPr eaLnBrk="1" hangingPunct="1"/>
              <a:t>22</a:t>
            </a:fld>
            <a:endParaRPr lang="en-US" b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smtClean="0"/>
              <a:t>Re “Advanced Solicit Handling”: </a:t>
            </a:r>
            <a:r>
              <a:rPr lang="en-US" dirty="0" smtClean="0"/>
              <a:t>Solicits involve 4 steps (</a:t>
            </a:r>
            <a:r>
              <a:rPr lang="en-US" dirty="0" err="1" smtClean="0"/>
              <a:t>Auth</a:t>
            </a:r>
            <a:r>
              <a:rPr lang="en-US" dirty="0" smtClean="0"/>
              <a:t>, Solicit, </a:t>
            </a:r>
            <a:r>
              <a:rPr lang="en-US" dirty="0" err="1" smtClean="0"/>
              <a:t>GetStatus</a:t>
            </a:r>
            <a:r>
              <a:rPr lang="en-US" dirty="0" smtClean="0"/>
              <a:t>, Download). EN browser simplifies by handling much of this in the background so user doesn’t need to.</a:t>
            </a:r>
          </a:p>
          <a:p>
            <a:r>
              <a:rPr lang="en-US" b="1" dirty="0" smtClean="0"/>
              <a:t>Re WMS/WFS: </a:t>
            </a:r>
            <a:r>
              <a:rPr lang="en-US" dirty="0" smtClean="0"/>
              <a:t>If a Query/Solicit has geospatial-based parameter (e.g. HUC), publisher can opt to publish a Map Feature Service (MFS) to allow users to query data by picking from a map rather than typing in a value.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51667F-2F8F-4E74-BDF7-1F1822B15B4B}" type="slidenum">
              <a:rPr lang="en-US" b="0" smtClean="0"/>
              <a:pPr eaLnBrk="1" hangingPunct="1"/>
              <a:t>4</a:t>
            </a:fld>
            <a:endParaRPr lang="en-US" b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5/29/2012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5/29/2012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5/29/2012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76400"/>
            <a:ext cx="38100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38100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962400"/>
            <a:ext cx="38100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62400"/>
            <a:ext cx="38100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709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5/29/2012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5/29/2012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5/29/2012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5/29/2012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5/29/2012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5/29/2012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5/29/2012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5/29/2012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5/29/2012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381000" y="152400"/>
            <a:ext cx="830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005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宋体" pitchFamily="2" charset="-122"/>
              </a:rPr>
              <a:t>The Exchange Network Browser</a:t>
            </a:r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1143000" y="4876800"/>
            <a:ext cx="6858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2" charset="2"/>
              <a:buNone/>
              <a:defRPr/>
            </a:pPr>
            <a:endParaRPr lang="en-US" sz="1600" b="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Mike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Matsko</a:t>
            </a:r>
            <a:r>
              <a:rPr lang="en-US" sz="2400" b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New Jersey </a:t>
            </a:r>
            <a:r>
              <a:rPr lang="en-US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DEP</a:t>
            </a:r>
            <a:endParaRPr lang="en-US" sz="2400" b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2" charset="2"/>
              <a:buNone/>
              <a:defRPr/>
            </a:pPr>
            <a:r>
              <a:rPr 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Exchange Network National Conference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2" charset="2"/>
              <a:buNone/>
              <a:defRPr/>
            </a:pPr>
            <a:r>
              <a:rPr lang="en-US" sz="24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May 30, 2012</a:t>
            </a:r>
            <a:endParaRPr lang="en-US" sz="2400" b="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971" y="838200"/>
            <a:ext cx="4072057" cy="419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8600" y="0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200" kern="0" dirty="0" smtClean="0">
                <a:solidFill>
                  <a:srgbClr val="005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Discover Services by Map</a:t>
            </a:r>
            <a:endParaRPr lang="en-US" sz="3200" kern="0" dirty="0">
              <a:solidFill>
                <a:srgbClr val="005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2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0"/>
            <a:ext cx="845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kern="0" dirty="0">
                <a:solidFill>
                  <a:srgbClr val="005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/>
              </a:rPr>
              <a:t>Discover Services by </a:t>
            </a:r>
            <a:r>
              <a:rPr lang="en-US" sz="3200" kern="0" dirty="0" smtClean="0">
                <a:solidFill>
                  <a:srgbClr val="005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/>
              </a:rPr>
              <a:t>Data Flow</a:t>
            </a:r>
            <a:endParaRPr lang="en-US" sz="3200" kern="0" dirty="0">
              <a:solidFill>
                <a:srgbClr val="005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15962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52401" y="0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200" kern="0" dirty="0" smtClean="0">
                <a:solidFill>
                  <a:srgbClr val="005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Discover Services by Environmental Interest</a:t>
            </a:r>
            <a:endParaRPr lang="en-US" sz="3200" kern="0" dirty="0">
              <a:solidFill>
                <a:srgbClr val="005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00100"/>
            <a:ext cx="9144000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8600" y="0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200" kern="0" dirty="0" smtClean="0">
                <a:solidFill>
                  <a:srgbClr val="005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ENDS and DEDL Represented</a:t>
            </a:r>
            <a:endParaRPr lang="en-US" sz="3200" kern="0" dirty="0">
              <a:solidFill>
                <a:srgbClr val="005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8600" y="0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200" kern="0" dirty="0" smtClean="0">
                <a:solidFill>
                  <a:srgbClr val="005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Transaction Management</a:t>
            </a:r>
            <a:endParaRPr lang="en-US" sz="3200" kern="0" dirty="0">
              <a:solidFill>
                <a:srgbClr val="005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8600" y="0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200" kern="0" dirty="0" smtClean="0">
                <a:solidFill>
                  <a:srgbClr val="005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Advanced Solicit Handling </a:t>
            </a:r>
            <a:endParaRPr lang="en-US" sz="3200" kern="0" dirty="0">
              <a:solidFill>
                <a:srgbClr val="005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0624"/>
            <a:ext cx="9144000" cy="612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9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8600" y="0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200" kern="0" dirty="0" smtClean="0">
                <a:solidFill>
                  <a:srgbClr val="005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XML Transformation</a:t>
            </a:r>
            <a:endParaRPr lang="en-US" sz="3200" kern="0" dirty="0">
              <a:solidFill>
                <a:srgbClr val="005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09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8600" y="0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200" kern="0" dirty="0">
                <a:solidFill>
                  <a:srgbClr val="005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Exchange Network Browser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0"/>
            <a:ext cx="7126941" cy="369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77724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58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8600" y="0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200" kern="0" dirty="0">
                <a:solidFill>
                  <a:srgbClr val="005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Exchange Network Browser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12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8600" y="0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200" kern="0" dirty="0">
                <a:solidFill>
                  <a:srgbClr val="005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Exchange Network Browser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772400" cy="914400"/>
          </a:xfrm>
        </p:spPr>
        <p:txBody>
          <a:bodyPr/>
          <a:lstStyle/>
          <a:p>
            <a:pPr marL="0" indent="0" algn="l" eaLnBrk="1" hangingPunct="1">
              <a:buNone/>
              <a:defRPr/>
            </a:pPr>
            <a:r>
              <a:rPr lang="en-US" sz="3200" dirty="0" smtClean="0">
                <a:solidFill>
                  <a:srgbClr val="005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19200" y="1143000"/>
            <a:ext cx="6400800" cy="3474720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What is the EN Browser?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EN Browser Features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How </a:t>
            </a:r>
            <a:r>
              <a:rPr lang="en-US" sz="2800" b="1" dirty="0">
                <a:solidFill>
                  <a:schemeClr val="tx1"/>
                </a:solidFill>
              </a:rPr>
              <a:t>I</a:t>
            </a:r>
            <a:r>
              <a:rPr lang="en-US" sz="2800" b="1" dirty="0" smtClean="0">
                <a:solidFill>
                  <a:schemeClr val="tx1"/>
                </a:solidFill>
              </a:rPr>
              <a:t>t Works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Demonstration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Governance IPT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Acknowledgements</a:t>
            </a:r>
          </a:p>
        </p:txBody>
      </p:sp>
      <p:sp>
        <p:nvSpPr>
          <p:cNvPr id="4100" name="Line 3"/>
          <p:cNvSpPr>
            <a:spLocks noChangeShapeType="1"/>
          </p:cNvSpPr>
          <p:nvPr/>
        </p:nvSpPr>
        <p:spPr bwMode="auto">
          <a:xfrm>
            <a:off x="228600" y="762000"/>
            <a:ext cx="83820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8600" y="0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200" kern="0" dirty="0">
                <a:solidFill>
                  <a:srgbClr val="005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Exchange Network Browser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8600" y="0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200" kern="0" dirty="0">
                <a:solidFill>
                  <a:srgbClr val="005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Exchange Network Browser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19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914400"/>
          </a:xfrm>
        </p:spPr>
        <p:txBody>
          <a:bodyPr/>
          <a:lstStyle/>
          <a:p>
            <a:pPr marL="45720" indent="0" algn="l">
              <a:buNone/>
            </a:pPr>
            <a:r>
              <a:rPr lang="en-US" altLang="zh-CN" sz="3200" dirty="0">
                <a:solidFill>
                  <a:srgbClr val="005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Governance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81000" y="990600"/>
            <a:ext cx="8001000" cy="5105400"/>
          </a:xfrm>
        </p:spPr>
        <p:txBody>
          <a:bodyPr/>
          <a:lstStyle/>
          <a:p>
            <a:pPr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tx1"/>
                </a:solidFill>
              </a:rPr>
              <a:t>Integrated Project </a:t>
            </a:r>
            <a:r>
              <a:rPr lang="en-US" b="1" dirty="0" smtClean="0">
                <a:solidFill>
                  <a:schemeClr val="tx1"/>
                </a:solidFill>
              </a:rPr>
              <a:t>Team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ECOS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EPA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NJ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MI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NE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chemeClr val="tx1"/>
                </a:solidFill>
              </a:rPr>
              <a:t>enfoTech</a:t>
            </a: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tx1"/>
                </a:solidFill>
              </a:rPr>
              <a:t>Annual </a:t>
            </a:r>
            <a:r>
              <a:rPr lang="en-US" b="1" dirty="0">
                <a:solidFill>
                  <a:schemeClr val="tx1"/>
                </a:solidFill>
              </a:rPr>
              <a:t>Maintenance </a:t>
            </a:r>
            <a:r>
              <a:rPr lang="en-US" b="1" dirty="0" smtClean="0">
                <a:solidFill>
                  <a:schemeClr val="tx1"/>
                </a:solidFill>
              </a:rPr>
              <a:t>Contract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Bug Fixing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Enhancement Prioritization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End </a:t>
            </a:r>
            <a:r>
              <a:rPr lang="en-US" dirty="0">
                <a:solidFill>
                  <a:schemeClr val="tx1"/>
                </a:solidFill>
              </a:rPr>
              <a:t>User Support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14340" name="Line 3"/>
          <p:cNvSpPr>
            <a:spLocks noChangeShapeType="1"/>
          </p:cNvSpPr>
          <p:nvPr/>
        </p:nvSpPr>
        <p:spPr bwMode="auto">
          <a:xfrm>
            <a:off x="228600" y="762000"/>
            <a:ext cx="83820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04800" y="0"/>
            <a:ext cx="8839200" cy="914400"/>
          </a:xfrm>
        </p:spPr>
        <p:txBody>
          <a:bodyPr/>
          <a:lstStyle/>
          <a:p>
            <a:pPr marL="0" indent="0" algn="l" eaLnBrk="1" hangingPunct="1">
              <a:buNone/>
              <a:defRPr/>
            </a:pPr>
            <a:r>
              <a:rPr lang="en-US" sz="3200" dirty="0" smtClean="0">
                <a:solidFill>
                  <a:srgbClr val="005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Acknowledgements (2007 – 2012)</a:t>
            </a: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228600" y="762000"/>
            <a:ext cx="83820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48" name="Rectangle 4"/>
          <p:cNvSpPr>
            <a:spLocks noChangeArrowheads="1"/>
          </p:cNvSpPr>
          <p:nvPr/>
        </p:nvSpPr>
        <p:spPr bwMode="auto">
          <a:xfrm>
            <a:off x="381000" y="1143000"/>
            <a:ext cx="8229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numCol="2"/>
          <a:lstStyle/>
          <a:p>
            <a:pPr marL="342900" indent="-342900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v"/>
              <a:defRPr/>
            </a:pPr>
            <a:r>
              <a:rPr lang="en-US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Aleem Mohamed (NJDEP)</a:t>
            </a:r>
          </a:p>
          <a:p>
            <a:pPr marL="342900" indent="-342900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v"/>
              <a:defRPr/>
            </a:pPr>
            <a:r>
              <a:rPr lang="en-US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Angela Witcher (NJDEP)</a:t>
            </a:r>
          </a:p>
          <a:p>
            <a:pPr marL="342900" indent="-342900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v"/>
              <a:defRPr/>
            </a:pPr>
            <a:r>
              <a:rPr lang="en-US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Chris Clark (EPA)</a:t>
            </a:r>
          </a:p>
          <a:p>
            <a:pPr marL="342900" indent="-342900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v"/>
              <a:defRPr/>
            </a:pPr>
            <a:r>
              <a:rPr lang="en-US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Chris Simmers (NHDES)</a:t>
            </a:r>
          </a:p>
          <a:p>
            <a:pPr marL="342900" indent="-342900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v"/>
              <a:defRPr/>
            </a:pPr>
            <a:r>
              <a:rPr lang="en-US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Connie Dwyer (EPA</a:t>
            </a:r>
            <a:r>
              <a:rPr lang="en-US" sz="20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v"/>
              <a:defRPr/>
            </a:pPr>
            <a:r>
              <a:rPr lang="en-US" sz="20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Doug </a:t>
            </a:r>
            <a:r>
              <a:rPr lang="en-US" sz="2000" b="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Timms</a:t>
            </a:r>
            <a:endParaRPr lang="en-US" sz="20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v"/>
              <a:defRPr/>
            </a:pPr>
            <a:r>
              <a:rPr lang="en-US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Glen Carr (ORDEQ)</a:t>
            </a:r>
          </a:p>
          <a:p>
            <a:pPr marL="342900" indent="-342900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v"/>
              <a:defRPr/>
            </a:pPr>
            <a:r>
              <a:rPr lang="en-US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Greg McNelly (ECOS)</a:t>
            </a:r>
          </a:p>
          <a:p>
            <a:pPr marL="342900" indent="-342900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v"/>
              <a:defRPr/>
            </a:pPr>
            <a:r>
              <a:rPr lang="en-US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Harry Chen (NJDEP)</a:t>
            </a:r>
          </a:p>
          <a:p>
            <a:pPr marL="342900" indent="-342900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v"/>
              <a:defRPr/>
            </a:pPr>
            <a:r>
              <a:rPr lang="en-US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Jeremy Dupuis (NHDES)</a:t>
            </a:r>
          </a:p>
          <a:p>
            <a:pPr marL="342900" indent="-342900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v"/>
              <a:defRPr/>
            </a:pPr>
            <a:r>
              <a:rPr lang="en-US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Kurt Rakouskas (EN)</a:t>
            </a:r>
          </a:p>
          <a:p>
            <a:pPr marL="342900" indent="-342900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v"/>
              <a:defRPr/>
            </a:pPr>
            <a:r>
              <a:rPr lang="en-US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Mike Beaulac (MIDEQ</a:t>
            </a:r>
            <a:r>
              <a:rPr lang="en-US" sz="20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v"/>
              <a:defRPr/>
            </a:pPr>
            <a:r>
              <a:rPr lang="en-US" sz="20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Mike Matsko</a:t>
            </a:r>
            <a:endParaRPr lang="en-US" sz="20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v"/>
              <a:defRPr/>
            </a:pPr>
            <a:r>
              <a:rPr lang="en-US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Mike McGee (NJDEP)</a:t>
            </a:r>
          </a:p>
          <a:p>
            <a:pPr marL="342900" indent="-342900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v"/>
              <a:defRPr/>
            </a:pPr>
            <a:r>
              <a:rPr lang="en-US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Paul Morton (NJDEP)</a:t>
            </a:r>
          </a:p>
          <a:p>
            <a:pPr marL="342900" indent="-342900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v"/>
              <a:defRPr/>
            </a:pPr>
            <a:r>
              <a:rPr lang="en-US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Peter Gu (EPA) </a:t>
            </a:r>
          </a:p>
          <a:p>
            <a:pPr marL="342900" indent="-342900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v"/>
              <a:defRPr/>
            </a:pPr>
            <a:r>
              <a:rPr lang="en-US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Robert Simpson (EPA)</a:t>
            </a:r>
          </a:p>
          <a:p>
            <a:pPr marL="342900" indent="-342900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v"/>
              <a:defRPr/>
            </a:pPr>
            <a:r>
              <a:rPr lang="en-US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Roy </a:t>
            </a:r>
            <a:r>
              <a:rPr lang="en-US" sz="2000" b="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Chaudet</a:t>
            </a:r>
            <a:r>
              <a:rPr lang="en-US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(EPA) </a:t>
            </a:r>
          </a:p>
          <a:p>
            <a:pPr marL="342900" indent="-342900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v"/>
              <a:defRPr/>
            </a:pPr>
            <a:r>
              <a:rPr lang="en-US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Sara Raja (MIDEQ)</a:t>
            </a:r>
          </a:p>
          <a:p>
            <a:pPr marL="342900" indent="-342900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v"/>
              <a:defRPr/>
            </a:pPr>
            <a:r>
              <a:rPr lang="en-US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Sherry Driber (NJDEP)</a:t>
            </a:r>
          </a:p>
          <a:p>
            <a:pPr marL="342900" indent="-342900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v"/>
              <a:defRPr/>
            </a:pPr>
            <a:r>
              <a:rPr lang="en-US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Yunhao Zhang (CDX</a:t>
            </a:r>
            <a:r>
              <a:rPr lang="en-US" sz="20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v"/>
              <a:defRPr/>
            </a:pPr>
            <a:r>
              <a:rPr lang="en-US" sz="2000" b="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enfoTech</a:t>
            </a:r>
            <a:endParaRPr lang="en-US" sz="20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Documents and Settings\g\Desktop\en-poster-powerpoint-MP-c1-v1-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650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10600" cy="914400"/>
          </a:xfrm>
        </p:spPr>
        <p:txBody>
          <a:bodyPr/>
          <a:lstStyle/>
          <a:p>
            <a:pPr marL="0" indent="0" algn="l" eaLnBrk="1" hangingPunct="1">
              <a:buNone/>
              <a:defRPr/>
            </a:pPr>
            <a:r>
              <a:rPr lang="en-US" sz="3200" dirty="0" smtClean="0">
                <a:solidFill>
                  <a:srgbClr val="005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Exchange Network Browser?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33400" y="1143000"/>
            <a:ext cx="8458200" cy="5105400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National Tool for Accessing Data on the Exchange Network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Integrated with Exchange Network Discovery Service (ENDS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Interacts with and retrieves data from publishing Nodes (Query / Solicit)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Retrieved data (XML) can be: 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tx1"/>
                </a:solidFill>
              </a:rPr>
              <a:t>Transformed (HTML, CSV, </a:t>
            </a:r>
            <a:r>
              <a:rPr lang="en-US" dirty="0" smtClean="0">
                <a:solidFill>
                  <a:schemeClr val="tx1"/>
                </a:solidFill>
              </a:rPr>
              <a:t>GML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  <a:r>
              <a:rPr lang="en-US" dirty="0" smtClean="0">
                <a:solidFill>
                  <a:schemeClr val="tx1"/>
                </a:solidFill>
              </a:rPr>
              <a:t>for easier viewing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ü"/>
              <a:defRPr/>
            </a:pPr>
            <a:r>
              <a:rPr lang="en-US" dirty="0" err="1" smtClean="0">
                <a:solidFill>
                  <a:schemeClr val="tx1"/>
                </a:solidFill>
              </a:rPr>
              <a:t>Geocoded</a:t>
            </a:r>
            <a:r>
              <a:rPr lang="en-US" dirty="0" smtClean="0">
                <a:solidFill>
                  <a:schemeClr val="tx1"/>
                </a:solidFill>
              </a:rPr>
              <a:t> and mapped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tx1"/>
                </a:solidFill>
              </a:rPr>
              <a:t>Plotted on graphs</a:t>
            </a:r>
          </a:p>
        </p:txBody>
      </p:sp>
      <p:sp>
        <p:nvSpPr>
          <p:cNvPr id="5124" name="Line 3"/>
          <p:cNvSpPr>
            <a:spLocks noChangeShapeType="1"/>
          </p:cNvSpPr>
          <p:nvPr/>
        </p:nvSpPr>
        <p:spPr bwMode="auto">
          <a:xfrm>
            <a:off x="228600" y="762000"/>
            <a:ext cx="83820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7772400" cy="457200"/>
          </a:xfrm>
        </p:spPr>
        <p:txBody>
          <a:bodyPr/>
          <a:lstStyle/>
          <a:p>
            <a:pPr marL="0" indent="0" algn="l" eaLnBrk="1" hangingPunct="1">
              <a:buNone/>
              <a:defRPr/>
            </a:pPr>
            <a:r>
              <a:rPr lang="en-US" sz="2800" dirty="0" smtClean="0">
                <a:solidFill>
                  <a:srgbClr val="005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Features of EN Browser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81000" y="762000"/>
            <a:ext cx="8686800" cy="5791200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tx1"/>
                </a:solidFill>
              </a:rPr>
              <a:t>Public &amp; </a:t>
            </a:r>
            <a:r>
              <a:rPr lang="en-US" b="1" dirty="0">
                <a:solidFill>
                  <a:schemeClr val="tx1"/>
                </a:solidFill>
              </a:rPr>
              <a:t>Secure Access (NAAS) </a:t>
            </a:r>
            <a:endParaRPr lang="en-US" b="1" dirty="0" smtClean="0">
              <a:solidFill>
                <a:schemeClr val="tx1"/>
              </a:solidFill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tx1"/>
                </a:solidFill>
              </a:rPr>
              <a:t>Node and Data Service Health Check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tx1"/>
                </a:solidFill>
              </a:rPr>
              <a:t>Data Discovery - </a:t>
            </a:r>
            <a:r>
              <a:rPr lang="en-US" dirty="0" smtClean="0">
                <a:solidFill>
                  <a:schemeClr val="tx1"/>
                </a:solidFill>
              </a:rPr>
              <a:t>ENDS / DEDL Integration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ENDS (describes services):</a:t>
            </a:r>
          </a:p>
          <a:p>
            <a:pPr lvl="2"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Node info, basic service info (name, parameter listing)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DEDL (further describes service parameters):</a:t>
            </a:r>
          </a:p>
          <a:p>
            <a:pPr lvl="2"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Labels, </a:t>
            </a:r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sz="1800" dirty="0" smtClean="0">
                <a:solidFill>
                  <a:schemeClr val="tx1"/>
                </a:solidFill>
              </a:rPr>
              <a:t>equired Y/N, Multi-Select, Pick Lists (can be static or dynamic) </a:t>
            </a:r>
          </a:p>
          <a:p>
            <a:pPr lvl="2"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Geospatial-based querying (using publish WMS/WFS map services)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tx1"/>
                </a:solidFill>
              </a:rPr>
              <a:t>Data Retrieval – </a:t>
            </a:r>
            <a:r>
              <a:rPr lang="en-US" dirty="0" smtClean="0">
                <a:solidFill>
                  <a:schemeClr val="tx1"/>
                </a:solidFill>
              </a:rPr>
              <a:t>Adv. </a:t>
            </a:r>
            <a:r>
              <a:rPr lang="en-US" dirty="0">
                <a:solidFill>
                  <a:schemeClr val="tx1"/>
                </a:solidFill>
              </a:rPr>
              <a:t>Solicit </a:t>
            </a:r>
            <a:r>
              <a:rPr lang="en-US" dirty="0" smtClean="0">
                <a:solidFill>
                  <a:schemeClr val="tx1"/>
                </a:solidFill>
              </a:rPr>
              <a:t>Handling 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History, Transformation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tx1"/>
                </a:solidFill>
              </a:rPr>
              <a:t>Personal Data Library – </a:t>
            </a:r>
            <a:r>
              <a:rPr lang="en-US" dirty="0" smtClean="0">
                <a:solidFill>
                  <a:schemeClr val="tx1"/>
                </a:solidFill>
              </a:rPr>
              <a:t>Supports many different flows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tx1"/>
                </a:solidFill>
              </a:rPr>
              <a:t>Data Analysis: 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Analysis by Map (including geocoding data without lat/long)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Analysis by </a:t>
            </a:r>
            <a:r>
              <a:rPr lang="en-US" sz="2000" dirty="0" smtClean="0">
                <a:solidFill>
                  <a:schemeClr val="tx1"/>
                </a:solidFill>
              </a:rPr>
              <a:t>Chart (Time Series, Bar Chart, Bivariate scatter plot)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tx1"/>
                </a:solidFill>
              </a:rPr>
              <a:t>Open Source Solution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220" name="Line 3"/>
          <p:cNvSpPr>
            <a:spLocks noChangeShapeType="1"/>
          </p:cNvSpPr>
          <p:nvPr/>
        </p:nvSpPr>
        <p:spPr bwMode="auto">
          <a:xfrm>
            <a:off x="228600" y="685800"/>
            <a:ext cx="83820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84375"/>
            <a:ext cx="1525588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068" y="658766"/>
            <a:ext cx="98107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672" y="658766"/>
            <a:ext cx="29718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582" y="1343025"/>
            <a:ext cx="3091414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93" y="2696416"/>
            <a:ext cx="6307138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3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162" y="2709863"/>
            <a:ext cx="3057525" cy="3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8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4173538"/>
            <a:ext cx="5127625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427933"/>
            <a:ext cx="3331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5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</a:t>
            </a:r>
            <a:r>
              <a:rPr lang="en-US" sz="2800" u="sng" dirty="0" smtClean="0">
                <a:solidFill>
                  <a:srgbClr val="005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</a:t>
            </a:r>
            <a:r>
              <a:rPr lang="en-US" sz="2800" u="sng" dirty="0" smtClean="0">
                <a:solidFill>
                  <a:srgbClr val="005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 </a:t>
            </a:r>
            <a:endParaRPr lang="en-US" sz="2800" u="sn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8600" y="0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200" kern="0" dirty="0">
                <a:solidFill>
                  <a:srgbClr val="005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Exchange Network Browser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82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41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4704"/>
            <a:ext cx="9220200" cy="599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1524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kern="0" dirty="0" smtClean="0">
                <a:solidFill>
                  <a:srgbClr val="005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/>
              </a:rPr>
              <a:t>About - </a:t>
            </a:r>
            <a:r>
              <a:rPr lang="en-US" sz="3200" b="0" kern="0" dirty="0" smtClean="0">
                <a:solidFill>
                  <a:srgbClr val="005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/>
              </a:rPr>
              <a:t>Node and Service Health Check</a:t>
            </a:r>
            <a:endParaRPr lang="en-US" sz="3200" b="0" kern="0" dirty="0">
              <a:solidFill>
                <a:srgbClr val="005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8099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00100"/>
            <a:ext cx="9220200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727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kern="0" dirty="0" smtClean="0">
                <a:solidFill>
                  <a:srgbClr val="005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/>
              </a:rPr>
              <a:t>Help - </a:t>
            </a:r>
            <a:r>
              <a:rPr lang="en-US" sz="3200" b="0" kern="0" dirty="0" smtClean="0">
                <a:solidFill>
                  <a:srgbClr val="005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/>
              </a:rPr>
              <a:t>Video Learning Series</a:t>
            </a:r>
            <a:endParaRPr lang="en-US" sz="3200" b="0" kern="0" dirty="0">
              <a:solidFill>
                <a:srgbClr val="005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3359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8600" y="0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200" kern="0" dirty="0" smtClean="0">
                <a:solidFill>
                  <a:srgbClr val="005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Getting Started</a:t>
            </a:r>
            <a:endParaRPr lang="en-US" sz="3200" kern="0" dirty="0">
              <a:solidFill>
                <a:srgbClr val="005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82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8478</TotalTime>
  <Words>490</Words>
  <Application>Microsoft Office PowerPoint</Application>
  <PresentationFormat>On-screen Show (4:3)</PresentationFormat>
  <Paragraphs>92</Paragraphs>
  <Slides>24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Slipstream</vt:lpstr>
      <vt:lpstr>PowerPoint Presentation</vt:lpstr>
      <vt:lpstr>Topics</vt:lpstr>
      <vt:lpstr>What is the Exchange Network Browser?</vt:lpstr>
      <vt:lpstr>Features of EN Browser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Governance</vt:lpstr>
      <vt:lpstr>Acknowledgements (2007 – 2012)</vt:lpstr>
      <vt:lpstr>PowerPoint Presentation</vt:lpstr>
    </vt:vector>
  </TitlesOfParts>
  <Company>enfoTech &amp; Consulting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Brower</dc:title>
  <dc:creator>Doug Timms</dc:creator>
  <cp:lastModifiedBy>Mike Matsko</cp:lastModifiedBy>
  <cp:revision>496</cp:revision>
  <dcterms:created xsi:type="dcterms:W3CDTF">2004-06-21T16:10:31Z</dcterms:created>
  <dcterms:modified xsi:type="dcterms:W3CDTF">2012-05-29T19:57:10Z</dcterms:modified>
</cp:coreProperties>
</file>