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sldIdLst>
    <p:sldId id="260" r:id="rId2"/>
    <p:sldId id="277" r:id="rId3"/>
    <p:sldId id="265" r:id="rId4"/>
    <p:sldId id="267" r:id="rId5"/>
    <p:sldId id="269" r:id="rId6"/>
    <p:sldId id="273" r:id="rId7"/>
    <p:sldId id="274" r:id="rId8"/>
    <p:sldId id="280" r:id="rId9"/>
    <p:sldId id="289" r:id="rId10"/>
    <p:sldId id="291" r:id="rId11"/>
    <p:sldId id="292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 Blumberg" initials="K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>
        <p:scale>
          <a:sx n="62" d="100"/>
          <a:sy n="62" d="100"/>
        </p:scale>
        <p:origin x="-754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264" cy="465535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548" y="0"/>
            <a:ext cx="3038264" cy="465535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45CDC32-4E26-4ED6-86CD-4204BE88038C}" type="datetimeFigureOut">
              <a:rPr lang="en-US"/>
              <a:pPr>
                <a:defRPr/>
              </a:pPr>
              <a:t>5/24/2012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8" tIns="46584" rIns="93168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15433"/>
            <a:ext cx="5609591" cy="4183459"/>
          </a:xfrm>
          <a:prstGeom prst="rect">
            <a:avLst/>
          </a:prstGeom>
        </p:spPr>
        <p:txBody>
          <a:bodyPr vert="horz" lIns="93168" tIns="46584" rIns="93168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277"/>
            <a:ext cx="3038264" cy="465534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548" y="8829277"/>
            <a:ext cx="3038264" cy="465534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DDA1F32-6D21-44A1-9E92-FE93BDD94F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994" y="4417021"/>
            <a:ext cx="5606414" cy="4181870"/>
          </a:xfrm>
          <a:noFill/>
        </p:spPr>
        <p:txBody>
          <a:bodyPr wrap="square" lIns="93485" tIns="46741" rIns="93485" bIns="46741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CO" dirty="0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70548" y="8829277"/>
            <a:ext cx="3038264" cy="465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485" tIns="46741" rIns="93485" bIns="46741" anchor="b"/>
          <a:lstStyle/>
          <a:p>
            <a:pPr algn="r" defTabSz="916538"/>
            <a:fld id="{D3280A34-7424-4FF2-86C9-D14934ECBBCF}" type="slidenum">
              <a:rPr lang="en-US" sz="1200">
                <a:latin typeface="Calibri" pitchFamily="34" charset="0"/>
              </a:rPr>
              <a:pPr algn="r" defTabSz="916538"/>
              <a:t>1</a:t>
            </a:fld>
            <a:endParaRPr lang="en-US" sz="1200" dirty="0">
              <a:latin typeface="Calibri" pitchFamily="34" charset="0"/>
            </a:endParaRP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2144A8F-A771-462C-B527-5E73FD12FEA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A1F32-6D21-44A1-9E92-FE93BDD94FC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A1F32-6D21-44A1-9E92-FE93BDD94FC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A1F32-6D21-44A1-9E92-FE93BDD94FC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A1F32-6D21-44A1-9E92-FE93BDD94FC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A1F32-6D21-44A1-9E92-FE93BDD94FC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ABB01D3-928C-4FD3-83BA-599F28140978}" type="datetime1">
              <a:rPr lang="en-US"/>
              <a:pPr>
                <a:defRPr/>
              </a:pPr>
              <a:t>5/24/2012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8F0F4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A8FCEFA-4BB1-4A93-B409-22A9F567CD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374CA-F083-4F2D-886C-D2FBA70525CE}" type="datetime1">
              <a:rPr lang="en-US"/>
              <a:pPr>
                <a:defRPr/>
              </a:pPr>
              <a:t>5/24/2012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7C859-91D2-407D-9309-2DCA32FF8D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B1F45-FD73-45D6-9963-96B5748984A0}" type="datetime1">
              <a:rPr lang="en-US"/>
              <a:pPr>
                <a:defRPr/>
              </a:pPr>
              <a:t>5/24/2012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3AEE2-F34A-4D81-9655-E5F3ED10DD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5B1BB-37DE-4426-8F45-AE27F86C6080}" type="datetime1">
              <a:rPr lang="en-US"/>
              <a:pPr>
                <a:defRPr/>
              </a:pPr>
              <a:t>5/24/2012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02F40-72EC-42C3-89F6-4A9F9BB4B6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C591E7-7228-4742-8172-0DA0F1B9D56C}" type="datetime1">
              <a:rPr lang="en-US"/>
              <a:pPr>
                <a:defRPr/>
              </a:pPr>
              <a:t>5/24/2012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EEA31A-CC97-4A10-852D-CC107E0526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9287AE-863E-4D60-AEE1-6A2E30D9D89A}" type="datetime1">
              <a:rPr lang="en-US"/>
              <a:pPr>
                <a:defRPr/>
              </a:pPr>
              <a:t>5/24/2012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073896-5CFC-4FB1-BFE7-A3AB06CA2A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A9C446-2176-41C1-9569-7039CDA38B67}" type="datetime1">
              <a:rPr lang="en-US"/>
              <a:pPr>
                <a:defRPr/>
              </a:pPr>
              <a:t>5/24/2012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778D96-5E57-4FA1-9659-0E4EC77F96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7EFD61-BB04-4CFE-8035-DEC0367C3ED9}" type="datetime1">
              <a:rPr lang="en-US"/>
              <a:pPr>
                <a:defRPr/>
              </a:pPr>
              <a:t>5/24/2012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6F5A5D-C19C-4EC7-91DB-068EF54390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B2D9E-097F-4E3E-B881-E17DE76CA4F9}" type="datetime1">
              <a:rPr lang="en-US"/>
              <a:pPr>
                <a:defRPr/>
              </a:pPr>
              <a:t>5/24/2012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E5A36-18F1-483D-AE93-34AFA9BD94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730206-310A-41DE-AB87-BB98100761C0}" type="datetime1">
              <a:rPr lang="en-US"/>
              <a:pPr>
                <a:defRPr/>
              </a:pPr>
              <a:t>5/24/2012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196320-23AB-4502-914D-CEC3B784D1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7B045CE-89EE-49A5-B990-495927D6CFB4}" type="datetime1">
              <a:rPr lang="en-US"/>
              <a:pPr>
                <a:defRPr/>
              </a:pPr>
              <a:t>5/24/2012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E4BDB1D-92C7-45AF-8CD8-9D85AFD1A4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FAE50E9-432B-4E2A-9608-5DC22081366F}" type="datetime1">
              <a:rPr lang="en-US"/>
              <a:pPr>
                <a:defRPr/>
              </a:pPr>
              <a:t>5/24/2012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522FC4C-CE19-44E2-981F-BC4853BDF7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6" r:id="rId4"/>
    <p:sldLayoutId id="2147483687" r:id="rId5"/>
    <p:sldLayoutId id="2147483688" r:id="rId6"/>
    <p:sldLayoutId id="2147483682" r:id="rId7"/>
    <p:sldLayoutId id="2147483689" r:id="rId8"/>
    <p:sldLayoutId id="2147483690" r:id="rId9"/>
    <p:sldLayoutId id="2147483681" r:id="rId10"/>
    <p:sldLayoutId id="214748368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066800" y="838200"/>
            <a:ext cx="7406640" cy="147218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4000" b="0" i="1" dirty="0" smtClean="0">
              <a:solidFill>
                <a:srgbClr val="FF0000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04800" y="1676400"/>
            <a:ext cx="8458200" cy="3124200"/>
          </a:xfrm>
        </p:spPr>
        <p:txBody>
          <a:bodyPr>
            <a:normAutofit/>
          </a:bodyPr>
          <a:lstStyle/>
          <a:p>
            <a:pPr marR="0" algn="ctr"/>
            <a:r>
              <a:rPr lang="en-US" sz="3200" b="1" dirty="0" smtClean="0">
                <a:solidFill>
                  <a:schemeClr val="accent1"/>
                </a:solidFill>
              </a:rPr>
              <a:t>Electronic Reporting Breakout Discussion</a:t>
            </a:r>
            <a:endParaRPr lang="en-US" sz="3200" b="1" dirty="0" smtClean="0">
              <a:solidFill>
                <a:schemeClr val="accent1"/>
              </a:solidFill>
            </a:endParaRPr>
          </a:p>
          <a:p>
            <a:pPr marR="0" algn="ctr"/>
            <a:endParaRPr lang="en-US" sz="2500" dirty="0" smtClean="0">
              <a:solidFill>
                <a:schemeClr val="tx1"/>
              </a:solidFill>
            </a:endParaRPr>
          </a:p>
          <a:p>
            <a:pPr marR="0" algn="ctr"/>
            <a:r>
              <a:rPr lang="en-US" sz="2500" dirty="0" smtClean="0">
                <a:solidFill>
                  <a:schemeClr val="tx1"/>
                </a:solidFill>
              </a:rPr>
              <a:t>David Hindin, US EPA</a:t>
            </a:r>
          </a:p>
          <a:p>
            <a:pPr marR="0" algn="ctr"/>
            <a:r>
              <a:rPr lang="en-US" sz="2500" dirty="0" smtClean="0">
                <a:solidFill>
                  <a:schemeClr val="tx1"/>
                </a:solidFill>
              </a:rPr>
              <a:t>May 31, 2012 Break Out Session 7 </a:t>
            </a:r>
          </a:p>
          <a:p>
            <a:pPr marR="0" algn="ctr"/>
            <a:r>
              <a:rPr lang="en-US" sz="2400" dirty="0" smtClean="0">
                <a:solidFill>
                  <a:schemeClr val="tx1"/>
                </a:solidFill>
              </a:rPr>
              <a:t>Exchange Network National Meeting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May 29 – June 1, 2012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Philadelphia, Pennsylvania</a:t>
            </a:r>
            <a:endParaRPr lang="en-US" sz="2500" dirty="0" smtClean="0">
              <a:solidFill>
                <a:schemeClr val="tx1"/>
              </a:solidFill>
            </a:endParaRPr>
          </a:p>
        </p:txBody>
      </p:sp>
      <p:sp>
        <p:nvSpPr>
          <p:cNvPr id="14339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249734-FCFF-4DA7-B17B-16D29AD3CC3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/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0" y="4086225"/>
            <a:ext cx="914400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Lucida Sans Unicode" pitchFamily="34" charset="0"/>
              </a:rPr>
              <a:t> </a:t>
            </a:r>
          </a:p>
          <a:p>
            <a:r>
              <a:rPr lang="en-US" sz="3200" dirty="0">
                <a:latin typeface="Lucida Sans Unicode" pitchFamily="34" charset="0"/>
              </a:rPr>
              <a:t/>
            </a:r>
            <a:br>
              <a:rPr lang="en-US" sz="3200" dirty="0">
                <a:latin typeface="Lucida Sans Unicode" pitchFamily="34" charset="0"/>
              </a:rPr>
            </a:br>
            <a:endParaRPr lang="es-CO" dirty="0">
              <a:latin typeface="Lucida Sans Unicode" pitchFamily="34" charset="0"/>
            </a:endParaRPr>
          </a:p>
        </p:txBody>
      </p:sp>
      <p:pic>
        <p:nvPicPr>
          <p:cNvPr id="14341" name="Picture 6" descr="bg-header-blue"/>
          <p:cNvPicPr>
            <a:picLocks noChangeAspect="1" noChangeArrowheads="1"/>
          </p:cNvPicPr>
          <p:nvPr/>
        </p:nvPicPr>
        <p:blipFill>
          <a:blip r:embed="rId3" cstate="print"/>
          <a:srcRect l="4906" r="60094" b="83565"/>
          <a:stretch>
            <a:fillRect/>
          </a:stretch>
        </p:blipFill>
        <p:spPr bwMode="auto">
          <a:xfrm>
            <a:off x="5610225" y="0"/>
            <a:ext cx="3533775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691D9-4FD7-40CE-B058-25FFBE68131D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198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Challenges</a:t>
            </a:r>
            <a:r>
              <a:rPr lang="en-US" sz="2800" dirty="0" smtClean="0">
                <a:effectLst/>
              </a:rPr>
              <a:t/>
            </a:r>
            <a:br>
              <a:rPr lang="en-US" sz="2800" dirty="0" smtClean="0">
                <a:effectLst/>
              </a:rPr>
            </a:br>
            <a:r>
              <a:rPr lang="en-US" sz="2800" dirty="0" smtClean="0">
                <a:effectLst/>
              </a:rPr>
              <a:t>Addressing State Concerns: continued 2  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What are other state concerns not listed on prior slides?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CROMERR?  EPA plans to build central services that states can use to satisfy CROMERR requirements for identify proofing electronic signatures.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Meeting specific state needs versus national  needs?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Does the IRS model work?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Does the TRI-ME model work?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Electronic reporting will lead to more transparency, which could put pressure on EPA and states to improve performance.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Discussion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4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200" dirty="0" smtClean="0"/>
          </a:p>
          <a:p>
            <a:pPr lvl="2">
              <a:lnSpc>
                <a:spcPct val="110000"/>
              </a:lnSpc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691D9-4FD7-40CE-B058-25FFBE68131D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198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sz="3600" dirty="0" smtClean="0">
                <a:effectLst/>
              </a:rPr>
              <a:t>Opportunity  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/>
              <a:t>How does/could the Exchange Network help us advance electronic reporting in an efficient and effective way?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Today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Tomorrow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32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/>
              <a:t>Discussion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4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200" dirty="0" smtClean="0"/>
          </a:p>
          <a:p>
            <a:pPr lvl="2">
              <a:lnSpc>
                <a:spcPct val="110000"/>
              </a:lnSpc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indent="-514350">
              <a:buFont typeface="+mj-lt"/>
              <a:buAutoNum type="arabicPeriod"/>
            </a:pPr>
            <a:endParaRPr lang="en-US" dirty="0" smtClean="0"/>
          </a:p>
          <a:p>
            <a:pPr marL="623887" indent="-514350">
              <a:buFont typeface="+mj-lt"/>
              <a:buAutoNum type="arabicPeriod"/>
            </a:pPr>
            <a:r>
              <a:rPr lang="en-US" dirty="0" smtClean="0"/>
              <a:t>Quick Recap of Electronic Reporting EPA Plans</a:t>
            </a:r>
          </a:p>
          <a:p>
            <a:pPr marL="623887" indent="-514350">
              <a:buFont typeface="+mj-lt"/>
              <a:buAutoNum type="arabicPeriod"/>
            </a:pPr>
            <a:endParaRPr lang="en-US" dirty="0" smtClean="0"/>
          </a:p>
          <a:p>
            <a:pPr marL="623887" indent="-514350">
              <a:buFont typeface="+mj-lt"/>
              <a:buAutoNum type="arabicPeriod"/>
            </a:pPr>
            <a:r>
              <a:rPr lang="en-US" dirty="0" smtClean="0"/>
              <a:t>Discussion of  Challenges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Discussion This Afternoon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702F40-72EC-42C3-89F6-4A9F9BB4B68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ECB761-0021-4AED-A034-2DB88EF438C4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379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2900" dirty="0" smtClean="0">
                <a:effectLst/>
              </a:rPr>
              <a:t>E-Reporting US EPA Policy to be issued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3888" indent="-514350">
              <a:lnSpc>
                <a:spcPct val="95000"/>
              </a:lnSpc>
              <a:spcAft>
                <a:spcPts val="600"/>
              </a:spcAft>
            </a:pPr>
            <a:r>
              <a:rPr lang="en-US" sz="2000" dirty="0" smtClean="0"/>
              <a:t>Develop policy and implementing procedures/tools to establish electronic reporting as the “default” assumption in new regulations.  This will address: </a:t>
            </a:r>
          </a:p>
          <a:p>
            <a:pPr marL="830263" lvl="1" indent="-43815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1800" dirty="0" smtClean="0"/>
              <a:t>The types of data and format. </a:t>
            </a:r>
          </a:p>
          <a:p>
            <a:pPr marL="830263" lvl="1" indent="-43815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1800" dirty="0" smtClean="0"/>
              <a:t>When new rules would allow or require paper reporting. </a:t>
            </a:r>
          </a:p>
          <a:p>
            <a:pPr marL="830263" lvl="1" indent="-43815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1800" dirty="0" smtClean="0"/>
              <a:t>Standard exemptions from mandatory electronic reporting; </a:t>
            </a:r>
          </a:p>
          <a:p>
            <a:pPr marL="830263" lvl="1" indent="-43815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1800" dirty="0" smtClean="0"/>
              <a:t>The efficient use of agency exchange services (e.g., registration, CROMERR, security, CDX) and data standards;</a:t>
            </a:r>
          </a:p>
          <a:p>
            <a:pPr marL="830263" lvl="1" indent="-43815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sz="1800" dirty="0" smtClean="0"/>
              <a:t>How to leverage agency resources for reuse and expansion of IT tools, interfaces, and services.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D1D27-7654-4EED-B600-5006F52DC05D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584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700" dirty="0" smtClean="0">
                <a:effectLst/>
              </a:rPr>
              <a:t/>
            </a:r>
            <a:br>
              <a:rPr lang="en-US" sz="3700" dirty="0" smtClean="0">
                <a:effectLst/>
              </a:rPr>
            </a:br>
            <a:r>
              <a:rPr lang="en-US" sz="3100" dirty="0" smtClean="0">
                <a:effectLst/>
              </a:rPr>
              <a:t>Converting Important Existing Paper Reporting to Electronic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95338" indent="-685800"/>
            <a:endParaRPr lang="en-US" sz="2000" dirty="0" smtClean="0"/>
          </a:p>
          <a:p>
            <a:pPr marL="795338" indent="-685800"/>
            <a:r>
              <a:rPr lang="en-US" sz="2400" dirty="0" smtClean="0"/>
              <a:t>Agency Electronic Reporting Task Force requested Programs and regions to identify their most important paper reports for electronic conversion, and proposals for reducing or streamlining existing paper reporting.  </a:t>
            </a:r>
          </a:p>
          <a:p>
            <a:pPr marL="795338" indent="-685800"/>
            <a:endParaRPr lang="en-US" sz="2400" dirty="0" smtClean="0"/>
          </a:p>
          <a:p>
            <a:pPr marL="795338" indent="-685800"/>
            <a:r>
              <a:rPr lang="en-US" sz="2400" dirty="0" smtClean="0"/>
              <a:t>The Task Force will review submissions and recommend a priority Agency list </a:t>
            </a:r>
          </a:p>
          <a:p>
            <a:pPr marL="1050926" lvl="1" indent="-685800"/>
            <a:r>
              <a:rPr lang="en-US" sz="1800" dirty="0" smtClean="0"/>
              <a:t>Recommendations may include how to streamline regulation changes, including use of omnibus rules.</a:t>
            </a:r>
          </a:p>
          <a:p>
            <a:pPr marL="1163638" lvl="2" indent="-533400"/>
            <a:endParaRPr lang="en-US" sz="1500" dirty="0" smtClean="0"/>
          </a:p>
          <a:p>
            <a:pPr marL="1163638" lvl="2" indent="-533400">
              <a:buNone/>
            </a:pPr>
            <a:endParaRPr lang="en-US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6432AD-A7BF-45EB-9E07-CF14ABEE738D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789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2700" dirty="0" smtClean="0">
                <a:effectLst/>
              </a:rPr>
              <a:t/>
            </a:r>
            <a:br>
              <a:rPr lang="en-US" sz="2700" dirty="0" smtClean="0">
                <a:effectLst/>
              </a:rPr>
            </a:br>
            <a:r>
              <a:rPr lang="en-US" sz="2700" dirty="0" smtClean="0">
                <a:effectLst/>
              </a:rPr>
              <a:t>Opportunity to be bold as we convert from paper to electronic:   One idea - </a:t>
            </a:r>
            <a:endParaRPr lang="en-US" sz="3300" dirty="0" smtClean="0">
              <a:effectLst/>
            </a:endParaRP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76313" lvl="1" indent="-584200">
              <a:spcBef>
                <a:spcPts val="0"/>
              </a:spcBef>
              <a:spcAft>
                <a:spcPts val="1800"/>
              </a:spcAft>
            </a:pPr>
            <a:r>
              <a:rPr lang="en-US" sz="2000" dirty="0" smtClean="0"/>
              <a:t>Consolidate and convert to electronic the existing paper Financial Assurance reporting regulations under TSCA, RCRA-Corrective Action, RCRA-core, CERCLA and SDWA-UIC.</a:t>
            </a:r>
          </a:p>
          <a:p>
            <a:pPr marL="925513" lvl="1" indent="-533400">
              <a:spcBef>
                <a:spcPts val="0"/>
              </a:spcBef>
              <a:spcAft>
                <a:spcPts val="1800"/>
              </a:spcAft>
            </a:pPr>
            <a:r>
              <a:rPr lang="en-US" sz="2000" dirty="0" smtClean="0"/>
              <a:t>Perhaps standardize these programs and help ensure financial assurance funds will be available to perform cleanups.</a:t>
            </a:r>
          </a:p>
          <a:p>
            <a:pPr marL="976313" lvl="1" indent="-584200">
              <a:spcBef>
                <a:spcPts val="0"/>
              </a:spcBef>
              <a:spcAft>
                <a:spcPts val="1800"/>
              </a:spcAft>
            </a:pPr>
            <a:r>
              <a:rPr lang="en-US" sz="2000" dirty="0" smtClean="0"/>
              <a:t>Perhaps create one electronic reporting tool/portal and backend database to support FA reporting. </a:t>
            </a:r>
          </a:p>
          <a:p>
            <a:pPr marL="976313" lvl="1" indent="-584200">
              <a:spcBef>
                <a:spcPts val="0"/>
              </a:spcBef>
              <a:spcAft>
                <a:spcPts val="1800"/>
              </a:spcAft>
            </a:pPr>
            <a:r>
              <a:rPr lang="en-US" sz="2000" dirty="0" smtClean="0"/>
              <a:t>Perhaps modify all of these regulations via omnibus rule.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691D9-4FD7-40CE-B058-25FFBE68131D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198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Challenges</a:t>
            </a:r>
            <a:r>
              <a:rPr lang="en-US" sz="3700" dirty="0" smtClean="0">
                <a:effectLst/>
              </a:rPr>
              <a:t/>
            </a:r>
            <a:br>
              <a:rPr lang="en-US" sz="3700" dirty="0" smtClean="0">
                <a:effectLst/>
              </a:rPr>
            </a:br>
            <a:r>
              <a:rPr lang="en-US" sz="3700" dirty="0" smtClean="0">
                <a:effectLst/>
              </a:rPr>
              <a:t>Resources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2800" dirty="0" smtClean="0"/>
              <a:t>Electronic Reporting has great benefits: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more complete, timely and quality data             improve government and industry performance and expand transparency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Long-term costs savings over paper processes.   </a:t>
            </a:r>
          </a:p>
          <a:p>
            <a:pPr>
              <a:lnSpc>
                <a:spcPct val="110000"/>
              </a:lnSpc>
            </a:pPr>
            <a:r>
              <a:rPr lang="en-US" sz="2800" dirty="0" smtClean="0"/>
              <a:t>But electronic reporting requires investment and operation and maintenance costs.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The cost savings are spread across regions, states and regulated entities, but the system development and operation costs are often centralized in EPA headquarters or in a state.</a:t>
            </a:r>
          </a:p>
          <a:p>
            <a:pPr>
              <a:lnSpc>
                <a:spcPct val="110000"/>
              </a:lnSpc>
              <a:buNone/>
            </a:pPr>
            <a:endParaRPr lang="en-US" sz="1800" dirty="0" smtClean="0"/>
          </a:p>
        </p:txBody>
      </p:sp>
      <p:sp>
        <p:nvSpPr>
          <p:cNvPr id="6" name="Right Arrow 5"/>
          <p:cNvSpPr/>
          <p:nvPr/>
        </p:nvSpPr>
        <p:spPr>
          <a:xfrm>
            <a:off x="6172200" y="2133600"/>
            <a:ext cx="5334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34AF6-CD56-4801-B9E5-1CBC3EF184E7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301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Challenges</a:t>
            </a:r>
            <a:b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Resources:  Third Party Vendor  Software T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ools</a:t>
            </a:r>
            <a:endParaRPr lang="en-US" sz="2800" dirty="0" smtClean="0">
              <a:effectLst/>
            </a:endParaRP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Vendors could build electronic reporting software for environmental programs. </a:t>
            </a:r>
          </a:p>
          <a:p>
            <a:pPr lvl="1"/>
            <a:r>
              <a:rPr lang="en-US" sz="2800" dirty="0" smtClean="0"/>
              <a:t>Similar to IRS model (e.g., Turbo Tax, HR Block at Home)</a:t>
            </a:r>
          </a:p>
          <a:p>
            <a:r>
              <a:rPr lang="en-US" sz="2800" dirty="0" smtClean="0"/>
              <a:t>Private vendors might build better front-end tools than states and EPA </a:t>
            </a:r>
          </a:p>
          <a:p>
            <a:r>
              <a:rPr lang="en-US" sz="2800" dirty="0" smtClean="0"/>
              <a:t>EPA did proof of concept that validated this.</a:t>
            </a:r>
          </a:p>
          <a:p>
            <a:r>
              <a:rPr lang="en-US" sz="2800" dirty="0" smtClean="0"/>
              <a:t>Need to develop systems and resources to do this.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691D9-4FD7-40CE-B058-25FFBE68131D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198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Challenges</a:t>
            </a:r>
            <a:r>
              <a:rPr lang="en-US" sz="2800" dirty="0" smtClean="0">
                <a:effectLst/>
              </a:rPr>
              <a:t/>
            </a:r>
            <a:br>
              <a:rPr lang="en-US" sz="2800" dirty="0" smtClean="0">
                <a:effectLst/>
              </a:rPr>
            </a:br>
            <a:r>
              <a:rPr lang="en-US" sz="2800" dirty="0" smtClean="0">
                <a:effectLst/>
              </a:rPr>
              <a:t>Addressing State Concerns  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/>
              <a:t>State readiness for electronic reporting varies considerably.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/>
              <a:t>States generally support electronic reporting but concerned about investment costs.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/>
              <a:t>Discussion: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Is this correct summary of these two concerns?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Are there other perspectives on these two concerns?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200" dirty="0" smtClean="0"/>
          </a:p>
          <a:p>
            <a:pPr lvl="2">
              <a:lnSpc>
                <a:spcPct val="110000"/>
              </a:lnSpc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691D9-4FD7-40CE-B058-25FFBE68131D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198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Challenges</a:t>
            </a:r>
            <a:r>
              <a:rPr lang="en-US" sz="2800" dirty="0" smtClean="0">
                <a:effectLst/>
              </a:rPr>
              <a:t/>
            </a:r>
            <a:br>
              <a:rPr lang="en-US" sz="2800" dirty="0" smtClean="0">
                <a:effectLst/>
              </a:rPr>
            </a:br>
            <a:r>
              <a:rPr lang="en-US" sz="2800" dirty="0" smtClean="0">
                <a:effectLst/>
              </a:rPr>
              <a:t>Addressing State Concerns: continued  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Some states may use national EPA systems and tools to support electronic reporting.  For example: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EPA front-end reporting tools (e.g., </a:t>
            </a:r>
            <a:r>
              <a:rPr lang="en-US" sz="2000" dirty="0" err="1" smtClean="0"/>
              <a:t>NetDMR</a:t>
            </a:r>
            <a:r>
              <a:rPr lang="en-US" sz="2000" dirty="0" smtClean="0"/>
              <a:t>, TRI-ME), or CROMERR service for identify proofing for electronic signature.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Back-end national data bases, such as ICIS-NPDES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States will need to extract data (outbound services)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4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Discussion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4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200" dirty="0" smtClean="0"/>
          </a:p>
          <a:p>
            <a:pPr lvl="2">
              <a:lnSpc>
                <a:spcPct val="110000"/>
              </a:lnSpc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1636</TotalTime>
  <Words>595</Words>
  <Application>Microsoft Office PowerPoint</Application>
  <PresentationFormat>On-screen Show (4:3)</PresentationFormat>
  <Paragraphs>91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             </vt:lpstr>
      <vt:lpstr>Discussion This Afternoon</vt:lpstr>
      <vt:lpstr>E-Reporting US EPA Policy to be issued</vt:lpstr>
      <vt:lpstr> Converting Important Existing Paper Reporting to Electronic</vt:lpstr>
      <vt:lpstr> Opportunity to be bold as we convert from paper to electronic:   One idea - </vt:lpstr>
      <vt:lpstr>Key Challenges Resources</vt:lpstr>
      <vt:lpstr>Key Challenges Resources:  Third Party Vendor  Software Tools</vt:lpstr>
      <vt:lpstr>Key Challenges Addressing State Concerns  </vt:lpstr>
      <vt:lpstr>Key Challenges Addressing State Concerns: continued  </vt:lpstr>
      <vt:lpstr>Key Challenges Addressing State Concerns: continued 2  </vt:lpstr>
      <vt:lpstr>Opportunity  </vt:lpstr>
    </vt:vector>
  </TitlesOfParts>
  <Company>US-EPA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Hindin</dc:creator>
  <cp:lastModifiedBy>David Hindin</cp:lastModifiedBy>
  <cp:revision>78</cp:revision>
  <dcterms:created xsi:type="dcterms:W3CDTF">2011-12-02T17:20:31Z</dcterms:created>
  <dcterms:modified xsi:type="dcterms:W3CDTF">2012-05-24T21:48:19Z</dcterms:modified>
</cp:coreProperties>
</file>