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75" r:id="rId4"/>
    <p:sldId id="321" r:id="rId5"/>
    <p:sldId id="322" r:id="rId6"/>
    <p:sldId id="323" r:id="rId7"/>
    <p:sldId id="330" r:id="rId8"/>
    <p:sldId id="331" r:id="rId9"/>
    <p:sldId id="329" r:id="rId10"/>
    <p:sldId id="328" r:id="rId11"/>
    <p:sldId id="276" r:id="rId12"/>
    <p:sldId id="327" r:id="rId13"/>
    <p:sldId id="301" r:id="rId14"/>
    <p:sldId id="277" r:id="rId15"/>
    <p:sldId id="284" r:id="rId16"/>
    <p:sldId id="309" r:id="rId17"/>
    <p:sldId id="285" r:id="rId18"/>
    <p:sldId id="261" r:id="rId19"/>
    <p:sldId id="286" r:id="rId20"/>
    <p:sldId id="287" r:id="rId21"/>
    <p:sldId id="288" r:id="rId22"/>
    <p:sldId id="289" r:id="rId23"/>
    <p:sldId id="262" r:id="rId24"/>
    <p:sldId id="335" r:id="rId25"/>
    <p:sldId id="290" r:id="rId26"/>
    <p:sldId id="292" r:id="rId27"/>
    <p:sldId id="293" r:id="rId28"/>
    <p:sldId id="294" r:id="rId29"/>
    <p:sldId id="295" r:id="rId30"/>
    <p:sldId id="306" r:id="rId31"/>
    <p:sldId id="307" r:id="rId32"/>
    <p:sldId id="305" r:id="rId33"/>
    <p:sldId id="311" r:id="rId34"/>
    <p:sldId id="312" r:id="rId35"/>
    <p:sldId id="313" r:id="rId36"/>
    <p:sldId id="316" r:id="rId37"/>
    <p:sldId id="318" r:id="rId38"/>
    <p:sldId id="315" r:id="rId39"/>
    <p:sldId id="319" r:id="rId40"/>
    <p:sldId id="317" r:id="rId41"/>
    <p:sldId id="320" r:id="rId42"/>
    <p:sldId id="278" r:id="rId43"/>
    <p:sldId id="296" r:id="rId44"/>
    <p:sldId id="298" r:id="rId45"/>
    <p:sldId id="299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FFCC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40" autoAdjust="0"/>
    <p:restoredTop sz="89915" autoAdjust="0"/>
  </p:normalViewPr>
  <p:slideViewPr>
    <p:cSldViewPr>
      <p:cViewPr varScale="1">
        <p:scale>
          <a:sx n="93" d="100"/>
          <a:sy n="93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AB6BD3-AB76-4A68-8609-1BBA3CD1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0C06EA-6214-4AD5-9488-2B8ED4002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30F4D-675A-4433-B539-644BC4CE3FA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5C5A9-F0B3-4048-8CCA-B409866033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E5582-0845-4815-B8DC-D8E862D96A6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55230-F3DC-44CB-AC95-9179649AA4A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7337A-9DC9-4B7B-94D1-51DD7F7F501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E8FD9-693C-4020-9B82-500E387A076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ADD65-AC9F-43B0-B6DF-75F3E79399F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F4154-A68B-4986-9B1B-897B60B4963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D7C2F-5078-4516-9416-3CE3B9CA4BB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88C48-FBE5-4CE3-9960-FBD75FDC04B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AD189-A8E3-4729-9818-1F55B1D11B7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AD374-1EB9-4B59-AE8D-8DE53F4ED2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859E-C12E-4B6F-A96A-2C2F38BB7F6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DB819-ACFD-45A0-A6DF-28D158C52A1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254D8-694D-46C1-8E7D-B5ECD3495A0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E03B5-D005-45FE-B4C5-79EB2DFDAA6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8C4E6-4B8B-4906-A789-2A62A42DE0E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28F7B-FCCB-42E7-95A6-CEA440F66A2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C4FC8-6C11-4F28-B597-190079AF7B6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B13F2-ACC2-4931-859B-A7C05075507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7D8AC-8EFE-4276-8310-11B0EDB6D9D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F755E-2A34-4517-B8FF-4ACCBBF7BDA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8FCB6-4EBD-4A99-B92C-5820F0D5500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A482C-0EF7-442D-9A99-AB92A229F62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7BBCF-8391-47EC-AFE0-4E9667323EB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188E4-DA9F-49A4-B324-7128EEC6F44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082FE-F2BB-457A-A933-9ADEFA7EA82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9773F-D39A-4867-AE8C-4D3171F7429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18318-5C55-48E3-BC12-C7044248982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1C714-78F8-4CDF-87DA-AEBE58420AC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BBB87-C640-4ABA-8739-C5FA8B14E5D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C1CAC-556F-4619-931D-ACBE1D1665E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D649A-9A2F-4CA2-87FC-81922080905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6C071-E1C1-4200-8591-DB574CC2EE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60333-F0D7-4ECD-AFEA-CEE98704284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2D7AA-C662-476B-AE2D-986BD0E260E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36247-3A6F-4960-828B-796205E58DC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263EA-B426-417A-916F-2DFC3F42570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8AED1-DD7E-46DF-A1FD-F2A7057E3F2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A5DFA-EBB4-4DBA-942A-33036E59ED4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FB1AC-832B-473B-9C2E-8F65908E6F0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84CDE-F2B0-4269-8A8E-D82E41D93C1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D8C9F-8BCF-4910-8440-7C68A182047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38E59-F255-4C2C-9395-AC57714131B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2FF0C-549E-4945-A569-E7305EEB2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140F-22CD-434A-8E0F-B47230E3A12E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737D-3E3E-488F-ADB2-247800C9A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FE5-67BF-4C81-8DE1-9E6070A9CDF3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DBFA-FCFA-42C5-A8A9-3C691B7F4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5544-C6F4-4FF9-901D-3D12EF6D7DD6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B96A-6A20-43CA-80F1-BF9EB4DFE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810A-2335-4007-810A-509966C8FDAB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CE11-103A-4FDA-AA59-4BC986047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BABF-66D6-4A37-9B5F-606AEA4BB5FD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9163-0641-4DD9-8AD8-512DA4172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48F6-4B79-4E69-AC20-D4110013E5B8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3B8D-C93C-4807-ADF0-ACD00681A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99AC-C378-422B-849E-5A9DB00BA8DE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860D-5C44-49A2-B707-1F5033DFF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4A08-FD65-4655-A2F4-1FE2CFF8E0FE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BCE4-4745-4A22-AC68-D460297D9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0C3F-33BE-4402-A13F-7F67C92A1BF0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BF70-7B54-4742-BCC8-318BFD710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10E9-38B8-4201-837D-6AE96CCFD917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1CBF-B60A-4B87-AE50-F799EC676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CB0C-1671-4C9C-850A-DAD27327BE26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A8D4-EDDD-4975-B3E0-70B9A25A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C012-420E-4825-AA94-11483170C2C7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6B83-65BB-48A5-8E5C-D80807CD9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C43-D3CD-49B5-87CE-742E5DB33873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B698-A41A-4F8B-9973-F96C284E2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837E-82B2-498F-AF6C-0F1FFCE11FBD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E80E-20C6-4D40-B5DA-D119C703E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8E56-CA62-4714-A717-1F9E78322C6A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D079-DF88-4CC6-BD59-615BE0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27FBD02-F72A-445B-858A-EF0046678D96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84" charset="-128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1EDCD9-BBD8-4C9C-A325-3B5CC52CE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etdm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etwork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ombrowski.John@epa.go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tle.Alison@epa.gov" TargetMode="External"/><Relationship Id="rId4" Type="http://schemas.openxmlformats.org/officeDocument/2006/relationships/hyperlink" Target="mailto:Lescure.Nasrin@epa.gov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NPDES Electronic Reporting: </a:t>
            </a:r>
            <a:r>
              <a:rPr lang="en-US" sz="2800" dirty="0" smtClean="0">
                <a:solidFill>
                  <a:schemeClr val="tx1"/>
                </a:solidFill>
              </a:rPr>
              <a:t>Notices of Intent and Discharge Monitoring Reports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Moderator:  Andy Battin, U.S. EPA</a:t>
            </a:r>
            <a:endParaRPr lang="en-US" sz="2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Presented by</a:t>
            </a:r>
            <a:r>
              <a:rPr lang="en-US" sz="2000" smtClean="0">
                <a:solidFill>
                  <a:srgbClr val="FFFF99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John Dombrowski, U.S. EPA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Alison Kittle, U.S. EPA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5/30/2012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35846B-16DA-4CC9-9C47-6B8F6A1E39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  2012 Exchange Network National Meeting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2662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8E2D9-DB05-415E-B71C-2C9AD17ABE75}" type="slidenum">
              <a:rPr lang="en-US" smtClean="0">
                <a:solidFill>
                  <a:srgbClr val="7F7F7F"/>
                </a:solidFill>
              </a:rPr>
              <a:pPr/>
              <a:t>10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990600" y="5181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.</a:t>
            </a:r>
            <a:r>
              <a:rPr lang="en-US"/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Sources of NPDES Information Under the Rule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57200" y="5618163"/>
            <a:ext cx="81534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6633" name="Straight Connector 11"/>
          <p:cNvCxnSpPr>
            <a:cxnSpLocks noChangeShapeType="1"/>
          </p:cNvCxnSpPr>
          <p:nvPr/>
        </p:nvCxnSpPr>
        <p:spPr bwMode="auto">
          <a:xfrm rot="5400000">
            <a:off x="6743700" y="5884863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4" name="Straight Connector 13"/>
          <p:cNvCxnSpPr>
            <a:cxnSpLocks noChangeShapeType="1"/>
          </p:cNvCxnSpPr>
          <p:nvPr/>
        </p:nvCxnSpPr>
        <p:spPr bwMode="auto">
          <a:xfrm rot="5400000">
            <a:off x="5219700" y="5884863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5" name="Straight Connector 17"/>
          <p:cNvCxnSpPr>
            <a:cxnSpLocks noChangeShapeType="1"/>
          </p:cNvCxnSpPr>
          <p:nvPr/>
        </p:nvCxnSpPr>
        <p:spPr bwMode="auto">
          <a:xfrm rot="5400000">
            <a:off x="2095500" y="5884863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762000" y="5694363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/>
              <a:t>Data uses</a:t>
            </a:r>
          </a:p>
        </p:txBody>
      </p:sp>
      <p:sp>
        <p:nvSpPr>
          <p:cNvPr id="26637" name="TextBox 6"/>
          <p:cNvSpPr txBox="1">
            <a:spLocks noChangeArrowheads="1"/>
          </p:cNvSpPr>
          <p:nvPr/>
        </p:nvSpPr>
        <p:spPr bwMode="auto">
          <a:xfrm>
            <a:off x="2514600" y="5694363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/>
              <a:t>Identify regulated universe, applicable requirements, and environmental significance</a:t>
            </a:r>
          </a:p>
        </p:txBody>
      </p:sp>
      <p:sp>
        <p:nvSpPr>
          <p:cNvPr id="26638" name="Rectangle 7"/>
          <p:cNvSpPr>
            <a:spLocks noChangeArrowheads="1"/>
          </p:cNvSpPr>
          <p:nvPr/>
        </p:nvSpPr>
        <p:spPr bwMode="auto">
          <a:xfrm>
            <a:off x="5562600" y="5618163"/>
            <a:ext cx="1447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/>
              <a:t>Determine and document compliance status</a:t>
            </a:r>
          </a:p>
        </p:txBody>
      </p:sp>
      <p:sp>
        <p:nvSpPr>
          <p:cNvPr id="26639" name="Rectangle 8"/>
          <p:cNvSpPr>
            <a:spLocks noChangeArrowheads="1"/>
          </p:cNvSpPr>
          <p:nvPr/>
        </p:nvSpPr>
        <p:spPr bwMode="auto">
          <a:xfrm>
            <a:off x="7162800" y="5618163"/>
            <a:ext cx="1219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/>
              <a:t>Document enforcement response</a:t>
            </a:r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2362200" y="5313363"/>
            <a:ext cx="1524000" cy="304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000"/>
              <a:t>Basic Facility*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3886200" y="4551363"/>
            <a:ext cx="1600200" cy="1066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000"/>
              <a:t>Permit information  (including permit applications*, eNOI*, effluent limits** and outfalls*)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5486400" y="2798763"/>
            <a:ext cx="1524000" cy="2286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010400" y="5389563"/>
            <a:ext cx="1600200" cy="228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5486400" y="2570163"/>
            <a:ext cx="1524000" cy="2286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486400" y="3027363"/>
            <a:ext cx="1524000" cy="2590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000"/>
              <a:t>DMR information* and effluent violations**</a:t>
            </a:r>
          </a:p>
        </p:txBody>
      </p:sp>
      <p:sp>
        <p:nvSpPr>
          <p:cNvPr id="26646" name="TextBox 26"/>
          <p:cNvSpPr txBox="1">
            <a:spLocks noChangeArrowheads="1"/>
          </p:cNvSpPr>
          <p:nvPr/>
        </p:nvSpPr>
        <p:spPr bwMode="auto">
          <a:xfrm>
            <a:off x="3810000" y="2341563"/>
            <a:ext cx="114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Inspections** and single event violations**</a:t>
            </a:r>
          </a:p>
        </p:txBody>
      </p:sp>
      <p:sp>
        <p:nvSpPr>
          <p:cNvPr id="26647" name="TextBox 27"/>
          <p:cNvSpPr txBox="1">
            <a:spLocks noChangeArrowheads="1"/>
          </p:cNvSpPr>
          <p:nvPr/>
        </p:nvSpPr>
        <p:spPr bwMode="auto">
          <a:xfrm>
            <a:off x="3810000" y="302736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Program reports* and violations**</a:t>
            </a:r>
          </a:p>
        </p:txBody>
      </p:sp>
      <p:sp>
        <p:nvSpPr>
          <p:cNvPr id="26648" name="TextBox 28"/>
          <p:cNvSpPr txBox="1">
            <a:spLocks noChangeArrowheads="1"/>
          </p:cNvSpPr>
          <p:nvPr/>
        </p:nvSpPr>
        <p:spPr bwMode="auto">
          <a:xfrm>
            <a:off x="7086600" y="5389563"/>
            <a:ext cx="1446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/>
              <a:t>Enforcement actions**</a:t>
            </a:r>
          </a:p>
        </p:txBody>
      </p:sp>
      <p:sp>
        <p:nvSpPr>
          <p:cNvPr id="26649" name="TextBox 29"/>
          <p:cNvSpPr txBox="1">
            <a:spLocks noChangeArrowheads="1"/>
          </p:cNvSpPr>
          <p:nvPr/>
        </p:nvSpPr>
        <p:spPr bwMode="auto">
          <a:xfrm>
            <a:off x="533400" y="257016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*Data supplied by permittees</a:t>
            </a:r>
          </a:p>
          <a:p>
            <a:r>
              <a:rPr lang="en-US" sz="1000" b="1"/>
              <a:t>**Data supplied by states &amp; EPA</a:t>
            </a:r>
          </a:p>
        </p:txBody>
      </p:sp>
      <p:cxnSp>
        <p:nvCxnSpPr>
          <p:cNvPr id="26650" name="Straight Arrow Connector 31"/>
          <p:cNvCxnSpPr>
            <a:cxnSpLocks noChangeShapeType="1"/>
            <a:stCxn id="26646" idx="3"/>
            <a:endCxn id="26644" idx="1"/>
          </p:cNvCxnSpPr>
          <p:nvPr/>
        </p:nvCxnSpPr>
        <p:spPr bwMode="auto">
          <a:xfrm>
            <a:off x="4953000" y="2617788"/>
            <a:ext cx="533400" cy="66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51" name="Straight Arrow Connector 33"/>
          <p:cNvCxnSpPr>
            <a:cxnSpLocks noChangeShapeType="1"/>
            <a:endCxn id="26642" idx="1"/>
          </p:cNvCxnSpPr>
          <p:nvPr/>
        </p:nvCxnSpPr>
        <p:spPr bwMode="auto">
          <a:xfrm flipV="1">
            <a:off x="4953000" y="2913063"/>
            <a:ext cx="5334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5BD8AB-0367-4476-9AA5-BEDFC5B923BC}" type="slidenum">
              <a:rPr lang="en-US" smtClean="0">
                <a:solidFill>
                  <a:srgbClr val="7F7F7F"/>
                </a:solidFill>
              </a:rPr>
              <a:pPr/>
              <a:t>11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/>
              <a:t>Presentation Outline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Future of </a:t>
            </a:r>
            <a:r>
              <a:rPr lang="en-US" b="1" kern="0" dirty="0" smtClean="0">
                <a:solidFill>
                  <a:srgbClr val="FF6600"/>
                </a:solidFill>
                <a:latin typeface="+mn-lt"/>
                <a:ea typeface="+mn-ea"/>
              </a:rPr>
              <a:t>NPDES Electronic Reporting</a:t>
            </a:r>
            <a:endParaRPr lang="en-US" b="1" kern="0" dirty="0">
              <a:solidFill>
                <a:srgbClr val="FF660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Current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>
                <a:latin typeface="+mn-lt"/>
                <a:ea typeface="+mn-ea"/>
              </a:rPr>
              <a:t>NetDMR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Proposed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 smtClean="0">
                <a:latin typeface="+mn-lt"/>
                <a:ea typeface="+mn-ea"/>
              </a:rPr>
              <a:t>eNOI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Making the Future of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a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Future of NPDES Electronic Reporting</a:t>
            </a:r>
          </a:p>
        </p:txBody>
      </p:sp>
      <p:sp>
        <p:nvSpPr>
          <p:cNvPr id="286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BB09C-53B9-434A-9CE2-DF33F80975B9}" type="slidenum">
              <a:rPr lang="en-US" smtClean="0">
                <a:solidFill>
                  <a:srgbClr val="7F7F7F"/>
                </a:solidFill>
              </a:rPr>
              <a:pPr/>
              <a:t>12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Timeline for Implementation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  <p:graphicFrame>
        <p:nvGraphicFramePr>
          <p:cNvPr id="287" name="Table 286"/>
          <p:cNvGraphicFramePr>
            <a:graphicFrameLocks noGrp="1"/>
          </p:cNvGraphicFramePr>
          <p:nvPr/>
        </p:nvGraphicFramePr>
        <p:xfrm>
          <a:off x="928688" y="4495800"/>
          <a:ext cx="6754655" cy="83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764"/>
                <a:gridCol w="208280"/>
                <a:gridCol w="1444556"/>
                <a:gridCol w="932456"/>
                <a:gridCol w="210544"/>
                <a:gridCol w="607465"/>
                <a:gridCol w="1062530"/>
                <a:gridCol w="758950"/>
                <a:gridCol w="668110"/>
              </a:tblGrid>
              <a:tr h="83850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Sept. 2012</a:t>
                      </a:r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Summer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Jan. 2014</a:t>
                      </a:r>
                    </a:p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Sept.  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Jan. 2015</a:t>
                      </a:r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0" name="Text Box 97"/>
          <p:cNvSpPr txBox="1">
            <a:spLocks noChangeArrowheads="1"/>
          </p:cNvSpPr>
          <p:nvPr/>
        </p:nvSpPr>
        <p:spPr bwMode="auto">
          <a:xfrm>
            <a:off x="5997575" y="589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8691" name="Group 289"/>
          <p:cNvGrpSpPr>
            <a:grpSpLocks/>
          </p:cNvGrpSpPr>
          <p:nvPr/>
        </p:nvGrpSpPr>
        <p:grpSpPr bwMode="auto">
          <a:xfrm>
            <a:off x="228600" y="3200400"/>
            <a:ext cx="8915400" cy="2060575"/>
            <a:chOff x="228600" y="1292423"/>
            <a:chExt cx="8915400" cy="2060377"/>
          </a:xfrm>
        </p:grpSpPr>
        <p:cxnSp>
          <p:nvCxnSpPr>
            <p:cNvPr id="291" name="Straight Connector 290"/>
            <p:cNvCxnSpPr/>
            <p:nvPr/>
          </p:nvCxnSpPr>
          <p:spPr>
            <a:xfrm rot="16200000" flipH="1">
              <a:off x="7228689" y="3201201"/>
              <a:ext cx="150798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7457289" y="3201201"/>
              <a:ext cx="150798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6200000" flipH="1">
              <a:off x="6781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6553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8" name="Straight Arrow Connector 34"/>
            <p:cNvCxnSpPr>
              <a:cxnSpLocks noChangeShapeType="1"/>
            </p:cNvCxnSpPr>
            <p:nvPr/>
          </p:nvCxnSpPr>
          <p:spPr bwMode="auto">
            <a:xfrm rot="5400000" flipH="1" flipV="1">
              <a:off x="6432551" y="2555875"/>
              <a:ext cx="379412" cy="1587"/>
            </a:xfrm>
            <a:prstGeom prst="straightConnector1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 type="arrow" w="med" len="med"/>
            </a:ln>
          </p:spPr>
        </p:cxnSp>
        <p:cxnSp>
          <p:nvCxnSpPr>
            <p:cNvPr id="28699" name="Straight Arrow Connector 45"/>
            <p:cNvCxnSpPr>
              <a:cxnSpLocks noChangeShapeType="1"/>
            </p:cNvCxnSpPr>
            <p:nvPr/>
          </p:nvCxnSpPr>
          <p:spPr bwMode="auto">
            <a:xfrm flipH="1" flipV="1">
              <a:off x="3962400" y="2514600"/>
              <a:ext cx="3175" cy="233363"/>
            </a:xfrm>
            <a:prstGeom prst="straightConnector1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 type="arrow" w="med" len="med"/>
            </a:ln>
          </p:spPr>
        </p:cxnSp>
        <p:cxnSp>
          <p:nvCxnSpPr>
            <p:cNvPr id="297" name="Straight Arrow Connector 296"/>
            <p:cNvCxnSpPr/>
            <p:nvPr/>
          </p:nvCxnSpPr>
          <p:spPr>
            <a:xfrm rot="5400000" flipH="1" flipV="1">
              <a:off x="1181118" y="2557539"/>
              <a:ext cx="3809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5400000">
              <a:off x="13716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1219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5400000">
              <a:off x="1981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5400000">
              <a:off x="1828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15240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5400000">
              <a:off x="2743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>
              <a:off x="21336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5400000">
              <a:off x="2590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>
              <a:off x="2438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5400000">
              <a:off x="3200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5400000">
              <a:off x="30480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5400000">
              <a:off x="28956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5400000">
              <a:off x="41910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>
              <a:off x="3352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6200000" flipH="1">
              <a:off x="3963200" y="3275814"/>
              <a:ext cx="1507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3505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4724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4498188" y="3274226"/>
              <a:ext cx="150799" cy="31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5400000">
              <a:off x="4343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5867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5400000">
              <a:off x="49530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6200000" flipH="1">
              <a:off x="5410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6200000" flipH="1">
              <a:off x="5185575" y="3272639"/>
              <a:ext cx="150799" cy="63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16200000" flipH="1">
              <a:off x="6248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6019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>
              <a:off x="1676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6200000" flipH="1">
              <a:off x="5638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3733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>
              <a:off x="1081088" y="3202002"/>
              <a:ext cx="8062912" cy="1587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ectangle 326"/>
            <p:cNvSpPr/>
            <p:nvPr/>
          </p:nvSpPr>
          <p:spPr>
            <a:xfrm>
              <a:off x="822325" y="1974982"/>
              <a:ext cx="1082675" cy="387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Final Rule Issued</a:t>
              </a:r>
            </a:p>
          </p:txBody>
        </p:sp>
        <p:sp>
          <p:nvSpPr>
            <p:cNvPr id="328" name="Oval 327"/>
            <p:cNvSpPr/>
            <p:nvPr/>
          </p:nvSpPr>
          <p:spPr>
            <a:xfrm>
              <a:off x="1981200" y="1608306"/>
              <a:ext cx="1457325" cy="75399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States Begin to Submit Implementation Data</a:t>
              </a:r>
            </a:p>
          </p:txBody>
        </p:sp>
        <p:cxnSp>
          <p:nvCxnSpPr>
            <p:cNvPr id="329" name="Straight Connector 328"/>
            <p:cNvCxnSpPr/>
            <p:nvPr/>
          </p:nvCxnSpPr>
          <p:spPr>
            <a:xfrm rot="5400000">
              <a:off x="22860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Double Wave 329"/>
            <p:cNvSpPr/>
            <p:nvPr/>
          </p:nvSpPr>
          <p:spPr>
            <a:xfrm>
              <a:off x="3505200" y="1524176"/>
              <a:ext cx="1522413" cy="1069872"/>
            </a:xfrm>
            <a:prstGeom prst="doubleWave">
              <a:avLst>
                <a:gd name="adj1" fmla="val 6250"/>
                <a:gd name="adj2" fmla="val -983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Permittees Begin to Submit DMR Data and </a:t>
              </a:r>
              <a:r>
                <a:rPr lang="en-US" sz="900" b="1" u="sng" dirty="0">
                  <a:solidFill>
                    <a:schemeClr val="tx1"/>
                  </a:solidFill>
                </a:rPr>
                <a:t>Federal General Permit </a:t>
              </a:r>
              <a:r>
                <a:rPr lang="en-US" sz="900" b="1" dirty="0">
                  <a:solidFill>
                    <a:schemeClr val="tx1"/>
                  </a:solidFill>
                </a:rPr>
                <a:t>Data for Entire Applicable Universe</a:t>
              </a:r>
            </a:p>
          </p:txBody>
        </p:sp>
        <p:sp>
          <p:nvSpPr>
            <p:cNvPr id="28734" name="TextBox 116"/>
            <p:cNvSpPr txBox="1">
              <a:spLocks noChangeArrowheads="1"/>
            </p:cNvSpPr>
            <p:nvPr/>
          </p:nvSpPr>
          <p:spPr bwMode="auto">
            <a:xfrm>
              <a:off x="228600" y="1292423"/>
              <a:ext cx="3352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b="1"/>
            </a:p>
          </p:txBody>
        </p:sp>
        <p:sp>
          <p:nvSpPr>
            <p:cNvPr id="332" name="Double Wave 331"/>
            <p:cNvSpPr/>
            <p:nvPr/>
          </p:nvSpPr>
          <p:spPr>
            <a:xfrm>
              <a:off x="6553200" y="1600368"/>
              <a:ext cx="1905000" cy="922249"/>
            </a:xfrm>
            <a:prstGeom prst="doubleWave">
              <a:avLst>
                <a:gd name="adj1" fmla="val 6250"/>
                <a:gd name="adj2" fmla="val 665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Facilities  Begin to Submit Data for Other State General Permit Data</a:t>
              </a:r>
              <a:r>
                <a:rPr lang="en-US" sz="900" b="1" dirty="0"/>
                <a:t> </a:t>
              </a:r>
              <a:r>
                <a:rPr lang="en-US" sz="900" b="1" dirty="0">
                  <a:solidFill>
                    <a:schemeClr val="tx1"/>
                  </a:solidFill>
                </a:rPr>
                <a:t>and Program Reports for the Entire Applicable Universe</a:t>
              </a:r>
            </a:p>
          </p:txBody>
        </p:sp>
        <p:cxnSp>
          <p:nvCxnSpPr>
            <p:cNvPr id="333" name="Straight Connector 332"/>
            <p:cNvCxnSpPr/>
            <p:nvPr/>
          </p:nvCxnSpPr>
          <p:spPr>
            <a:xfrm rot="5400000">
              <a:off x="6400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7010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 flipH="1" flipV="1">
              <a:off x="8534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 flipH="1" flipV="1">
              <a:off x="76962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 flipH="1" flipV="1">
              <a:off x="79248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 flipH="1" flipV="1">
              <a:off x="81534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 flipH="1" flipV="1">
              <a:off x="8382007" y="3276607"/>
              <a:ext cx="1523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4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715000" y="2359120"/>
              <a:ext cx="0" cy="381000"/>
            </a:xfrm>
            <a:prstGeom prst="straightConnector1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 type="arrow" w="med" len="med"/>
            </a:ln>
          </p:spPr>
        </p:cxnSp>
        <p:sp>
          <p:nvSpPr>
            <p:cNvPr id="341" name="Down Arrow Callout 340"/>
            <p:cNvSpPr/>
            <p:nvPr/>
          </p:nvSpPr>
          <p:spPr>
            <a:xfrm>
              <a:off x="5105400" y="1676561"/>
              <a:ext cx="1219200" cy="838119"/>
            </a:xfrm>
            <a:prstGeom prst="downArrowCallout">
              <a:avLst/>
            </a:prstGeom>
            <a:solidFill>
              <a:srgbClr val="00B0F0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States Complete Statute Modifications</a:t>
              </a:r>
            </a:p>
          </p:txBody>
        </p:sp>
        <p:sp>
          <p:nvSpPr>
            <p:cNvPr id="28745" name="TextBox 119"/>
            <p:cNvSpPr txBox="1">
              <a:spLocks noChangeArrowheads="1"/>
            </p:cNvSpPr>
            <p:nvPr/>
          </p:nvSpPr>
          <p:spPr bwMode="auto">
            <a:xfrm>
              <a:off x="4802188" y="1597025"/>
              <a:ext cx="30321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28746" name="TextBox 120"/>
            <p:cNvSpPr txBox="1">
              <a:spLocks noChangeArrowheads="1"/>
            </p:cNvSpPr>
            <p:nvPr/>
          </p:nvSpPr>
          <p:spPr bwMode="auto">
            <a:xfrm>
              <a:off x="8229600" y="1595437"/>
              <a:ext cx="3794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344" name="TextBox 343"/>
          <p:cNvSpPr txBox="1"/>
          <p:nvPr/>
        </p:nvSpPr>
        <p:spPr>
          <a:xfrm>
            <a:off x="3281363" y="6488113"/>
            <a:ext cx="533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  <a:ea typeface="ＭＳ Ｐゴシック" pitchFamily="84" charset="-128"/>
              </a:rPr>
              <a:t>* For the 308 Option, two separate flags indicate the start dates for submission of data under CWA Section 308 authority, representing a two-phased implementation.      </a:t>
            </a:r>
            <a:endParaRPr lang="en-US" sz="1000" dirty="0">
              <a:latin typeface="+mn-lt"/>
              <a:ea typeface="ＭＳ Ｐゴシック" pitchFamily="84" charset="-128"/>
            </a:endParaRPr>
          </a:p>
        </p:txBody>
      </p:sp>
      <p:cxnSp>
        <p:nvCxnSpPr>
          <p:cNvPr id="423" name="Straight Arrow Connector 422"/>
          <p:cNvCxnSpPr/>
          <p:nvPr/>
        </p:nvCxnSpPr>
        <p:spPr>
          <a:xfrm rot="5400000" flipH="1" flipV="1">
            <a:off x="2552700" y="44577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Future of NPDES Electronic Reporting</a:t>
            </a:r>
          </a:p>
        </p:txBody>
      </p:sp>
      <p:sp>
        <p:nvSpPr>
          <p:cNvPr id="2969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6962D-114F-4470-9859-17F940A7051C}" type="slidenum">
              <a:rPr lang="en-US" smtClean="0">
                <a:solidFill>
                  <a:srgbClr val="7F7F7F"/>
                </a:solidFill>
              </a:rPr>
              <a:pPr/>
              <a:t>13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</a:rPr>
              <a:t>EPA is </a:t>
            </a:r>
            <a:r>
              <a:rPr lang="en-US" sz="1800" b="1" kern="0" dirty="0" smtClean="0">
                <a:latin typeface="+mn-lt"/>
                <a:ea typeface="+mn-ea"/>
              </a:rPr>
              <a:t>developing tools </a:t>
            </a:r>
            <a:r>
              <a:rPr lang="en-US" sz="1800" b="1" kern="0" dirty="0">
                <a:latin typeface="+mn-lt"/>
                <a:ea typeface="+mn-ea"/>
              </a:rPr>
              <a:t>based on the Rule for Regions, states and tribes to use: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National Installation of </a:t>
            </a:r>
            <a:r>
              <a:rPr lang="en-US" sz="1800" kern="0" dirty="0" err="1">
                <a:latin typeface="+mn-lt"/>
                <a:ea typeface="+mn-ea"/>
              </a:rPr>
              <a:t>NetDMR</a:t>
            </a:r>
            <a:r>
              <a:rPr lang="en-US" sz="1800" kern="0" dirty="0">
                <a:latin typeface="+mn-lt"/>
                <a:ea typeface="+mn-ea"/>
              </a:rPr>
              <a:t> (in production)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 err="1" smtClean="0">
                <a:latin typeface="+mn-lt"/>
                <a:ea typeface="+mn-ea"/>
              </a:rPr>
              <a:t>eNOI</a:t>
            </a:r>
            <a:r>
              <a:rPr lang="en-US" sz="1800" kern="0" dirty="0" smtClean="0">
                <a:latin typeface="+mn-lt"/>
                <a:ea typeface="+mn-ea"/>
              </a:rPr>
              <a:t> </a:t>
            </a:r>
            <a:r>
              <a:rPr lang="en-US" sz="1800" kern="0" dirty="0">
                <a:latin typeface="+mn-lt"/>
                <a:ea typeface="+mn-ea"/>
              </a:rPr>
              <a:t>(in progress)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 err="1">
                <a:latin typeface="+mn-lt"/>
                <a:ea typeface="+mn-ea"/>
              </a:rPr>
              <a:t>eProgram</a:t>
            </a:r>
            <a:r>
              <a:rPr lang="en-US" sz="1800" kern="0" dirty="0">
                <a:latin typeface="+mn-lt"/>
                <a:ea typeface="+mn-ea"/>
              </a:rPr>
              <a:t> Reports (to be developed)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/>
              <a:t>EPA is </a:t>
            </a:r>
            <a:r>
              <a:rPr lang="en-US" sz="1800" b="1" kern="0" dirty="0" smtClean="0"/>
              <a:t>developing reporting </a:t>
            </a:r>
            <a:r>
              <a:rPr lang="en-US" sz="1800" b="1" kern="0" dirty="0"/>
              <a:t>of compliance data from inspectors in the field: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/>
              <a:t>Region 4 inspectors to send their compliance monitoring data and RCRA inspection reports directly to ICIS from the field via CDX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 smtClean="0"/>
              <a:t>Piloting </a:t>
            </a:r>
            <a:r>
              <a:rPr lang="en-US" sz="1800" kern="0" dirty="0"/>
              <a:t>tablet software for the PCB and</a:t>
            </a:r>
            <a:r>
              <a:rPr lang="en-US" sz="1800" kern="0" dirty="0">
                <a:solidFill>
                  <a:srgbClr val="FF0000"/>
                </a:solidFill>
              </a:rPr>
              <a:t> </a:t>
            </a:r>
            <a:r>
              <a:rPr lang="en-US" sz="1800" kern="0" dirty="0"/>
              <a:t>NPDES Construction Storm Water compliance monitoring programs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07984C-6CE9-4C1C-86B4-D0A86764D20F}" type="slidenum">
              <a:rPr lang="en-US" smtClean="0">
                <a:solidFill>
                  <a:srgbClr val="7F7F7F"/>
                </a:solidFill>
              </a:rPr>
              <a:pPr/>
              <a:t>14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/>
              <a:t>Presentation Outline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Future of </a:t>
            </a:r>
            <a:r>
              <a:rPr lang="en-US" kern="0" dirty="0" smtClean="0">
                <a:latin typeface="+mn-lt"/>
                <a:ea typeface="+mn-ea"/>
              </a:rPr>
              <a:t>NPDES Electronic Reporting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Current </a:t>
            </a:r>
            <a:r>
              <a:rPr lang="en-US" b="1" kern="0" dirty="0" smtClean="0">
                <a:solidFill>
                  <a:srgbClr val="FF6600"/>
                </a:solidFill>
                <a:latin typeface="+mn-lt"/>
                <a:ea typeface="+mn-ea"/>
              </a:rPr>
              <a:t>NPDES Electronic Reporting 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>
                <a:latin typeface="+mn-lt"/>
                <a:ea typeface="+mn-ea"/>
              </a:rPr>
              <a:t>NetDMR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Proposed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 smtClean="0">
                <a:latin typeface="+mn-lt"/>
                <a:ea typeface="+mn-ea"/>
              </a:rPr>
              <a:t>eNOI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Making the Future of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a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  <p:sp>
        <p:nvSpPr>
          <p:cNvPr id="3174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204CB6-D6E9-4D12-A5AB-FC3E2FCA2999}" type="slidenum">
              <a:rPr lang="en-US" smtClean="0">
                <a:solidFill>
                  <a:srgbClr val="7F7F7F"/>
                </a:solidFill>
              </a:rPr>
              <a:pPr/>
              <a:t>15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National Installation of </a:t>
            </a:r>
            <a:r>
              <a:rPr lang="en-US" kern="0" dirty="0" err="1">
                <a:latin typeface="+mn-lt"/>
                <a:ea typeface="+mn-ea"/>
              </a:rPr>
              <a:t>NetDMR</a:t>
            </a: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Available for states without an </a:t>
            </a:r>
            <a:r>
              <a:rPr lang="en-US" sz="1800" kern="0" dirty="0" err="1">
                <a:latin typeface="+mn-lt"/>
                <a:ea typeface="+mn-ea"/>
              </a:rPr>
              <a:t>eDMR</a:t>
            </a:r>
            <a:r>
              <a:rPr lang="en-US" sz="1800" kern="0" dirty="0">
                <a:latin typeface="+mn-lt"/>
                <a:ea typeface="+mn-ea"/>
              </a:rPr>
              <a:t> system to use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Hosted on EPA servers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In production since June 2009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</a:rPr>
              <a:t>656+ </a:t>
            </a:r>
            <a:r>
              <a:rPr lang="en-US" sz="1800" kern="0" dirty="0">
                <a:latin typeface="+mn-lt"/>
                <a:ea typeface="+mn-ea"/>
              </a:rPr>
              <a:t>facilities in 11 states and 7 regions are using Federal Installation (AR, CO, CT, HI, IN, KY, LA, MD, SD, TN, UT, R1, R2, R3, R6, R8, R9, R10)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1 state awaiting CROMERR application review (GA)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</a:rPr>
              <a:t>1 state </a:t>
            </a:r>
            <a:r>
              <a:rPr lang="en-US" sz="1800" kern="0">
                <a:solidFill>
                  <a:srgbClr val="000000"/>
                </a:solidFill>
                <a:latin typeface="+mn-lt"/>
                <a:ea typeface="+mn-ea"/>
              </a:rPr>
              <a:t>expressing interest (IL)</a:t>
            </a:r>
            <a:endParaRPr lang="en-US" sz="18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Facilities manage their DMRs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Enter data into a Web form or upload from a spreadsheet</a:t>
            </a:r>
          </a:p>
          <a:p>
            <a:pPr lvl="1" eaLnBrk="1" hangingPunct="1"/>
            <a:r>
              <a:rPr lang="en-US" sz="1800" dirty="0" smtClean="0"/>
              <a:t>Select users sign and submit DMRs to ICIS</a:t>
            </a:r>
          </a:p>
          <a:p>
            <a:pPr lvl="1" eaLnBrk="1" hangingPunct="1"/>
            <a:r>
              <a:rPr lang="en-US" sz="1800" dirty="0" smtClean="0"/>
              <a:t>Allows DMR copy of records to be corrected and resubmitted</a:t>
            </a:r>
          </a:p>
          <a:p>
            <a:pPr eaLnBrk="1" hangingPunct="1"/>
            <a:r>
              <a:rPr lang="en-US" sz="2400" dirty="0" smtClean="0"/>
              <a:t>Regions and States oversee their facilities</a:t>
            </a:r>
          </a:p>
          <a:p>
            <a:pPr lvl="1" eaLnBrk="1" hangingPunct="1"/>
            <a:r>
              <a:rPr lang="en-US" sz="1800" dirty="0" smtClean="0"/>
              <a:t>Electronically approve users who sign DMRs</a:t>
            </a:r>
          </a:p>
          <a:p>
            <a:pPr lvl="1" eaLnBrk="1" hangingPunct="1"/>
            <a:r>
              <a:rPr lang="en-US" sz="1800" dirty="0" smtClean="0"/>
              <a:t>Receive and file Subscriber Agreements</a:t>
            </a:r>
          </a:p>
          <a:p>
            <a:pPr lvl="1" eaLnBrk="1" hangingPunct="1"/>
            <a:r>
              <a:rPr lang="en-US" sz="1800" dirty="0" smtClean="0"/>
              <a:t>View all submitted DMRs and selected DMRs in progress</a:t>
            </a:r>
          </a:p>
          <a:p>
            <a:pPr lvl="1" eaLnBrk="1" hangingPunct="1"/>
            <a:r>
              <a:rPr lang="en-US" sz="1800" dirty="0" smtClean="0"/>
              <a:t>Monitor submissions and refresh data from ICIS </a:t>
            </a:r>
          </a:p>
          <a:p>
            <a:pPr eaLnBrk="1" hangingPunct="1"/>
            <a:r>
              <a:rPr lang="en-US" sz="2400" dirty="0" smtClean="0"/>
              <a:t>Cross-Media NPDES Electronic Reporting Regulation (CROMERR) compliant</a:t>
            </a:r>
            <a:endParaRPr lang="en-US" sz="2000" dirty="0" smtClean="0"/>
          </a:p>
        </p:txBody>
      </p:sp>
      <p:sp>
        <p:nvSpPr>
          <p:cNvPr id="3277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DE893-CEC5-42D7-9FCD-4302BB112F87}" type="slidenum">
              <a:rPr lang="en-US" smtClean="0">
                <a:solidFill>
                  <a:srgbClr val="7F7F7F"/>
                </a:solidFill>
              </a:rPr>
              <a:pPr/>
              <a:t>16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590800"/>
            <a:ext cx="38100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NetDMR Home Page is @ </a:t>
            </a:r>
            <a:r>
              <a:rPr lang="en-US" sz="2400" smtClean="0">
                <a:hlinkClick r:id="rId3"/>
              </a:rPr>
              <a:t>www.epa.gov/netdmr</a:t>
            </a:r>
            <a:endParaRPr lang="en-US" sz="2400" smtClean="0"/>
          </a:p>
          <a:p>
            <a:pPr eaLnBrk="1" hangingPunct="1"/>
            <a:r>
              <a:rPr lang="en-US" sz="2400" smtClean="0"/>
              <a:t>Login Page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33795" name="Picture 1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828800"/>
            <a:ext cx="4876800" cy="4205288"/>
          </a:xfrm>
          <a:noFill/>
        </p:spPr>
      </p:pic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B5ECD6-C2D8-434C-9092-73C2476D7712}" type="slidenum">
              <a:rPr lang="en-US" smtClean="0">
                <a:solidFill>
                  <a:srgbClr val="7F7F7F"/>
                </a:solidFill>
              </a:rPr>
              <a:pPr/>
              <a:t>17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667000"/>
            <a:ext cx="35814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DMR Data Entry Page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057400"/>
            <a:ext cx="5029200" cy="3733800"/>
          </a:xfrm>
          <a:noFill/>
        </p:spPr>
      </p:pic>
      <p:sp>
        <p:nvSpPr>
          <p:cNvPr id="3482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15376-9E3A-48B6-B612-52006848083E}" type="slidenum">
              <a:rPr lang="en-US" smtClean="0">
                <a:solidFill>
                  <a:srgbClr val="7F7F7F"/>
                </a:solidFill>
              </a:rPr>
              <a:pPr/>
              <a:t>18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2667000"/>
            <a:ext cx="31242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DMR Import Page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981200"/>
            <a:ext cx="5257800" cy="4125913"/>
          </a:xfrm>
          <a:noFill/>
        </p:spPr>
      </p:pic>
      <p:sp>
        <p:nvSpPr>
          <p:cNvPr id="3584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0F0208-C472-4156-843A-9361249C8F13}" type="slidenum">
              <a:rPr lang="en-US" smtClean="0">
                <a:solidFill>
                  <a:srgbClr val="7F7F7F"/>
                </a:solidFill>
              </a:rPr>
              <a:pPr/>
              <a:t>19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FF6600"/>
                </a:solidFill>
              </a:rPr>
              <a:t>Presentation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NPDES Electronic Reporting Rule</a:t>
            </a:r>
          </a:p>
          <a:p>
            <a:pPr eaLnBrk="1" hangingPunct="1"/>
            <a:r>
              <a:rPr lang="en-US" sz="2400" dirty="0" smtClean="0"/>
              <a:t>Future of NPDES Electronic Reporting</a:t>
            </a:r>
          </a:p>
          <a:p>
            <a:pPr eaLnBrk="1" hangingPunct="1"/>
            <a:r>
              <a:rPr lang="en-US" sz="2400" dirty="0" smtClean="0"/>
              <a:t>Current NPDES Electronic Reporting Tool</a:t>
            </a:r>
          </a:p>
          <a:p>
            <a:pPr lvl="1" eaLnBrk="1" hangingPunct="1"/>
            <a:r>
              <a:rPr lang="en-US" dirty="0" err="1" smtClean="0"/>
              <a:t>NetDMR</a:t>
            </a:r>
            <a:endParaRPr lang="en-US" dirty="0" smtClean="0"/>
          </a:p>
          <a:p>
            <a:pPr eaLnBrk="1" hangingPunct="1"/>
            <a:r>
              <a:rPr lang="en-US" sz="2400" dirty="0" smtClean="0"/>
              <a:t>Proposed NPDES Electronic Reporting Tool</a:t>
            </a:r>
          </a:p>
          <a:p>
            <a:pPr lvl="1" eaLnBrk="1" hangingPunct="1"/>
            <a:r>
              <a:rPr lang="en-US" dirty="0" err="1" smtClean="0"/>
              <a:t>eNOI</a:t>
            </a:r>
            <a:endParaRPr lang="en-US" dirty="0" smtClean="0"/>
          </a:p>
          <a:p>
            <a:pPr eaLnBrk="1" hangingPunct="1"/>
            <a:r>
              <a:rPr lang="en-US" sz="2400" dirty="0" smtClean="0"/>
              <a:t>Making the Future of NPDES Electronic Reporting a Reality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946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CEAEC7-CD67-4AAB-BD73-05DF354921DE}" type="slidenum">
              <a:rPr lang="en-US" smtClean="0">
                <a:solidFill>
                  <a:srgbClr val="7F7F7F"/>
                </a:solidFill>
              </a:rPr>
              <a:pPr/>
              <a:t>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667000"/>
            <a:ext cx="3657600" cy="1219200"/>
          </a:xfrm>
        </p:spPr>
        <p:txBody>
          <a:bodyPr/>
          <a:lstStyle/>
          <a:p>
            <a:pPr eaLnBrk="1" hangingPunct="1"/>
            <a:r>
              <a:rPr lang="en-US" sz="2400" smtClean="0"/>
              <a:t>DMR Sign and Submit Page</a:t>
            </a:r>
          </a:p>
          <a:p>
            <a:pPr eaLnBrk="1" hangingPunct="1"/>
            <a:endParaRPr lang="en-US" sz="2400" smtClean="0"/>
          </a:p>
        </p:txBody>
      </p:sp>
      <p:sp>
        <p:nvSpPr>
          <p:cNvPr id="36867" name="ClipArt Placeholder 8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7244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5257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4E6E7-31B5-4599-A53D-43523E73EE9B}" type="slidenum">
              <a:rPr lang="en-US" smtClean="0">
                <a:solidFill>
                  <a:srgbClr val="7F7F7F"/>
                </a:solidFill>
              </a:rPr>
              <a:pPr/>
              <a:t>20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667000"/>
            <a:ext cx="3505200" cy="1066800"/>
          </a:xfrm>
        </p:spPr>
        <p:txBody>
          <a:bodyPr/>
          <a:lstStyle/>
          <a:p>
            <a:pPr eaLnBrk="1" hangingPunct="1"/>
            <a:r>
              <a:rPr lang="en-US" sz="2400" smtClean="0"/>
              <a:t>Regulatory Authority Home Page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810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381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E6B78-E6E5-4175-B73A-4036E5A3D03E}" type="slidenum">
              <a:rPr lang="en-US" smtClean="0">
                <a:solidFill>
                  <a:srgbClr val="7F7F7F"/>
                </a:solidFill>
              </a:rPr>
              <a:pPr/>
              <a:t>21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78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743200"/>
          </a:xfrm>
        </p:spPr>
        <p:txBody>
          <a:bodyPr/>
          <a:lstStyle/>
          <a:p>
            <a:pPr eaLnBrk="1" hangingPunct="1"/>
            <a:r>
              <a:rPr lang="en-US" sz="2400" smtClean="0"/>
              <a:t>Future Enhancements Needed</a:t>
            </a:r>
          </a:p>
          <a:p>
            <a:pPr lvl="1" eaLnBrk="1" hangingPunct="1"/>
            <a:r>
              <a:rPr lang="en-US" sz="1800" smtClean="0"/>
              <a:t>Simultaneous  submissions to state and EPA</a:t>
            </a:r>
          </a:p>
          <a:p>
            <a:pPr lvl="1" eaLnBrk="1" hangingPunct="1"/>
            <a:r>
              <a:rPr lang="en-US" sz="1800" smtClean="0"/>
              <a:t>Daily, weekly and semi-monthly monitoring data</a:t>
            </a:r>
          </a:p>
          <a:p>
            <a:pPr lvl="1" eaLnBrk="1" hangingPunct="1"/>
            <a:r>
              <a:rPr lang="en-US" sz="1800" smtClean="0"/>
              <a:t>Customizable Subscriber Agreements </a:t>
            </a:r>
          </a:p>
          <a:p>
            <a:pPr lvl="1" eaLnBrk="1" hangingPunct="1"/>
            <a:r>
              <a:rPr lang="en-US" sz="1800" smtClean="0"/>
              <a:t>Enter DMRs for unscheduled limits</a:t>
            </a:r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3891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E7D41-69CD-46BC-8A3E-4B689E45F5A0}" type="slidenum">
              <a:rPr lang="en-US" smtClean="0">
                <a:solidFill>
                  <a:srgbClr val="7F7F7F"/>
                </a:solidFill>
              </a:rPr>
              <a:pPr/>
              <a:t>22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Current NPDES Electronic Reporting Tool - </a:t>
            </a:r>
            <a:r>
              <a:rPr lang="en-US" sz="2400" b="1" dirty="0" err="1" smtClean="0">
                <a:solidFill>
                  <a:srgbClr val="FF6600"/>
                </a:solidFill>
              </a:rPr>
              <a:t>NetDMR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886880-3A94-48E8-82EF-F8DCAF8CD2AC}" type="slidenum">
              <a:rPr lang="en-US" smtClean="0">
                <a:solidFill>
                  <a:srgbClr val="7F7F7F"/>
                </a:solidFill>
              </a:rPr>
              <a:pPr/>
              <a:t>23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/>
              <a:t>Presentation Outline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Future of </a:t>
            </a:r>
            <a:r>
              <a:rPr lang="en-US" kern="0" dirty="0" smtClean="0">
                <a:latin typeface="+mn-lt"/>
                <a:ea typeface="+mn-ea"/>
              </a:rPr>
              <a:t>NPDES Electronic Reporting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Current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>
                <a:latin typeface="+mn-lt"/>
                <a:ea typeface="+mn-ea"/>
              </a:rPr>
              <a:t>NetDMR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Proposed </a:t>
            </a:r>
            <a:r>
              <a:rPr lang="en-US" b="1" kern="0" dirty="0" smtClean="0">
                <a:solidFill>
                  <a:srgbClr val="FF6600"/>
                </a:solidFill>
                <a:latin typeface="+mn-lt"/>
                <a:ea typeface="+mn-ea"/>
              </a:rPr>
              <a:t>NPDES Electronic Reporting 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err="1" smtClean="0">
                <a:solidFill>
                  <a:srgbClr val="FF6600"/>
                </a:solidFill>
                <a:latin typeface="+mn-lt"/>
                <a:ea typeface="+mn-ea"/>
              </a:rPr>
              <a:t>eNOI</a:t>
            </a:r>
            <a:endParaRPr lang="en-US" b="1" kern="0" dirty="0">
              <a:solidFill>
                <a:srgbClr val="FF660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Making the Future of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a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CF16D-D4A2-4174-9CEC-7A5B57FBDBC1}" type="slidenum">
              <a:rPr lang="en-US" smtClean="0">
                <a:solidFill>
                  <a:srgbClr val="7F7F7F"/>
                </a:solidFill>
              </a:rPr>
              <a:pPr/>
              <a:t>24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Comprised of COTS software designed to allow the regulated community to fill out and submit NOIs online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  <a:ea typeface="+mn-ea"/>
              </a:rPr>
              <a:t>Can be configured for groups of regulatory authority reviewers, approvers and automated approvals with email notifications at critical points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  <a:ea typeface="+mn-ea"/>
              </a:rPr>
              <a:t>Built to handle electronic program reports as well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Populates ICIS with NPDES data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/>
              <a:t>Creates a general permit covered facility permit per NOI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/>
              <a:t>Creates limits for its ICIS permit where applicable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Sends NPDES data to states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/>
              <a:t>Uses CDX to transfer data after permit has been created in ICIS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Cross-Media </a:t>
            </a:r>
            <a:r>
              <a:rPr lang="en-US" sz="2000" kern="0" dirty="0" smtClean="0">
                <a:latin typeface="+mn-lt"/>
                <a:ea typeface="+mn-ea"/>
              </a:rPr>
              <a:t>NPDES Electronic Reporting </a:t>
            </a:r>
            <a:r>
              <a:rPr lang="en-US" sz="2000" kern="0" dirty="0">
                <a:latin typeface="+mn-lt"/>
                <a:ea typeface="+mn-ea"/>
              </a:rPr>
              <a:t>Regulation (CROMERR) compliant</a:t>
            </a:r>
          </a:p>
          <a:p>
            <a:pPr marL="3429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Region 6 Offshore NOIs to be in place Fall 2012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406B02-426F-4C38-A1C2-791CD084996B}" type="slidenum">
              <a:rPr lang="en-US" smtClean="0">
                <a:solidFill>
                  <a:srgbClr val="7F7F7F"/>
                </a:solidFill>
              </a:rPr>
              <a:pPr/>
              <a:t>25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pic>
        <p:nvPicPr>
          <p:cNvPr id="41989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51054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Basic Architecture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1ACA9-01D2-4C02-BACF-71C15BE58FD8}" type="slidenum">
              <a:rPr lang="en-US" smtClean="0">
                <a:solidFill>
                  <a:srgbClr val="7F7F7F"/>
                </a:solidFill>
              </a:rPr>
              <a:pPr/>
              <a:t>26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Home Page for Regulated Community Form Submitters and Certifiers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2286000"/>
            <a:ext cx="5305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8729D-C9D5-4346-ADD2-5F3802DFE588}" type="slidenum">
              <a:rPr lang="en-US" smtClean="0">
                <a:solidFill>
                  <a:srgbClr val="7F7F7F"/>
                </a:solidFill>
              </a:rPr>
              <a:pPr/>
              <a:t>27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1295400" y="1835150"/>
            <a:ext cx="7467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12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Online Form Directory – card view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40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2343150"/>
            <a:ext cx="5314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BA5A0-7E1C-4ECE-92EE-CC39C81B4332}" type="slidenum">
              <a:rPr lang="en-US" smtClean="0">
                <a:solidFill>
                  <a:srgbClr val="7F7F7F"/>
                </a:solidFill>
              </a:rPr>
              <a:pPr/>
              <a:t>28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Online Form Directory – list view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50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14575"/>
            <a:ext cx="53054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31734-28EA-4647-B5A8-3EE26389B48A}" type="slidenum">
              <a:rPr lang="en-US" smtClean="0">
                <a:solidFill>
                  <a:srgbClr val="7F7F7F"/>
                </a:solidFill>
              </a:rPr>
              <a:pPr/>
              <a:t>29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Instructions for Completing an Online Form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6087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28800"/>
            <a:ext cx="51387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6E0A9C-46D2-47D6-8A2C-AC3E56B5EB20}" type="slidenum">
              <a:rPr lang="en-US" smtClean="0">
                <a:solidFill>
                  <a:srgbClr val="7F7F7F"/>
                </a:solidFill>
              </a:rPr>
              <a:pPr/>
              <a:t>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/>
              <a:t>Presentation Outline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 smtClean="0">
                <a:solidFill>
                  <a:srgbClr val="FF6600"/>
                </a:solidFill>
                <a:latin typeface="+mn-lt"/>
                <a:ea typeface="+mn-ea"/>
              </a:rPr>
              <a:t>NPDES Electronic Reporting 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Future of </a:t>
            </a:r>
            <a:r>
              <a:rPr lang="en-US" kern="0" dirty="0" smtClean="0">
                <a:latin typeface="+mn-lt"/>
                <a:ea typeface="+mn-ea"/>
              </a:rPr>
              <a:t>NPDES Electronic Reporting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Current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>
                <a:latin typeface="+mn-lt"/>
                <a:ea typeface="+mn-ea"/>
              </a:rPr>
              <a:t>NetDMR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Proposed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 smtClean="0">
                <a:latin typeface="+mn-lt"/>
                <a:ea typeface="+mn-ea"/>
              </a:rPr>
              <a:t>eNOI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Making the Future of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a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F55E3-E63E-4A2D-B08E-B055CF73DD88}" type="slidenum">
              <a:rPr lang="en-US" smtClean="0">
                <a:solidFill>
                  <a:srgbClr val="7F7F7F"/>
                </a:solidFill>
              </a:rPr>
              <a:pPr/>
              <a:t>30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Construction General Permit Online Form - partial example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7529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CEDEC1-216F-4028-95BA-8028496D0B42}" type="slidenum">
              <a:rPr lang="en-US" smtClean="0">
                <a:solidFill>
                  <a:srgbClr val="7F7F7F"/>
                </a:solidFill>
              </a:rPr>
              <a:pPr/>
              <a:t>31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Submission Block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8135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2209800"/>
            <a:ext cx="50530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2B3AA8-9DBE-4F48-B09E-214E253B4578}" type="slidenum">
              <a:rPr lang="en-US" smtClean="0">
                <a:solidFill>
                  <a:srgbClr val="7F7F7F"/>
                </a:solidFill>
              </a:rPr>
              <a:pPr/>
              <a:t>32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File Attachment Block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9159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11413"/>
            <a:ext cx="51054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B187E-B575-446A-995E-7715EEF66A72}" type="slidenum">
              <a:rPr lang="en-US" smtClean="0">
                <a:solidFill>
                  <a:srgbClr val="7F7F7F"/>
                </a:solidFill>
              </a:rPr>
              <a:pPr/>
              <a:t>33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Form Submission Receipt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01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5324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C27674-A184-48E4-904B-6E80B1C4B70B}" type="slidenum">
              <a:rPr lang="en-US" smtClean="0">
                <a:solidFill>
                  <a:srgbClr val="7F7F7F"/>
                </a:solidFill>
              </a:rPr>
              <a:pPr/>
              <a:t>34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Certifier Form Submission Status Listing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00B0F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53244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60B06-F0EB-47E0-AA1A-DB2569FFDAF0}" type="slidenum">
              <a:rPr lang="en-US" smtClean="0">
                <a:solidFill>
                  <a:srgbClr val="7F7F7F"/>
                </a:solidFill>
              </a:rPr>
              <a:pPr/>
              <a:t>35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Certifier Form Selection Directory – card view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33625"/>
            <a:ext cx="53244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95272-28DB-4CA5-82C6-EA33055880DD}" type="slidenum">
              <a:rPr lang="en-US" smtClean="0">
                <a:solidFill>
                  <a:srgbClr val="7F7F7F"/>
                </a:solidFill>
              </a:rPr>
              <a:pPr/>
              <a:t>36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410200" y="266700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Certifier Digital Signature Block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3255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51054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E6021A-C113-45C5-8E6F-006CD522F9CF}" type="slidenum">
              <a:rPr lang="en-US" smtClean="0">
                <a:solidFill>
                  <a:srgbClr val="7F7F7F"/>
                </a:solidFill>
              </a:rPr>
              <a:pPr/>
              <a:t>37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685800" y="2133600"/>
            <a:ext cx="74676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Regulatory Authority Reviewer Group Assignments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4279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3048000"/>
            <a:ext cx="80359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E43B80-176C-4024-91B1-5537192F9C27}" type="slidenum">
              <a:rPr lang="en-US" smtClean="0">
                <a:solidFill>
                  <a:srgbClr val="7F7F7F"/>
                </a:solidFill>
              </a:rPr>
              <a:pPr/>
              <a:t>38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295400" y="1905000"/>
            <a:ext cx="67056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Online Forms Awaiting Approval – card view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5303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8001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80C0E-3434-48A3-9711-B2970C22CC16}" type="slidenum">
              <a:rPr lang="en-US" smtClean="0">
                <a:solidFill>
                  <a:srgbClr val="7F7F7F"/>
                </a:solidFill>
              </a:rPr>
              <a:pPr/>
              <a:t>39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219200" y="1981200"/>
            <a:ext cx="65532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Online Forms Awaiting Approval – list view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6327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6563"/>
            <a:ext cx="7772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2150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B7241-E287-432F-AF7F-59B77754AEE7}" type="slidenum">
              <a:rPr lang="en-US" smtClean="0">
                <a:solidFill>
                  <a:srgbClr val="7F7F7F"/>
                </a:solidFill>
              </a:rPr>
              <a:pPr/>
              <a:t>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Overall Goals of the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indent="-285750" eaLnBrk="1" hangingPunct="1">
              <a:lnSpc>
                <a:spcPct val="90000"/>
              </a:lnSpc>
              <a:spcBef>
                <a:spcPts val="325"/>
              </a:spcBef>
              <a:buFont typeface="Symbol" pitchFamily="18" charset="2"/>
              <a:buChar char="-"/>
              <a:defRPr/>
            </a:pPr>
            <a:r>
              <a:rPr lang="en-US" sz="1800" dirty="0"/>
              <a:t>Using 21</a:t>
            </a:r>
            <a:r>
              <a:rPr lang="en-US" sz="1800" baseline="30000" dirty="0"/>
              <a:t>st</a:t>
            </a:r>
            <a:r>
              <a:rPr lang="en-US" sz="1800" dirty="0"/>
              <a:t> Century technology to obtain more accurate, timely, and complete information about the NPDES program;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Reducing burden of existing paper-based reporting from regulated facilities; results in overall cost savings for those regulated;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Improve transparency by providing public access to </a:t>
            </a:r>
            <a:r>
              <a:rPr lang="en-US" sz="1800" kern="0" dirty="0"/>
              <a:t>accurate, timely, complete data; and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/>
              <a:t>Allow EPA, state environmental agencies and Tribes to focus resources on the most important environmental problems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559F4-6FEE-4892-834B-3E22746B60DC}" type="slidenum">
              <a:rPr lang="en-US" smtClean="0">
                <a:solidFill>
                  <a:srgbClr val="7F7F7F"/>
                </a:solidFill>
              </a:rPr>
              <a:pPr/>
              <a:t>40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219200" y="1828800"/>
            <a:ext cx="7010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Claim and Open Online Form to Review and Reject or Approve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(prototype example)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3019425"/>
            <a:ext cx="76485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84688-092E-42FE-8E5F-3187CE13FCDA}" type="slidenum">
              <a:rPr lang="en-US" smtClean="0">
                <a:solidFill>
                  <a:srgbClr val="7F7F7F"/>
                </a:solidFill>
              </a:rPr>
              <a:pPr/>
              <a:t>41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15400" cy="579438"/>
          </a:xfrm>
        </p:spPr>
        <p:txBody>
          <a:bodyPr anchor="t"/>
          <a:lstStyle/>
          <a:p>
            <a:pPr eaLnBrk="1" hangingPunct="1"/>
            <a:r>
              <a:rPr lang="en-US" sz="2400" b="1" dirty="0" smtClean="0">
                <a:solidFill>
                  <a:srgbClr val="FF6600"/>
                </a:solidFill>
              </a:rPr>
              <a:t>Proposed NPDES Electronic Reporting Tool - eNOI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219200" y="1828800"/>
            <a:ext cx="7010400" cy="60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Forward Form to Others for Review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(prototype example)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8375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2819400"/>
            <a:ext cx="7912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1EBF4-6C98-4BF2-B8B8-473A131539B0}" type="slidenum">
              <a:rPr lang="en-US" smtClean="0">
                <a:solidFill>
                  <a:srgbClr val="7F7F7F"/>
                </a:solidFill>
              </a:rPr>
              <a:pPr/>
              <a:t>42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/>
              <a:t>Presentation Outline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2438400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Future of </a:t>
            </a:r>
            <a:r>
              <a:rPr lang="en-US" kern="0" dirty="0" smtClean="0">
                <a:latin typeface="+mn-lt"/>
                <a:ea typeface="+mn-ea"/>
              </a:rPr>
              <a:t>NPDES Electronic Reporting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Current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>
                <a:latin typeface="+mn-lt"/>
                <a:ea typeface="+mn-ea"/>
              </a:rPr>
              <a:t>NetDMR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Proposed </a:t>
            </a:r>
            <a:r>
              <a:rPr lang="en-US" kern="0" dirty="0" smtClean="0">
                <a:latin typeface="+mn-lt"/>
                <a:ea typeface="+mn-ea"/>
              </a:rPr>
              <a:t>NPDES Electronic Reporting </a:t>
            </a:r>
            <a:r>
              <a:rPr lang="en-US" kern="0" dirty="0">
                <a:latin typeface="+mn-lt"/>
                <a:ea typeface="+mn-ea"/>
              </a:rPr>
              <a:t>Tool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 smtClean="0">
                <a:latin typeface="+mn-lt"/>
                <a:ea typeface="+mn-ea"/>
              </a:rPr>
              <a:t>eNOI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Making the Future of </a:t>
            </a:r>
            <a:r>
              <a:rPr lang="en-US" b="1" kern="0" dirty="0" smtClean="0">
                <a:solidFill>
                  <a:srgbClr val="FF6600"/>
                </a:solidFill>
                <a:latin typeface="+mn-lt"/>
                <a:ea typeface="+mn-ea"/>
              </a:rPr>
              <a:t>NPDES Electronic Reporting 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</a:rPr>
              <a:t>a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Making the Future of NPDES Electronic Reporting a Reality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pPr eaLnBrk="1" hangingPunct="1"/>
            <a:r>
              <a:rPr lang="en-US" sz="2400" smtClean="0"/>
              <a:t>OEI Exchange Network Grants:</a:t>
            </a:r>
          </a:p>
          <a:p>
            <a:pPr eaLnBrk="1" hangingPunct="1"/>
            <a:endParaRPr lang="en-US" sz="1800" smtClean="0"/>
          </a:p>
          <a:p>
            <a:pPr lvl="1" eaLnBrk="1" hangingPunct="1"/>
            <a:r>
              <a:rPr lang="en-US" sz="1800" smtClean="0"/>
              <a:t>Funding to states, territories and federally recognized Indian tribes to support the development of the Environmental Information Exchange Network related activities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announcement of the availability of funds and soliciting of proposals and partial applications from applicants occurs through the Exchange Network Grant web page: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 </a:t>
            </a:r>
            <a:r>
              <a:rPr lang="en-US" smtClean="0">
                <a:hlinkClick r:id="rId3"/>
              </a:rPr>
              <a:t>www.epa.gov/networkg</a:t>
            </a:r>
            <a:endParaRPr lang="en-US" smtClean="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6042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6E5EE-A846-429F-9DB9-C2CEBC7AE2F5}" type="slidenum">
              <a:rPr lang="en-US" smtClean="0">
                <a:solidFill>
                  <a:srgbClr val="7F7F7F"/>
                </a:solidFill>
              </a:rPr>
              <a:pPr/>
              <a:t>43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Making the Future of NPDES Electronic Reporting a Reality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Contacts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NPDES Electronic Reporting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John </a:t>
            </a:r>
            <a:r>
              <a:rPr lang="en-US" sz="1800" dirty="0" err="1" smtClean="0"/>
              <a:t>Dombrowski</a:t>
            </a:r>
            <a:r>
              <a:rPr lang="en-US" sz="1800" dirty="0" smtClean="0"/>
              <a:t>		</a:t>
            </a:r>
            <a:r>
              <a:rPr lang="en-US" sz="1800" dirty="0" smtClean="0">
                <a:hlinkClick r:id="rId3"/>
              </a:rPr>
              <a:t>Dombrowski.John@epa.gov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NetDMR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Nasrin</a:t>
            </a:r>
            <a:r>
              <a:rPr lang="en-US" sz="1800" dirty="0" smtClean="0"/>
              <a:t> </a:t>
            </a:r>
            <a:r>
              <a:rPr lang="en-US" sz="1800" dirty="0" err="1" smtClean="0"/>
              <a:t>Lescure</a:t>
            </a:r>
            <a:r>
              <a:rPr lang="en-US" sz="1800" dirty="0" smtClean="0"/>
              <a:t>		</a:t>
            </a:r>
            <a:r>
              <a:rPr lang="en-US" sz="1800" dirty="0" smtClean="0">
                <a:hlinkClick r:id="rId4"/>
              </a:rPr>
              <a:t>Lescure.Nasrin@epa.gov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eNOI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Alison Kittle		</a:t>
            </a:r>
            <a:r>
              <a:rPr lang="en-US" sz="1800" dirty="0" smtClean="0">
                <a:hlinkClick r:id="rId5"/>
              </a:rPr>
              <a:t>Kittle.Alison@epa.gov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sp>
        <p:nvSpPr>
          <p:cNvPr id="6144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346DF-5922-422A-98BC-A801286F075A}" type="slidenum">
              <a:rPr lang="en-US" smtClean="0">
                <a:solidFill>
                  <a:srgbClr val="7F7F7F"/>
                </a:solidFill>
              </a:rPr>
              <a:pPr/>
              <a:t>44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FF6600"/>
                </a:solidFill>
              </a:rPr>
              <a:t>Questions</a:t>
            </a:r>
          </a:p>
        </p:txBody>
      </p:sp>
      <p:sp>
        <p:nvSpPr>
          <p:cNvPr id="6246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51015-CB78-4A71-9810-E619ABAC70A8}" type="slidenum">
              <a:rPr lang="en-US" smtClean="0">
                <a:solidFill>
                  <a:srgbClr val="7F7F7F"/>
                </a:solidFill>
              </a:rPr>
              <a:pPr/>
              <a:t>45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2133600"/>
            <a:ext cx="2895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ＭＳ Ｐゴシック" pitchFamily="84" charset="-128"/>
              </a:rPr>
              <a:t>???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102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33F0A5-AB3B-40EE-8B6A-838B95BD6C8F}" type="slidenum">
              <a:rPr lang="en-US" smtClean="0">
                <a:solidFill>
                  <a:srgbClr val="7F7F7F"/>
                </a:solidFill>
              </a:rPr>
              <a:pPr/>
              <a:t>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</a:rPr>
              <a:t>NPDES Regulated Facilities: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990600" y="5181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.</a:t>
            </a:r>
            <a:r>
              <a:rPr lang="en-US"/>
              <a:t>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/>
          </p:nvPr>
        </p:nvGraphicFramePr>
        <p:xfrm>
          <a:off x="1752600" y="1914525"/>
          <a:ext cx="5354638" cy="4410075"/>
        </p:xfrm>
        <a:graphic>
          <a:graphicData uri="http://schemas.openxmlformats.org/presentationml/2006/ole">
            <p:oleObj spid="_x0000_s1026" name="Worksheet" r:id="rId4" imgW="8200981" imgH="6753341" progId="Excel.Sheet.8">
              <p:embed/>
            </p:oleObj>
          </a:graphicData>
        </a:graphic>
      </p:graphicFrame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1371600" y="5562600"/>
            <a:ext cx="670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Note: This graph covers all discharge sources except for pretreatment industrial users and dischargers operating under general permits for discharges from vessels and discharges from  pesticide applicators. </a:t>
            </a: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1066800" y="3352800"/>
            <a:ext cx="1371600" cy="4572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  Majors, 6,700</a:t>
            </a:r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auto">
          <a:xfrm flipH="1">
            <a:off x="2438400" y="35052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225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A794B-A559-418F-A508-BF1C97D93B27}" type="slidenum">
              <a:rPr lang="en-US" smtClean="0">
                <a:solidFill>
                  <a:srgbClr val="7F7F7F"/>
                </a:solidFill>
              </a:rPr>
              <a:pPr/>
              <a:t>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990600" y="5181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.</a:t>
            </a:r>
            <a:r>
              <a:rPr lang="en-US"/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Focus of the Rule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Information is provided by the source directly to EPA, state environmental agencies and Tribes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800" kern="0" dirty="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Submission of NPDES information and reports already required under other existing regulations electronically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DMRs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General Permits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Special Regulatory Program Reports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2355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82BEC9-8384-4EF4-AAC6-3222AE9974A3}" type="slidenum">
              <a:rPr lang="en-US" smtClean="0">
                <a:solidFill>
                  <a:srgbClr val="7F7F7F"/>
                </a:solidFill>
              </a:rPr>
              <a:pPr/>
              <a:t>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990600" y="5181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.</a:t>
            </a:r>
            <a:r>
              <a:rPr lang="en-US"/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DMRs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General Permit Types of Information to be Submitted from the Regulated Community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Notice of Intent (NOI) to discharge form - seeking to start coverage under 40 CFR122.28(b)(2)(</a:t>
            </a:r>
            <a:r>
              <a:rPr lang="en-US" sz="1800" kern="0" dirty="0" err="1">
                <a:latin typeface="+mn-lt"/>
                <a:ea typeface="+mn-ea"/>
              </a:rPr>
              <a:t>i</a:t>
            </a:r>
            <a:r>
              <a:rPr lang="en-US" sz="1800" kern="0" dirty="0">
                <a:latin typeface="+mn-lt"/>
                <a:ea typeface="+mn-ea"/>
              </a:rPr>
              <a:t>) AND (ii)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Notice of Termination (NOT) </a:t>
            </a:r>
            <a:r>
              <a:rPr lang="en-US" sz="1800" kern="0" dirty="0"/>
              <a:t>form - seeking to terminate their coverage under 40 CFR124.5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No Exposure Certification (NEC) form - industrial </a:t>
            </a:r>
            <a:r>
              <a:rPr lang="en-US" sz="1800" kern="0" dirty="0" err="1">
                <a:latin typeface="+mn-lt"/>
                <a:ea typeface="+mn-ea"/>
              </a:rPr>
              <a:t>stormwater</a:t>
            </a:r>
            <a:r>
              <a:rPr lang="en-US" sz="1800" kern="0" dirty="0">
                <a:latin typeface="+mn-lt"/>
                <a:ea typeface="+mn-ea"/>
              </a:rPr>
              <a:t> permit under 40 CFR 122.26(g)(1) and (4)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Low </a:t>
            </a:r>
            <a:r>
              <a:rPr lang="en-US" sz="1800" kern="0" dirty="0" err="1">
                <a:latin typeface="+mn-lt"/>
                <a:ea typeface="+mn-ea"/>
              </a:rPr>
              <a:t>Erosivity</a:t>
            </a:r>
            <a:r>
              <a:rPr lang="en-US" sz="1800" kern="0" dirty="0">
                <a:latin typeface="+mn-lt"/>
                <a:ea typeface="+mn-ea"/>
              </a:rPr>
              <a:t> Waivers (LEW) form - construction </a:t>
            </a:r>
            <a:r>
              <a:rPr lang="en-US" sz="1800" kern="0" dirty="0" err="1">
                <a:latin typeface="+mn-lt"/>
                <a:ea typeface="+mn-ea"/>
              </a:rPr>
              <a:t>stormwater</a:t>
            </a:r>
            <a:r>
              <a:rPr lang="en-US" sz="1800" kern="0" dirty="0">
                <a:latin typeface="+mn-lt"/>
                <a:ea typeface="+mn-ea"/>
              </a:rPr>
              <a:t> permit under 40 CFR 122.26(b)(15)</a:t>
            </a:r>
            <a:endParaRPr lang="en-US" sz="1800" kern="0" dirty="0"/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2457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1D47C-541F-4342-9D43-3C5D61441547}" type="slidenum">
              <a:rPr lang="en-US" smtClean="0">
                <a:solidFill>
                  <a:srgbClr val="7F7F7F"/>
                </a:solidFill>
              </a:rPr>
              <a:pPr/>
              <a:t>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990600" y="5181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.</a:t>
            </a:r>
            <a:r>
              <a:rPr lang="en-US"/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Special Regulatory Program Reports to be Submitted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 err="1">
                <a:latin typeface="+mn-lt"/>
                <a:ea typeface="+mn-ea"/>
              </a:rPr>
              <a:t>Biosolids</a:t>
            </a:r>
            <a:r>
              <a:rPr lang="en-US" sz="1800" kern="0" dirty="0">
                <a:latin typeface="+mn-lt"/>
                <a:ea typeface="+mn-ea"/>
              </a:rPr>
              <a:t> Annual Program Reports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CAFO Annual Program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MS4 Program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Pretreatment Annual Program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Industrial User Compliance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CSO and SSO Overflow Event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800" kern="0" dirty="0"/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NPDES Electronic Reporting Rule</a:t>
            </a:r>
          </a:p>
        </p:txBody>
      </p:sp>
      <p:sp>
        <p:nvSpPr>
          <p:cNvPr id="2560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6909F-C0FB-4641-B73D-46D1D1253A06}" type="slidenum">
              <a:rPr lang="en-US" smtClean="0">
                <a:solidFill>
                  <a:srgbClr val="7F7F7F"/>
                </a:solidFill>
              </a:rPr>
              <a:pPr/>
              <a:t>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990600" y="5181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.</a:t>
            </a:r>
            <a:r>
              <a:rPr lang="en-US"/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Data Requirements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Minimum set of NPDES data is f</a:t>
            </a:r>
            <a:r>
              <a:rPr lang="en-US" sz="1800" kern="0" dirty="0" err="1">
                <a:latin typeface="+mn-lt"/>
                <a:ea typeface="+mn-ea"/>
              </a:rPr>
              <a:t>rom</a:t>
            </a:r>
            <a:r>
              <a:rPr lang="en-US" sz="1800" kern="0" dirty="0">
                <a:latin typeface="+mn-lt"/>
                <a:ea typeface="+mn-ea"/>
              </a:rPr>
              <a:t> existing regulatory requirements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To be provided by </a:t>
            </a:r>
            <a:r>
              <a:rPr lang="en-US" sz="1800" kern="0" dirty="0" err="1">
                <a:latin typeface="+mn-lt"/>
                <a:ea typeface="+mn-ea"/>
              </a:rPr>
              <a:t>permittees</a:t>
            </a:r>
            <a:r>
              <a:rPr lang="en-US" sz="1800" kern="0" dirty="0">
                <a:latin typeface="+mn-lt"/>
                <a:ea typeface="+mn-ea"/>
              </a:rPr>
              <a:t> as well as state and Tribal environmental agencies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 smtClean="0">
                <a:latin typeface="+mn-lt"/>
                <a:ea typeface="+mn-ea"/>
              </a:rPr>
              <a:t>Required </a:t>
            </a:r>
            <a:r>
              <a:rPr lang="en-US" sz="1800" kern="0" dirty="0">
                <a:latin typeface="+mn-lt"/>
                <a:ea typeface="+mn-ea"/>
              </a:rPr>
              <a:t>data will be </a:t>
            </a:r>
            <a:r>
              <a:rPr lang="en-US" sz="1800" kern="0" dirty="0" smtClean="0">
                <a:latin typeface="+mn-lt"/>
                <a:ea typeface="+mn-ea"/>
              </a:rPr>
              <a:t>listed</a:t>
            </a:r>
            <a:r>
              <a:rPr lang="en-US" sz="1800" kern="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sz="1800" kern="0" dirty="0" smtClean="0">
                <a:latin typeface="+mn-lt"/>
                <a:ea typeface="+mn-ea"/>
              </a:rPr>
              <a:t>in </a:t>
            </a:r>
            <a:r>
              <a:rPr lang="en-US" sz="1800" kern="0" dirty="0">
                <a:latin typeface="+mn-lt"/>
                <a:ea typeface="+mn-ea"/>
              </a:rPr>
              <a:t>Appendix A to 40 CFR 127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Not applicable to all facilities</a:t>
            </a:r>
          </a:p>
          <a:p>
            <a:pPr marL="1200150" lvl="2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e.g., POTWs do not need to report CAFO data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The need to update and report this data depends on the source of the data</a:t>
            </a:r>
          </a:p>
          <a:p>
            <a:pPr marL="1200150" lvl="2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+mn-ea"/>
              </a:rPr>
              <a:t>e.g., permit data upon issuance or reissuance only</a:t>
            </a:r>
            <a:endParaRPr lang="en-US" sz="1800" kern="0" dirty="0"/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1984</Words>
  <Application>Microsoft Office PowerPoint</Application>
  <PresentationFormat>On-screen Show (4:3)</PresentationFormat>
  <Paragraphs>453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Blank Presentation</vt:lpstr>
      <vt:lpstr>Worksheet</vt:lpstr>
      <vt:lpstr>NPDES Electronic Reporting: Notices of Intent and Discharge Monitoring Reports  Moderator:  Andy Battin, U.S. EPA</vt:lpstr>
      <vt:lpstr>Presentation Outline</vt:lpstr>
      <vt:lpstr>Presentation Outline</vt:lpstr>
      <vt:lpstr>NPDES Electronic Reporting Rule</vt:lpstr>
      <vt:lpstr>NPDES Electronic Reporting Rule</vt:lpstr>
      <vt:lpstr>NPDES Electronic Reporting Rule</vt:lpstr>
      <vt:lpstr>NPDES Electronic Reporting Rule</vt:lpstr>
      <vt:lpstr>NPDES Electronic Reporting Rule</vt:lpstr>
      <vt:lpstr>NPDES Electronic Reporting Rule</vt:lpstr>
      <vt:lpstr>NPDES Electronic Reporting Rule</vt:lpstr>
      <vt:lpstr>Presentation Outline</vt:lpstr>
      <vt:lpstr>Future of NPDES Electronic Reporting</vt:lpstr>
      <vt:lpstr>Future of NPDES Electronic Reporting</vt:lpstr>
      <vt:lpstr>Presentation Outline</vt:lpstr>
      <vt:lpstr>Current NPDES Electronic Reporting Tool - NetDMR</vt:lpstr>
      <vt:lpstr>Current NPDES Electronic Reporting Tool - NetDMR</vt:lpstr>
      <vt:lpstr>Current NPDES Electronic Reporting Tool - NetDMR</vt:lpstr>
      <vt:lpstr>Current NPDES Electronic Reporting Tool - NetDMR</vt:lpstr>
      <vt:lpstr>Current NPDES Electronic Reporting Tool - NetDMR</vt:lpstr>
      <vt:lpstr>Current NPDES Electronic Reporting Tool - NetDMR</vt:lpstr>
      <vt:lpstr>Current NPDES Electronic Reporting Tool - NetDMR</vt:lpstr>
      <vt:lpstr>Current NPDES Electronic Reporting Tool - NetDMR</vt:lpstr>
      <vt:lpstr>Presentation Outline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Proposed NPDES Electronic Reporting Tool - eNOI</vt:lpstr>
      <vt:lpstr>Presentation Outline</vt:lpstr>
      <vt:lpstr>Making the Future of NPDES Electronic Reporting a Reality</vt:lpstr>
      <vt:lpstr>Making the Future of NPDES Electronic Reporting a Reality</vt:lpstr>
      <vt:lpstr>Questions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AKittle</cp:lastModifiedBy>
  <cp:revision>177</cp:revision>
  <dcterms:created xsi:type="dcterms:W3CDTF">2011-02-09T16:00:48Z</dcterms:created>
  <dcterms:modified xsi:type="dcterms:W3CDTF">2012-05-21T19:37:15Z</dcterms:modified>
</cp:coreProperties>
</file>