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A324C-9D11-4BAE-98D0-42BE4DB7AE9A}" type="datetimeFigureOut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391CE-DEF9-49F9-A101-72FA19687B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67F96-1BDD-4496-BFE3-FB73064BFE33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1" hangingPunct="1"/>
            <a:fld id="{68849350-A5D0-438D-9E89-FAF786F9EA6E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C6715-A3F3-4120-AAF5-5F1575CCDD29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CE9DA-FA33-4CAB-8B72-CC4EF945C581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30435-C5C5-47B9-BCB1-9DB28C9D72C7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5BED45-F4DA-4CAA-B7AF-CA139CD594C3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1" hangingPunct="1"/>
            <a:fld id="{4FFFA7A2-A56F-4849-BE4D-92471D4D8E72}" type="slidenum">
              <a:rPr lang="en-US" sz="1200"/>
              <a:pPr algn="r" eaLnBrk="1" hangingPunct="1"/>
              <a:t>14</a:t>
            </a:fld>
            <a:endParaRPr lang="en-US" sz="1200" dirty="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09F09-A508-425C-BD12-9A8B5758594E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3A207-275D-4D7E-999F-73F567FE64B8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B05A8-5BEB-4EA8-8E0D-819D4AA8F21A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1" hangingPunct="1"/>
            <a:fld id="{5AFB062C-8E72-4211-AF11-E20B9D670CF4}" type="slidenum">
              <a:rPr lang="en-US" sz="1200"/>
              <a:pPr algn="r" eaLnBrk="1" hangingPunct="1"/>
              <a:t>5</a:t>
            </a:fld>
            <a:endParaRPr lang="en-US" sz="1200" dirty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FDAF2-E56A-4F69-B00E-E8584B00EF2D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4415E-5333-4B05-8743-BAD9E0DF0696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0B214-A743-4EFD-8D63-CD0F842C8071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AC631-F482-41E2-BD7B-30880D18820A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27DFE-13E4-47AC-8768-34E7FFB39E7B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90800"/>
            <a:ext cx="4419600" cy="1600327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en-US" sz="6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</a:t>
            </a:r>
            <a:br>
              <a:rPr lang="en-US" sz="6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Discovery</a:t>
            </a:r>
            <a:br>
              <a:rPr lang="en-US" sz="6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Services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1676400" cy="806450"/>
        </p:xfrm>
        <a:graphic>
          <a:graphicData uri="http://schemas.openxmlformats.org/presentationml/2006/ole">
            <p:oleObj spid="_x0000_s1026" name="Photo Editor Photo" r:id="rId3" imgW="11038095" imgH="5563377" progId="MSPhotoEd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886700" y="5848350"/>
          <a:ext cx="1257300" cy="1009650"/>
        </p:xfrm>
        <a:graphic>
          <a:graphicData uri="http://schemas.openxmlformats.org/presentationml/2006/ole">
            <p:oleObj spid="_x0000_s1027" r:id="rId4" imgW="1257476" imgH="1009791" progId="MSPhotoEd.3">
              <p:embed/>
            </p:oleObj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3048000" y="5105400"/>
            <a:ext cx="243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5/30/2012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Loading Service Descriptions into the Discovery services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1905000"/>
            <a:ext cx="7391400" cy="5562600"/>
          </a:xfrm>
        </p:spPr>
        <p:txBody>
          <a:bodyPr/>
          <a:lstStyle/>
          <a:p>
            <a:r>
              <a:rPr lang="en-US" dirty="0" smtClean="0"/>
              <a:t>(3) The Administration Interface - a web browser interface (Manual)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 Lets you data enter services and simplify construction of XML documents that describe your services. 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  <a:p>
            <a:pPr lvl="1"/>
            <a:r>
              <a:rPr lang="en-US" dirty="0" smtClean="0"/>
              <a:t>The XML document can then be loaded through a standard Network submit message by the node administrator 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24875" cy="1066800"/>
          </a:xfrm>
        </p:spPr>
        <p:txBody>
          <a:bodyPr/>
          <a:lstStyle/>
          <a:p>
            <a:r>
              <a:rPr lang="en-US" dirty="0" smtClean="0"/>
              <a:t>Using Discovery in 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305800" cy="586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Applications may call the </a:t>
            </a:r>
            <a:r>
              <a:rPr lang="en-US" sz="2800" dirty="0" smtClean="0"/>
              <a:t>GetServiceList</a:t>
            </a:r>
            <a:r>
              <a:rPr lang="en-US" sz="2800" dirty="0" smtClean="0"/>
              <a:t> service (Query) to retrieve service descriptions for the entire Network. 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This service returns an XML document containing: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Node Descriptions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Service Descriptions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Parameter Descriptions 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This will let you make your application “Network aware” -  capable of calling Network Services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0075" cy="1066800"/>
          </a:xfrm>
        </p:spPr>
        <p:txBody>
          <a:bodyPr/>
          <a:lstStyle/>
          <a:p>
            <a:r>
              <a:rPr lang="en-US" sz="4000" dirty="0" smtClean="0"/>
              <a:t>Entering Value Lists for Parameters 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057400"/>
            <a:ext cx="8001000" cy="5943600"/>
          </a:xfrm>
        </p:spPr>
        <p:txBody>
          <a:bodyPr/>
          <a:lstStyle/>
          <a:p>
            <a:r>
              <a:rPr lang="en-US" dirty="0" smtClean="0"/>
              <a:t>The Discovery services now support the creation of DEDL or Data Element Definition Language   </a:t>
            </a:r>
          </a:p>
          <a:p>
            <a:endParaRPr lang="en-US" dirty="0" smtClean="0"/>
          </a:p>
          <a:p>
            <a:r>
              <a:rPr lang="en-US" dirty="0" smtClean="0"/>
              <a:t>Submit XML documents describing your parameter values or</a:t>
            </a:r>
          </a:p>
          <a:p>
            <a:endParaRPr lang="en-US" dirty="0" smtClean="0"/>
          </a:p>
          <a:p>
            <a:r>
              <a:rPr lang="en-US" dirty="0" smtClean="0"/>
              <a:t>Use web based screens to data enter your value lists or</a:t>
            </a:r>
          </a:p>
          <a:p>
            <a:endParaRPr lang="en-US" dirty="0" smtClean="0"/>
          </a:p>
          <a:p>
            <a:r>
              <a:rPr lang="en-US" dirty="0" smtClean="0"/>
              <a:t>Describe where your list is located such as databases, URLs, etc.  It is now part of the Discovery web interface.  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991600" cy="1143000"/>
          </a:xfrm>
        </p:spPr>
        <p:txBody>
          <a:bodyPr/>
          <a:lstStyle/>
          <a:p>
            <a:r>
              <a:rPr lang="en-US" dirty="0" smtClean="0"/>
              <a:t>      ENDS Enhancement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8534400" cy="4602163"/>
          </a:xfrm>
        </p:spPr>
        <p:txBody>
          <a:bodyPr/>
          <a:lstStyle/>
          <a:p>
            <a:pPr>
              <a:lnSpc>
                <a:spcPct val="90000"/>
              </a:lnSpc>
              <a:buSzPct val="75000"/>
              <a:buFont typeface="Wingdings" pitchFamily="2" charset="2"/>
              <a:buChar char="§"/>
            </a:pPr>
            <a:r>
              <a:rPr lang="en-US" sz="2600" b="1" dirty="0" smtClean="0"/>
              <a:t>DEDL Ownership</a:t>
            </a:r>
            <a:r>
              <a:rPr lang="en-US" sz="2600" dirty="0" smtClean="0"/>
              <a:t>: The submitter is assigned as the owner of a domain when received the first time.</a:t>
            </a:r>
          </a:p>
          <a:p>
            <a:pPr>
              <a:lnSpc>
                <a:spcPct val="90000"/>
              </a:lnSpc>
              <a:buSzPct val="75000"/>
              <a:buFont typeface="Wingdings" pitchFamily="2" charset="2"/>
              <a:buChar char="§"/>
            </a:pPr>
            <a:r>
              <a:rPr lang="en-US" sz="2600" b="1" dirty="0" smtClean="0"/>
              <a:t>REST Service Registration</a:t>
            </a:r>
            <a:r>
              <a:rPr lang="en-US" sz="2600" dirty="0" smtClean="0"/>
              <a:t>: Pure REST services (non-node services) can now be registered in ENDS.</a:t>
            </a:r>
          </a:p>
          <a:p>
            <a:pPr>
              <a:lnSpc>
                <a:spcPct val="90000"/>
              </a:lnSpc>
              <a:buSzPct val="75000"/>
              <a:buFont typeface="Wingdings" pitchFamily="2" charset="2"/>
              <a:buChar char="§"/>
            </a:pPr>
            <a:r>
              <a:rPr lang="en-US" sz="2600" b="1" dirty="0" smtClean="0"/>
              <a:t>REST Proxy</a:t>
            </a:r>
            <a:r>
              <a:rPr lang="en-US" sz="2600" dirty="0" smtClean="0"/>
              <a:t>: The REST Proxy is reengineered to support the latest REST specification.</a:t>
            </a:r>
          </a:p>
          <a:p>
            <a:pPr>
              <a:lnSpc>
                <a:spcPct val="90000"/>
              </a:lnSpc>
              <a:buSzPct val="75000"/>
              <a:buFont typeface="Wingdings" pitchFamily="2" charset="2"/>
              <a:buChar char="§"/>
            </a:pPr>
            <a:r>
              <a:rPr lang="en-US" sz="2600" b="1" dirty="0" smtClean="0"/>
              <a:t>REST Web Client Interface</a:t>
            </a:r>
            <a:r>
              <a:rPr lang="en-US" sz="2600" dirty="0" smtClean="0"/>
              <a:t>: A client interface is created for users to select server address, service request, and parameters. It automatically constructs REST URL for execution.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0" algn="ctr">
              <a:spcBef>
                <a:spcPct val="50000"/>
              </a:spcBef>
              <a:tabLst>
                <a:tab pos="4516438" algn="ctr"/>
                <a:tab pos="8750300" algn="r"/>
              </a:tabLst>
            </a:pPr>
            <a:r>
              <a:rPr lang="en-US" sz="1000" dirty="0">
                <a:solidFill>
                  <a:schemeClr val="folHlink"/>
                </a:solidFill>
                <a:latin typeface="Trebuchet MS" pitchFamily="34" charset="0"/>
              </a:rPr>
              <a:t>September 8, 2003	Network Node Security 	</a:t>
            </a:r>
            <a:fld id="{3BE7D562-2715-43D8-8CF8-EF19C3CF5AE0}" type="slidenum">
              <a:rPr lang="en-US" sz="1000">
                <a:solidFill>
                  <a:schemeClr val="folHlink"/>
                </a:solidFill>
                <a:latin typeface="Trebuchet MS" pitchFamily="34" charset="0"/>
              </a:rPr>
              <a:pPr marL="63500" algn="ctr">
                <a:spcBef>
                  <a:spcPct val="50000"/>
                </a:spcBef>
                <a:tabLst>
                  <a:tab pos="4516438" algn="ctr"/>
                  <a:tab pos="8750300" algn="r"/>
                </a:tabLst>
              </a:pPr>
              <a:t>13</a:t>
            </a:fld>
            <a:endParaRPr lang="en-US" sz="1000" dirty="0">
              <a:solidFill>
                <a:schemeClr val="folHlink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84350" y="3657600"/>
            <a:ext cx="7359650" cy="427038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7200" dirty="0" smtClean="0"/>
              <a:t>Questions</a:t>
            </a:r>
            <a:endParaRPr lang="en-US" sz="4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2125" y="76200"/>
            <a:ext cx="7381875" cy="1066800"/>
          </a:xfrm>
        </p:spPr>
        <p:txBody>
          <a:bodyPr/>
          <a:lstStyle/>
          <a:p>
            <a:r>
              <a:rPr lang="en-US" dirty="0" smtClean="0"/>
              <a:t>  Discovery Services 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47800"/>
            <a:ext cx="7496175" cy="5191125"/>
          </a:xfrm>
        </p:spPr>
        <p:txBody>
          <a:bodyPr>
            <a:normAutofit/>
          </a:bodyPr>
          <a:lstStyle/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Provides a method for finding services/data on the Exchange Network – discover data.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320040" indent="-320040">
              <a:lnSpc>
                <a:spcPct val="90000"/>
              </a:lnSpc>
              <a:buFont typeface="Wingdings"/>
              <a:buChar char=""/>
              <a:defRPr/>
            </a:pPr>
            <a:r>
              <a:rPr lang="en-US" dirty="0" smtClean="0"/>
              <a:t>Supports User Friendly Tools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solidFill>
                  <a:schemeClr val="tx2"/>
                </a:solidFill>
              </a:rPr>
              <a:t>Can automatically collect and update the Discovery meta data from Nodes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solidFill>
                  <a:schemeClr val="tx2"/>
                </a:solidFill>
              </a:rPr>
              <a:t>Simplifies Administration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Loading Discovery Data</a:t>
            </a:r>
          </a:p>
        </p:txBody>
      </p:sp>
      <p:sp>
        <p:nvSpPr>
          <p:cNvPr id="11267" name="Rectangle 16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3276600" y="2667000"/>
            <a:ext cx="1219200" cy="990600"/>
          </a:xfrm>
          <a:custGeom>
            <a:avLst/>
            <a:gdLst>
              <a:gd name="T0" fmla="*/ 20161252 w 21600"/>
              <a:gd name="T1" fmla="*/ 0 h 21600"/>
              <a:gd name="T2" fmla="*/ 0 w 21600"/>
              <a:gd name="T3" fmla="*/ 13440833 h 21600"/>
              <a:gd name="T4" fmla="*/ 20161252 w 21600"/>
              <a:gd name="T5" fmla="*/ 26881666 h 21600"/>
              <a:gd name="T6" fmla="*/ 26881666 w 21600"/>
              <a:gd name="T7" fmla="*/ 134408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Admin</a:t>
            </a:r>
          </a:p>
          <a:p>
            <a:pPr algn="ctr"/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4648200" y="5029200"/>
            <a:ext cx="1436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dirty="0"/>
              <a:t>Discovery</a:t>
            </a:r>
          </a:p>
          <a:p>
            <a:r>
              <a:rPr kumimoji="1" lang="en-US" dirty="0"/>
              <a:t> Server</a:t>
            </a:r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1828800" y="5334000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dirty="0"/>
              <a:t>Nodes</a:t>
            </a:r>
          </a:p>
        </p:txBody>
      </p:sp>
      <p:pic>
        <p:nvPicPr>
          <p:cNvPr id="11274" name="Picture 11" descr="j0292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90800"/>
            <a:ext cx="93503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1676400" y="1905000"/>
            <a:ext cx="2011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dirty="0"/>
              <a:t>Node</a:t>
            </a:r>
          </a:p>
          <a:p>
            <a:r>
              <a:rPr kumimoji="1" lang="en-US" dirty="0"/>
              <a:t>Administrators</a:t>
            </a:r>
          </a:p>
        </p:txBody>
      </p:sp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6934200" y="2057400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1" lang="en-US" dirty="0"/>
          </a:p>
          <a:p>
            <a:r>
              <a:rPr kumimoji="1" lang="en-US" sz="3600" u="sng" dirty="0"/>
              <a:t>Tools</a:t>
            </a:r>
          </a:p>
        </p:txBody>
      </p:sp>
      <p:sp>
        <p:nvSpPr>
          <p:cNvPr id="11277" name="AutoShape 14"/>
          <p:cNvSpPr>
            <a:spLocks noChangeArrowheads="1"/>
          </p:cNvSpPr>
          <p:nvPr/>
        </p:nvSpPr>
        <p:spPr bwMode="auto">
          <a:xfrm>
            <a:off x="5638800" y="3581400"/>
            <a:ext cx="1524000" cy="609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EAEAEA"/>
                </a:solidFill>
              </a:rPr>
              <a:t>Get Services</a:t>
            </a:r>
          </a:p>
        </p:txBody>
      </p:sp>
      <p:sp>
        <p:nvSpPr>
          <p:cNvPr id="11278" name="Rectangle 15"/>
          <p:cNvSpPr>
            <a:spLocks noChangeArrowheads="1"/>
          </p:cNvSpPr>
          <p:nvPr/>
        </p:nvSpPr>
        <p:spPr bwMode="auto">
          <a:xfrm>
            <a:off x="6934200" y="3352800"/>
            <a:ext cx="170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dirty="0"/>
              <a:t>EN Browser</a:t>
            </a:r>
          </a:p>
        </p:txBody>
      </p:sp>
      <p:sp>
        <p:nvSpPr>
          <p:cNvPr id="11279" name="Rectangle 17"/>
          <p:cNvSpPr>
            <a:spLocks noChangeArrowheads="1"/>
          </p:cNvSpPr>
          <p:nvPr/>
        </p:nvSpPr>
        <p:spPr bwMode="auto">
          <a:xfrm>
            <a:off x="6934200" y="4191000"/>
            <a:ext cx="1655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dirty="0"/>
              <a:t>EN Service </a:t>
            </a:r>
          </a:p>
          <a:p>
            <a:r>
              <a:rPr kumimoji="1" lang="en-US" dirty="0"/>
              <a:t>Center</a:t>
            </a:r>
          </a:p>
        </p:txBody>
      </p:sp>
      <p:sp>
        <p:nvSpPr>
          <p:cNvPr id="11280" name="Rectangle 18"/>
          <p:cNvSpPr>
            <a:spLocks noChangeArrowheads="1"/>
          </p:cNvSpPr>
          <p:nvPr/>
        </p:nvSpPr>
        <p:spPr bwMode="auto">
          <a:xfrm rot="-5400000">
            <a:off x="3341687" y="3798887"/>
            <a:ext cx="230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u="sng" dirty="0"/>
              <a:t>Inbound Services</a:t>
            </a:r>
          </a:p>
        </p:txBody>
      </p:sp>
      <p:sp>
        <p:nvSpPr>
          <p:cNvPr id="11281" name="tower"/>
          <p:cNvSpPr>
            <a:spLocks noEditPoints="1" noChangeArrowheads="1"/>
          </p:cNvSpPr>
          <p:nvPr/>
        </p:nvSpPr>
        <p:spPr bwMode="auto">
          <a:xfrm>
            <a:off x="4724400" y="2743200"/>
            <a:ext cx="904875" cy="2190750"/>
          </a:xfrm>
          <a:custGeom>
            <a:avLst/>
            <a:gdLst>
              <a:gd name="T0" fmla="*/ 0 w 21600"/>
              <a:gd name="T1" fmla="*/ 22466241 h 21600"/>
              <a:gd name="T2" fmla="*/ 11695133 w 21600"/>
              <a:gd name="T3" fmla="*/ 0 h 21600"/>
              <a:gd name="T4" fmla="*/ 18953694 w 21600"/>
              <a:gd name="T5" fmla="*/ 0 h 21600"/>
              <a:gd name="T6" fmla="*/ 37907347 w 21600"/>
              <a:gd name="T7" fmla="*/ 0 h 21600"/>
              <a:gd name="T8" fmla="*/ 37907347 w 21600"/>
              <a:gd name="T9" fmla="*/ 119830381 h 21600"/>
              <a:gd name="T10" fmla="*/ 37907347 w 21600"/>
              <a:gd name="T11" fmla="*/ 199727512 h 21600"/>
              <a:gd name="T12" fmla="*/ 26615852 w 21600"/>
              <a:gd name="T13" fmla="*/ 222193797 h 21600"/>
              <a:gd name="T14" fmla="*/ 18550020 w 21600"/>
              <a:gd name="T15" fmla="*/ 222193797 h 21600"/>
              <a:gd name="T16" fmla="*/ 0 w 21600"/>
              <a:gd name="T17" fmla="*/ 222193797 h 21600"/>
              <a:gd name="T18" fmla="*/ 0 w 21600"/>
              <a:gd name="T19" fmla="*/ 11858561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tower"/>
          <p:cNvSpPr>
            <a:spLocks noEditPoints="1" noChangeArrowheads="1"/>
          </p:cNvSpPr>
          <p:nvPr/>
        </p:nvSpPr>
        <p:spPr bwMode="auto">
          <a:xfrm>
            <a:off x="1752600" y="4419600"/>
            <a:ext cx="904875" cy="971550"/>
          </a:xfrm>
          <a:custGeom>
            <a:avLst/>
            <a:gdLst>
              <a:gd name="T0" fmla="*/ 0 w 21600"/>
              <a:gd name="T1" fmla="*/ 22466241 h 21600"/>
              <a:gd name="T2" fmla="*/ 11695133 w 21600"/>
              <a:gd name="T3" fmla="*/ 0 h 21600"/>
              <a:gd name="T4" fmla="*/ 18953694 w 21600"/>
              <a:gd name="T5" fmla="*/ 0 h 21600"/>
              <a:gd name="T6" fmla="*/ 37907347 w 21600"/>
              <a:gd name="T7" fmla="*/ 0 h 21600"/>
              <a:gd name="T8" fmla="*/ 37907347 w 21600"/>
              <a:gd name="T9" fmla="*/ 119830381 h 21600"/>
              <a:gd name="T10" fmla="*/ 37907347 w 21600"/>
              <a:gd name="T11" fmla="*/ 199727512 h 21600"/>
              <a:gd name="T12" fmla="*/ 26615852 w 21600"/>
              <a:gd name="T13" fmla="*/ 222193797 h 21600"/>
              <a:gd name="T14" fmla="*/ 18550020 w 21600"/>
              <a:gd name="T15" fmla="*/ 222193797 h 21600"/>
              <a:gd name="T16" fmla="*/ 0 w 21600"/>
              <a:gd name="T17" fmla="*/ 222193797 h 21600"/>
              <a:gd name="T18" fmla="*/ 0 w 21600"/>
              <a:gd name="T19" fmla="*/ 11858561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2743200" y="4267200"/>
            <a:ext cx="1524000" cy="609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EAEAEA"/>
                </a:solidFill>
              </a:rPr>
              <a:t>Get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Discovery Data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00200"/>
            <a:ext cx="7391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Node – e.g. CDX .NET Node</a:t>
            </a:r>
          </a:p>
          <a:p>
            <a:pPr>
              <a:lnSpc>
                <a:spcPct val="90000"/>
              </a:lnSpc>
            </a:pPr>
            <a:endParaRPr lang="en-US" sz="3600" dirty="0" smtClean="0"/>
          </a:p>
          <a:p>
            <a:pPr lvl="1">
              <a:lnSpc>
                <a:spcPct val="90000"/>
              </a:lnSpc>
            </a:pPr>
            <a:r>
              <a:rPr lang="en-US" sz="3600" dirty="0" smtClean="0"/>
              <a:t>Dataflow – e.g. admin v1.0   </a:t>
            </a:r>
          </a:p>
          <a:p>
            <a:pPr lvl="1">
              <a:lnSpc>
                <a:spcPct val="90000"/>
              </a:lnSpc>
            </a:pPr>
            <a:endParaRPr lang="en-US" sz="3600" dirty="0" smtClean="0"/>
          </a:p>
          <a:p>
            <a:pPr lvl="2">
              <a:lnSpc>
                <a:spcPct val="90000"/>
              </a:lnSpc>
            </a:pPr>
            <a:r>
              <a:rPr lang="en-US" sz="3600" dirty="0" smtClean="0"/>
              <a:t>Service – e.g. </a:t>
            </a:r>
            <a:r>
              <a:rPr lang="en-US" sz="3200" dirty="0" smtClean="0"/>
              <a:t>GetTransactionList</a:t>
            </a:r>
            <a:endParaRPr lang="en-US" sz="3200" dirty="0" smtClean="0"/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endParaRPr lang="en-US" sz="3200" dirty="0" smtClean="0"/>
          </a:p>
          <a:p>
            <a:pPr lvl="3">
              <a:lnSpc>
                <a:spcPct val="90000"/>
              </a:lnSpc>
            </a:pPr>
            <a:r>
              <a:rPr lang="en-US" sz="3600" dirty="0" smtClean="0"/>
              <a:t>Parameter Value Lists</a:t>
            </a:r>
            <a:r>
              <a:rPr lang="en-US" dirty="0" smtClean="0"/>
              <a:t> (</a:t>
            </a:r>
            <a:r>
              <a:rPr lang="en-US" dirty="0" smtClean="0"/>
              <a:t>DataElements</a:t>
            </a:r>
            <a:r>
              <a:rPr lang="en-US" dirty="0" smtClean="0"/>
              <a:t>) – e.g. Dataflow Name, Transaction Status, Transaction Type</a:t>
            </a:r>
          </a:p>
          <a:p>
            <a:pPr lvl="4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2125" y="76200"/>
            <a:ext cx="7381875" cy="1066800"/>
          </a:xfrm>
        </p:spPr>
        <p:txBody>
          <a:bodyPr/>
          <a:lstStyle/>
          <a:p>
            <a:r>
              <a:rPr lang="en-US" dirty="0" smtClean="0"/>
              <a:t>Access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95400"/>
            <a:ext cx="7391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Administrators can add nodes, </a:t>
            </a:r>
            <a:r>
              <a:rPr lang="en-US" sz="2800" dirty="0" smtClean="0"/>
              <a:t>dataflows</a:t>
            </a:r>
            <a:r>
              <a:rPr lang="en-US" sz="2800" dirty="0" smtClean="0"/>
              <a:t>,   services, and parameter value lists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All users can Query Discovery Services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EN Service Center 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Network Browser</a:t>
            </a:r>
          </a:p>
          <a:p>
            <a:pPr lvl="2"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Security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NAAS Authentication / Authorization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NAAS Policy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Can Set exclusive policies if needed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What are Discovery Services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discovery services are a  catalog of  service related information for the Exchange Network that make services easier to find and use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Provide information (metadata) about all of the Network services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Allow Network aware nodes and applications to discover services and dynamically create user friendly interfaces for finding and exchanging information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Using Discovery Services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Examples of how discovery services can be used in applications:</a:t>
            </a:r>
          </a:p>
          <a:p>
            <a:endParaRPr lang="en-US" dirty="0" smtClean="0"/>
          </a:p>
          <a:p>
            <a:pPr lvl="1"/>
            <a:r>
              <a:rPr lang="en-US" sz="3200" dirty="0" smtClean="0"/>
              <a:t>Exchange Network Browser 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Exchange Network Service Center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Exchange Network Web Client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Loading Service Descriptions into the Discovery services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2362200"/>
            <a:ext cx="8153400" cy="4495800"/>
          </a:xfrm>
        </p:spPr>
        <p:txBody>
          <a:bodyPr/>
          <a:lstStyle/>
          <a:p>
            <a:r>
              <a:rPr lang="en-US" sz="2800" dirty="0" smtClean="0"/>
              <a:t>(1) Pulling service  information (automatic)</a:t>
            </a:r>
          </a:p>
          <a:p>
            <a:pPr lvl="1"/>
            <a:r>
              <a:rPr lang="en-US" dirty="0" smtClean="0"/>
              <a:t> The Discovery service makes a scheduled call at 1 pm to each network node that publishes its services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“GetServices” call retrieves that latest service information to load into it’s the ENDS database.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Loading Service Descriptions into the Discovery services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2057400"/>
            <a:ext cx="7620000" cy="5181600"/>
          </a:xfrm>
        </p:spPr>
        <p:txBody>
          <a:bodyPr/>
          <a:lstStyle/>
          <a:p>
            <a:r>
              <a:rPr lang="en-US" dirty="0" smtClean="0"/>
              <a:t>(2) Pushing data to ENDS (Manual)</a:t>
            </a:r>
          </a:p>
          <a:p>
            <a:pPr lvl="1"/>
            <a:r>
              <a:rPr lang="en-US" sz="3200" dirty="0" smtClean="0"/>
              <a:t>Node administrators may submit a node description document in X M L to the discovery node </a:t>
            </a:r>
          </a:p>
          <a:p>
            <a:pPr lvl="1"/>
            <a:r>
              <a:rPr lang="en-US" sz="3200" dirty="0" smtClean="0"/>
              <a:t>This manual submit is done against the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144</TotalTime>
  <Words>587</Words>
  <Application>Microsoft Office PowerPoint</Application>
  <PresentationFormat>On-screen Show (4:3)</PresentationFormat>
  <Paragraphs>118</Paragraphs>
  <Slides>14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Thatch</vt:lpstr>
      <vt:lpstr>Microsoft Photo Editor 3.0 Photo</vt:lpstr>
      <vt:lpstr>                 Discovery   Services</vt:lpstr>
      <vt:lpstr>  Discovery Services </vt:lpstr>
      <vt:lpstr>Loading Discovery Data</vt:lpstr>
      <vt:lpstr>Discovery Data</vt:lpstr>
      <vt:lpstr>Access</vt:lpstr>
      <vt:lpstr>What are Discovery Services</vt:lpstr>
      <vt:lpstr>Using Discovery Services</vt:lpstr>
      <vt:lpstr>Loading Service Descriptions into the Discovery services</vt:lpstr>
      <vt:lpstr>Loading Service Descriptions into the Discovery services</vt:lpstr>
      <vt:lpstr>Loading Service Descriptions into the Discovery services</vt:lpstr>
      <vt:lpstr>Using Discovery in Applications</vt:lpstr>
      <vt:lpstr>Entering Value Lists for Parameters  </vt:lpstr>
      <vt:lpstr>      ENDS Enhancement</vt:lpstr>
      <vt:lpstr>Slide 14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Discovery   Services</dc:title>
  <dc:creator>newuser</dc:creator>
  <cp:lastModifiedBy>newuser</cp:lastModifiedBy>
  <cp:revision>9</cp:revision>
  <dcterms:created xsi:type="dcterms:W3CDTF">2012-05-23T20:33:16Z</dcterms:created>
  <dcterms:modified xsi:type="dcterms:W3CDTF">2012-05-24T20:04:55Z</dcterms:modified>
</cp:coreProperties>
</file>