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handoutMasterIdLst>
    <p:handoutMasterId r:id="rId26"/>
  </p:handoutMasterIdLst>
  <p:sldIdLst>
    <p:sldId id="280" r:id="rId2"/>
    <p:sldId id="257" r:id="rId3"/>
    <p:sldId id="265" r:id="rId4"/>
    <p:sldId id="258" r:id="rId5"/>
    <p:sldId id="264" r:id="rId6"/>
    <p:sldId id="284" r:id="rId7"/>
    <p:sldId id="260" r:id="rId8"/>
    <p:sldId id="263" r:id="rId9"/>
    <p:sldId id="267" r:id="rId10"/>
    <p:sldId id="268" r:id="rId11"/>
    <p:sldId id="282" r:id="rId12"/>
    <p:sldId id="259" r:id="rId13"/>
    <p:sldId id="269" r:id="rId14"/>
    <p:sldId id="266" r:id="rId15"/>
    <p:sldId id="283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81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48717"/>
    <a:srgbClr val="65900E"/>
    <a:srgbClr val="DEA900"/>
    <a:srgbClr val="EEB500"/>
    <a:srgbClr val="E2AC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709" autoAdjust="0"/>
    <p:restoredTop sz="94660"/>
  </p:normalViewPr>
  <p:slideViewPr>
    <p:cSldViewPr>
      <p:cViewPr>
        <p:scale>
          <a:sx n="120" d="100"/>
          <a:sy n="120" d="100"/>
        </p:scale>
        <p:origin x="35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8" d="100"/>
          <a:sy n="88" d="100"/>
        </p:scale>
        <p:origin x="-3870" y="-108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0908CE-A9A1-459E-9C3F-3741053B7770}" type="datetimeFigureOut">
              <a:rPr lang="en-US" smtClean="0"/>
              <a:pPr/>
              <a:t>5/31/2012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3DB7F8-D096-403D-9638-C136A200D2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526994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3DDC2-053C-4E71-9754-BD2F5A351FFF}" type="datetimeFigureOut">
              <a:rPr lang="en-US" smtClean="0"/>
              <a:pPr/>
              <a:t>5/31/2012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09205-6A81-45DB-BEC8-85650CBCB8E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3DDC2-053C-4E71-9754-BD2F5A351FFF}" type="datetimeFigureOut">
              <a:rPr lang="en-US" smtClean="0"/>
              <a:pPr/>
              <a:t>5/31/2012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09205-6A81-45DB-BEC8-85650CBCB8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3DDC2-053C-4E71-9754-BD2F5A351FFF}" type="datetimeFigureOut">
              <a:rPr lang="en-US" smtClean="0"/>
              <a:pPr/>
              <a:t>5/31/2012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09205-6A81-45DB-BEC8-85650CBCB8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gradFill flip="none" rotWithShape="1">
          <a:gsLst>
            <a:gs pos="2800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3DDC2-053C-4E71-9754-BD2F5A351FFF}" type="datetimeFigureOut">
              <a:rPr lang="en-US" smtClean="0"/>
              <a:pPr/>
              <a:t>5/31/2012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09205-6A81-45DB-BEC8-85650CBCB8E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3DDC2-053C-4E71-9754-BD2F5A351FFF}" type="datetimeFigureOut">
              <a:rPr lang="en-US" smtClean="0"/>
              <a:pPr/>
              <a:t>5/31/2012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09205-6A81-45DB-BEC8-85650CBCB8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3DDC2-053C-4E71-9754-BD2F5A351FFF}" type="datetimeFigureOut">
              <a:rPr lang="en-US" smtClean="0"/>
              <a:pPr/>
              <a:t>5/31/2012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09205-6A81-45DB-BEC8-85650CBCB8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3DDC2-053C-4E71-9754-BD2F5A351FFF}" type="datetimeFigureOut">
              <a:rPr lang="en-US" smtClean="0"/>
              <a:pPr/>
              <a:t>5/31/2012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09205-6A81-45DB-BEC8-85650CBCB8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3DDC2-053C-4E71-9754-BD2F5A351FFF}" type="datetimeFigureOut">
              <a:rPr lang="en-US" smtClean="0"/>
              <a:pPr/>
              <a:t>5/31/2012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09205-6A81-45DB-BEC8-85650CBCB8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3DDC2-053C-4E71-9754-BD2F5A351FFF}" type="datetimeFigureOut">
              <a:rPr lang="en-US" smtClean="0"/>
              <a:pPr/>
              <a:t>5/31/2012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09205-6A81-45DB-BEC8-85650CBCB8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3DDC2-053C-4E71-9754-BD2F5A351FFF}" type="datetimeFigureOut">
              <a:rPr lang="en-US" smtClean="0"/>
              <a:pPr/>
              <a:t>5/31/2012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09205-6A81-45DB-BEC8-85650CBCB8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3DDC2-053C-4E71-9754-BD2F5A351FFF}" type="datetimeFigureOut">
              <a:rPr lang="en-US" smtClean="0"/>
              <a:pPr/>
              <a:t>5/31/2012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09205-6A81-45DB-BEC8-85650CBCB8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8573DDC2-053C-4E71-9754-BD2F5A351FFF}" type="datetimeFigureOut">
              <a:rPr lang="en-US" smtClean="0"/>
              <a:pPr/>
              <a:t>5/31/2012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06409205-6A81-45DB-BEC8-85650CBCB8E8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99749" y="6002131"/>
            <a:ext cx="1476183" cy="749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3704" y="6002131"/>
            <a:ext cx="1871005" cy="750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79553" y="6002131"/>
            <a:ext cx="1890743" cy="746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48329" y="6002131"/>
            <a:ext cx="1447800" cy="746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22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22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22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22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22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7.png"/><Relationship Id="rId7" Type="http://schemas.openxmlformats.org/officeDocument/2006/relationships/image" Target="../media/image24.gi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5000" y="3810000"/>
            <a:ext cx="5392988" cy="2318281"/>
          </a:xfrm>
        </p:spPr>
        <p:txBody>
          <a:bodyPr>
            <a:noAutofit/>
          </a:bodyPr>
          <a:lstStyle/>
          <a:p>
            <a:pPr algn="ctr"/>
            <a:r>
              <a:rPr lang="en-US" sz="2300" dirty="0" smtClean="0"/>
              <a:t>Roger Miller, </a:t>
            </a:r>
            <a:endParaRPr lang="en-US" sz="2300" dirty="0"/>
          </a:p>
          <a:p>
            <a:pPr algn="ctr"/>
            <a:r>
              <a:rPr lang="en-US" sz="2300" dirty="0" smtClean="0"/>
              <a:t>Arkansas Department of Environmental Quality</a:t>
            </a:r>
          </a:p>
          <a:p>
            <a:pPr algn="ctr"/>
            <a:r>
              <a:rPr lang="en-US" sz="2300" dirty="0" smtClean="0"/>
              <a:t>Barry Jackson,</a:t>
            </a:r>
          </a:p>
          <a:p>
            <a:pPr algn="ctr"/>
            <a:r>
              <a:rPr lang="en-US" sz="2300" dirty="0" smtClean="0"/>
              <a:t>USGS Arkansas Water Science Center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95400"/>
            <a:ext cx="7680881" cy="1752600"/>
          </a:xfrm>
        </p:spPr>
        <p:txBody>
          <a:bodyPr/>
          <a:lstStyle/>
          <a:p>
            <a:pPr marL="182880" indent="0">
              <a:buNone/>
            </a:pP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effectLst/>
              </a:rPr>
              <a:t>Arkansas Exchange Network for Groundwater-Quality Data and a Map-Based Web Page for Data Retrieval and Analysis</a:t>
            </a:r>
            <a:endParaRPr lang="en-US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Picture 8" descr="ident348fromlendalK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29400" y="238255"/>
            <a:ext cx="2021759" cy="747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152400" y="5975881"/>
            <a:ext cx="5637010" cy="8821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0799" y="238255"/>
            <a:ext cx="2193801" cy="79820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4146" y="3276600"/>
            <a:ext cx="2104270" cy="212828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6282" y="3276600"/>
            <a:ext cx="1981200" cy="2128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66831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rgbClr val="DDEBCF"/>
            </a:gs>
            <a:gs pos="27000">
              <a:srgbClr val="9CB86E"/>
            </a:gs>
            <a:gs pos="100000">
              <a:srgbClr val="156B13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7924800" cy="11430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Project Objectives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71223" y="1752600"/>
            <a:ext cx="7924800" cy="1981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24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24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24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24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24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Goal 1 (ADEQ): </a:t>
            </a:r>
          </a:p>
          <a:p>
            <a:pPr lvl="1"/>
            <a:r>
              <a:rPr lang="en-US" dirty="0" smtClean="0"/>
              <a:t>Collect and standardize existing “legacy” data from disparate sources (ADEQ and other agencies and organizations)</a:t>
            </a:r>
          </a:p>
          <a:p>
            <a:pPr lvl="1"/>
            <a:r>
              <a:rPr lang="en-US" dirty="0" smtClean="0"/>
              <a:t>Upload legacy data to EPA STORET database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85800" y="4038600"/>
            <a:ext cx="7924800" cy="1447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24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24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24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24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24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Goal 2 (ADEQ): </a:t>
            </a:r>
          </a:p>
          <a:p>
            <a:pPr lvl="1"/>
            <a:r>
              <a:rPr lang="en-US" dirty="0" smtClean="0"/>
              <a:t>Establish automatic flow of ambient groundwater data from ADEQ Laboratory Information Management System (LIMS) to STORET</a:t>
            </a:r>
          </a:p>
        </p:txBody>
      </p:sp>
    </p:spTree>
    <p:extLst>
      <p:ext uri="{BB962C8B-B14F-4D97-AF65-F5344CB8AC3E}">
        <p14:creationId xmlns:p14="http://schemas.microsoft.com/office/powerpoint/2010/main" xmlns="" val="1267257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rgbClr val="DDEBCF"/>
            </a:gs>
            <a:gs pos="17000">
              <a:srgbClr val="9CB86E"/>
            </a:gs>
            <a:gs pos="100000">
              <a:srgbClr val="156B13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7924800" cy="11430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Project Objectives - continued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533400" y="1828800"/>
            <a:ext cx="8153400" cy="365760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 smtClean="0"/>
              <a:t>Goal 3 (USGS) Develop and deploy a map-based web page to:</a:t>
            </a:r>
          </a:p>
          <a:p>
            <a:pPr lvl="1">
              <a:spcBef>
                <a:spcPts val="900"/>
              </a:spcBef>
            </a:pPr>
            <a:r>
              <a:rPr lang="en-US" dirty="0" smtClean="0"/>
              <a:t>Provide simultaneous online access to USGS NWIS and STORET data</a:t>
            </a:r>
          </a:p>
          <a:p>
            <a:pPr lvl="1"/>
            <a:r>
              <a:rPr lang="en-US" dirty="0"/>
              <a:t>Allow depiction and selection of sites on interactive map</a:t>
            </a:r>
          </a:p>
          <a:p>
            <a:pPr lvl="1"/>
            <a:r>
              <a:rPr lang="en-US" dirty="0"/>
              <a:t>Download selected data in various formats</a:t>
            </a:r>
          </a:p>
          <a:p>
            <a:pPr lvl="1"/>
            <a:r>
              <a:rPr lang="en-US" dirty="0"/>
              <a:t>Provide built-in visualization of data via hydrochemical plots for analysis and comparison of analytical results</a:t>
            </a:r>
          </a:p>
        </p:txBody>
      </p:sp>
    </p:spTree>
    <p:extLst>
      <p:ext uri="{BB962C8B-B14F-4D97-AF65-F5344CB8AC3E}">
        <p14:creationId xmlns:p14="http://schemas.microsoft.com/office/powerpoint/2010/main" xmlns="" val="3789617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31000">
              <a:srgbClr val="9CB86E"/>
            </a:gs>
            <a:gs pos="100000">
              <a:srgbClr val="156B13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001000" cy="1020762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Uses of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ambient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Groundwater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04800" y="1676400"/>
            <a:ext cx="8382000" cy="4114800"/>
          </a:xfrm>
        </p:spPr>
        <p:txBody>
          <a:bodyPr>
            <a:normAutofit/>
          </a:bodyPr>
          <a:lstStyle/>
          <a:p>
            <a:r>
              <a:rPr lang="en-US" dirty="0" smtClean="0"/>
              <a:t>Assess background conditions</a:t>
            </a:r>
          </a:p>
          <a:p>
            <a:r>
              <a:rPr lang="en-US" dirty="0" smtClean="0"/>
              <a:t>Support groundwater research</a:t>
            </a:r>
            <a:endParaRPr lang="en-US" dirty="0"/>
          </a:p>
          <a:p>
            <a:r>
              <a:rPr lang="en-US" dirty="0" smtClean="0"/>
              <a:t>Support ADEQ permitting decisions</a:t>
            </a:r>
          </a:p>
          <a:p>
            <a:r>
              <a:rPr lang="en-US" dirty="0" smtClean="0"/>
              <a:t>Guide Public Water Supply well siting and development</a:t>
            </a:r>
            <a:endParaRPr lang="en-US" dirty="0"/>
          </a:p>
          <a:p>
            <a:r>
              <a:rPr lang="en-US" dirty="0"/>
              <a:t>Support groundwater management </a:t>
            </a:r>
            <a:r>
              <a:rPr lang="en-US" dirty="0" smtClean="0"/>
              <a:t>decisions (protection, conservation, standards-setting)</a:t>
            </a:r>
          </a:p>
          <a:p>
            <a:r>
              <a:rPr lang="en-US" dirty="0" smtClean="0"/>
              <a:t>Evaluate spatial and temporal trends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57921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30000">
              <a:srgbClr val="9CB86E"/>
            </a:gs>
            <a:gs pos="100000">
              <a:srgbClr val="156B13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7924800" cy="11430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Project features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1524000"/>
            <a:ext cx="8305800" cy="3886200"/>
          </a:xfrm>
        </p:spPr>
        <p:txBody>
          <a:bodyPr>
            <a:normAutofit/>
          </a:bodyPr>
          <a:lstStyle/>
          <a:p>
            <a:r>
              <a:rPr lang="en-US" dirty="0" smtClean="0"/>
              <a:t>Digitization of “legacy” data from various sources</a:t>
            </a:r>
          </a:p>
          <a:p>
            <a:r>
              <a:rPr lang="en-US" dirty="0" smtClean="0"/>
              <a:t>Consistent flow of current ambient ADEQ groundwater data to STORET</a:t>
            </a:r>
          </a:p>
          <a:p>
            <a:r>
              <a:rPr lang="en-US" dirty="0" smtClean="0"/>
              <a:t>Interactive map to </a:t>
            </a:r>
            <a:r>
              <a:rPr lang="en-US" dirty="0"/>
              <a:t>select </a:t>
            </a:r>
            <a:r>
              <a:rPr lang="en-US" dirty="0" smtClean="0"/>
              <a:t>data types and locations</a:t>
            </a:r>
          </a:p>
          <a:p>
            <a:r>
              <a:rPr lang="en-US" dirty="0" smtClean="0"/>
              <a:t>Simultaneous access to USGS and ADEQ databases</a:t>
            </a:r>
          </a:p>
          <a:p>
            <a:r>
              <a:rPr lang="en-US" dirty="0" smtClean="0"/>
              <a:t>Various export formats (WQX-XML, MS-Excel, CSV/tab delimited)</a:t>
            </a:r>
          </a:p>
          <a:p>
            <a:r>
              <a:rPr lang="en-US" dirty="0" smtClean="0"/>
              <a:t>Visualization techniques for analysis and comparison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06104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32000">
              <a:srgbClr val="9CB86E"/>
            </a:gs>
            <a:gs pos="100000">
              <a:srgbClr val="156B13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7924800" cy="884238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Advantages of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improved process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533400" y="1371600"/>
            <a:ext cx="8382000" cy="441960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2800" dirty="0" smtClean="0"/>
              <a:t>For ADEQ:</a:t>
            </a:r>
          </a:p>
          <a:p>
            <a:r>
              <a:rPr lang="en-US" sz="2800" dirty="0" smtClean="0"/>
              <a:t>Groundwater data no longer distributed in separate tables</a:t>
            </a:r>
          </a:p>
          <a:p>
            <a:r>
              <a:rPr lang="en-US" sz="2800" dirty="0"/>
              <a:t>Built in error traps</a:t>
            </a:r>
          </a:p>
          <a:p>
            <a:r>
              <a:rPr lang="en-US" sz="2800" dirty="0" smtClean="0"/>
              <a:t>Frequent uploads to STORET</a:t>
            </a:r>
          </a:p>
          <a:p>
            <a:r>
              <a:rPr lang="en-US" sz="2800" dirty="0" smtClean="0"/>
              <a:t>Time savings</a:t>
            </a:r>
          </a:p>
          <a:p>
            <a:pPr marL="0" indent="0">
              <a:buNone/>
            </a:pPr>
            <a:r>
              <a:rPr lang="en-US" sz="2800" dirty="0"/>
              <a:t>For users:</a:t>
            </a:r>
          </a:p>
          <a:p>
            <a:r>
              <a:rPr lang="en-US" sz="2800" dirty="0"/>
              <a:t>Comprehensive database</a:t>
            </a:r>
          </a:p>
          <a:p>
            <a:r>
              <a:rPr lang="en-US" sz="2800" dirty="0"/>
              <a:t>Web accessible</a:t>
            </a:r>
          </a:p>
          <a:p>
            <a:r>
              <a:rPr lang="en-US" sz="2800" dirty="0"/>
              <a:t>Map display/selection</a:t>
            </a:r>
          </a:p>
          <a:p>
            <a:r>
              <a:rPr lang="en-US" sz="2800" dirty="0"/>
              <a:t>Integral graphical depictions for analysis and comparison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92500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ident348fromlendalK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77000" y="238255"/>
            <a:ext cx="2021759" cy="747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152400" y="5975881"/>
            <a:ext cx="5637010" cy="8821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6695" y="238255"/>
            <a:ext cx="2193801" cy="79820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77602" y="1447800"/>
            <a:ext cx="4035179" cy="4653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22540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79667E-6 L -0.325 2.79667E-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25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31000">
              <a:srgbClr val="9CB86E"/>
            </a:gs>
            <a:gs pos="100000">
              <a:srgbClr val="156B13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1524000"/>
            <a:ext cx="708660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800" dirty="0" smtClean="0"/>
              <a:t>What currently exists for data retrieval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800" dirty="0" smtClean="0"/>
              <a:t>In NWIS</a:t>
            </a:r>
            <a:endParaRPr lang="en-US" sz="2800" dirty="0"/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800" dirty="0" smtClean="0"/>
              <a:t>And in STORET</a:t>
            </a:r>
          </a:p>
          <a:p>
            <a:pPr marL="742950" lvl="1" indent="-285750">
              <a:buFont typeface="Arial" pitchFamily="34" charset="0"/>
              <a:buChar char="•"/>
            </a:pPr>
            <a:endParaRPr lang="en-US" sz="28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2800" dirty="0" smtClean="0"/>
              <a:t>What this project was tasked with doing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2800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sz="2800" dirty="0" smtClean="0"/>
              <a:t>Functionality</a:t>
            </a:r>
          </a:p>
          <a:p>
            <a:pPr marL="742950" lvl="1" indent="-285750">
              <a:buFont typeface="Arial" pitchFamily="34" charset="0"/>
              <a:buChar char="•"/>
            </a:pPr>
            <a:endParaRPr lang="en-US" sz="2800" dirty="0" smtClean="0"/>
          </a:p>
          <a:p>
            <a:endParaRPr lang="en-US" sz="2800" dirty="0" smtClean="0"/>
          </a:p>
          <a:p>
            <a:pPr marL="285750" indent="-285750">
              <a:buFont typeface="Arial" pitchFamily="34" charset="0"/>
              <a:buChar char="•"/>
            </a:pPr>
            <a:endParaRPr lang="en-US" sz="2800" dirty="0" smtClean="0"/>
          </a:p>
          <a:p>
            <a:pPr marL="285750" indent="-285750">
              <a:buFont typeface="Arial" pitchFamily="34" charset="0"/>
              <a:buChar char="•"/>
            </a:pPr>
            <a:endParaRPr lang="en-US" sz="2800" dirty="0" smtClean="0"/>
          </a:p>
          <a:p>
            <a:pPr marL="285750" indent="-285750">
              <a:buFont typeface="Arial" pitchFamily="34" charset="0"/>
              <a:buChar char="•"/>
            </a:pPr>
            <a:endParaRPr lang="en-US" sz="2800" dirty="0" smtClean="0"/>
          </a:p>
          <a:p>
            <a:endParaRPr lang="en-US" sz="28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485955"/>
            <a:ext cx="8305800" cy="6858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000" kern="1200" cap="all" spc="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</a:rPr>
              <a:t>Overview</a:t>
            </a:r>
            <a:endParaRPr lang="en-US" sz="36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86763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12000">
              <a:srgbClr val="DDEBCF"/>
            </a:gs>
            <a:gs pos="36000">
              <a:srgbClr val="9CB86E"/>
            </a:gs>
            <a:gs pos="100000">
              <a:srgbClr val="156B13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85955"/>
            <a:ext cx="8305800" cy="685800"/>
          </a:xfrm>
        </p:spPr>
        <p:txBody>
          <a:bodyPr/>
          <a:lstStyle/>
          <a:p>
            <a:pPr marL="0" indent="0" algn="l">
              <a:buNone/>
            </a:pPr>
            <a:r>
              <a:rPr lang="en-US" sz="2400" dirty="0" smtClean="0"/>
              <a:t>Groundwater Measurements (NWISWEB)</a:t>
            </a:r>
            <a:r>
              <a:rPr lang="en-US" sz="2800" dirty="0" smtClean="0"/>
              <a:t/>
            </a:r>
            <a:br>
              <a:rPr lang="en-US" sz="2800" dirty="0" smtClean="0"/>
            </a:b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152400" y="2514600"/>
            <a:ext cx="232509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The </a:t>
            </a:r>
            <a:r>
              <a:rPr lang="en-US" sz="2200" dirty="0" smtClean="0"/>
              <a:t>NWISWEB groundwater database </a:t>
            </a:r>
            <a:r>
              <a:rPr lang="en-US" sz="2200" dirty="0"/>
              <a:t>consists of more than 850,000 records of wells, springs, test holes, </a:t>
            </a:r>
            <a:r>
              <a:rPr lang="en-US" sz="2200" dirty="0" smtClean="0"/>
              <a:t> tunnels, drains</a:t>
            </a:r>
            <a:r>
              <a:rPr lang="en-US" sz="2200" dirty="0"/>
              <a:t>, and excavations in the United States. </a:t>
            </a:r>
            <a:endParaRPr lang="en-US" sz="2200" dirty="0" smtClean="0"/>
          </a:p>
          <a:p>
            <a:endParaRPr lang="en-US" sz="22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040524"/>
            <a:ext cx="6571593" cy="56453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796570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1000">
              <a:schemeClr val="tx1"/>
            </a:gs>
            <a:gs pos="79000">
              <a:srgbClr val="156B13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305800" cy="685800"/>
          </a:xfrm>
        </p:spPr>
        <p:txBody>
          <a:bodyPr/>
          <a:lstStyle/>
          <a:p>
            <a:pPr marL="0" indent="0" algn="l">
              <a:buNone/>
            </a:pPr>
            <a:r>
              <a:rPr lang="en-US" sz="2800" dirty="0" smtClean="0"/>
              <a:t>Groundwater Measurements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129209" y="2057400"/>
            <a:ext cx="2057400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The Groundwater database consists of more than </a:t>
            </a:r>
            <a:r>
              <a:rPr lang="en-US" sz="2200" dirty="0" smtClean="0"/>
              <a:t>10,000 </a:t>
            </a:r>
            <a:r>
              <a:rPr lang="en-US" sz="2200" dirty="0"/>
              <a:t>records of wells, springs, test holes, </a:t>
            </a:r>
            <a:r>
              <a:rPr lang="en-US" sz="2200" dirty="0" smtClean="0"/>
              <a:t> tunnels, drains</a:t>
            </a:r>
            <a:r>
              <a:rPr lang="en-US" sz="2200" dirty="0"/>
              <a:t>, and excavations in </a:t>
            </a:r>
            <a:r>
              <a:rPr lang="en-US" sz="2200" dirty="0" smtClean="0"/>
              <a:t>ARKANSAS. </a:t>
            </a:r>
          </a:p>
          <a:p>
            <a:endParaRPr lang="en-US" sz="22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0" y="990600"/>
            <a:ext cx="6690264" cy="5747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243569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26000">
              <a:srgbClr val="9CB86E"/>
            </a:gs>
            <a:gs pos="100000">
              <a:srgbClr val="156B13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8305800" cy="914400"/>
          </a:xfrm>
        </p:spPr>
        <p:txBody>
          <a:bodyPr/>
          <a:lstStyle/>
          <a:p>
            <a:pPr marL="0" indent="0">
              <a:buNone/>
            </a:pPr>
            <a:r>
              <a:rPr lang="en-US" sz="4000" dirty="0" err="1" smtClean="0"/>
              <a:t>Storet</a:t>
            </a:r>
            <a:r>
              <a:rPr lang="en-US" sz="4000" dirty="0" smtClean="0"/>
              <a:t> Layers</a:t>
            </a:r>
            <a:endParaRPr lang="en-US" sz="4000" dirty="0"/>
          </a:p>
        </p:txBody>
      </p:sp>
      <p:sp>
        <p:nvSpPr>
          <p:cNvPr id="4" name="Content Placeholder 4"/>
          <p:cNvSpPr>
            <a:spLocks noGrp="1"/>
          </p:cNvSpPr>
          <p:nvPr>
            <p:ph sz="quarter" idx="13"/>
          </p:nvPr>
        </p:nvSpPr>
        <p:spPr>
          <a:xfrm>
            <a:off x="6496050" y="990600"/>
            <a:ext cx="2590800" cy="6019800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en-US" sz="2200" dirty="0" smtClean="0"/>
              <a:t>Imported as KML</a:t>
            </a:r>
            <a:endParaRPr lang="en-US" sz="2200" dirty="0"/>
          </a:p>
          <a:p>
            <a:pPr marL="45720" indent="0">
              <a:buNone/>
            </a:pPr>
            <a:r>
              <a:rPr lang="en-US" sz="2200" dirty="0" smtClean="0"/>
              <a:t>STORET Surface Water Layers for testing</a:t>
            </a:r>
            <a:endParaRPr lang="en-US" sz="2200" dirty="0"/>
          </a:p>
          <a:p>
            <a:pPr marL="45720" indent="0">
              <a:buNone/>
            </a:pPr>
            <a:r>
              <a:rPr lang="en-US" sz="2200" dirty="0" smtClean="0"/>
              <a:t>STORET Data Sources</a:t>
            </a:r>
          </a:p>
          <a:p>
            <a:r>
              <a:rPr lang="en-US" sz="1800" dirty="0" smtClean="0">
                <a:solidFill>
                  <a:schemeClr val="tx1"/>
                </a:solidFill>
              </a:rPr>
              <a:t>Arkansas Dept. of Environmental Quality</a:t>
            </a:r>
          </a:p>
          <a:p>
            <a:r>
              <a:rPr lang="en-US" sz="1800" dirty="0" smtClean="0">
                <a:solidFill>
                  <a:schemeClr val="tx1"/>
                </a:solidFill>
              </a:rPr>
              <a:t>National Park Service</a:t>
            </a:r>
          </a:p>
          <a:p>
            <a:r>
              <a:rPr lang="en-US" sz="1800" dirty="0" smtClean="0">
                <a:solidFill>
                  <a:schemeClr val="tx1"/>
                </a:solidFill>
              </a:rPr>
              <a:t>Arkansas Department Health</a:t>
            </a:r>
          </a:p>
          <a:p>
            <a:r>
              <a:rPr lang="en-US" sz="1800" dirty="0" smtClean="0">
                <a:solidFill>
                  <a:schemeClr val="tx1"/>
                </a:solidFill>
              </a:rPr>
              <a:t>Arkansas Geological Survey</a:t>
            </a:r>
            <a:endParaRPr lang="en-US" sz="1800" dirty="0">
              <a:solidFill>
                <a:schemeClr val="tx1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000" y="1447800"/>
            <a:ext cx="6115050" cy="4658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696087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34000">
              <a:srgbClr val="9CB86E"/>
            </a:gs>
            <a:gs pos="100000">
              <a:srgbClr val="156B13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7924800" cy="1143000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1905000"/>
            <a:ext cx="8382000" cy="3657600"/>
          </a:xfrm>
        </p:spPr>
        <p:txBody>
          <a:bodyPr>
            <a:normAutofit/>
          </a:bodyPr>
          <a:lstStyle/>
          <a:p>
            <a:r>
              <a:rPr lang="en-US" dirty="0" smtClean="0"/>
              <a:t>ADEQ Groundwater Protection Program information</a:t>
            </a:r>
          </a:p>
          <a:p>
            <a:r>
              <a:rPr lang="en-US" dirty="0"/>
              <a:t>N</a:t>
            </a:r>
            <a:r>
              <a:rPr lang="en-US" dirty="0" smtClean="0"/>
              <a:t>eed for database upgrade/modernization</a:t>
            </a:r>
          </a:p>
          <a:p>
            <a:r>
              <a:rPr lang="en-US" dirty="0" smtClean="0"/>
              <a:t>Project objectives and principal components</a:t>
            </a:r>
          </a:p>
          <a:p>
            <a:r>
              <a:rPr lang="en-US" dirty="0" smtClean="0"/>
              <a:t>End uses and specific applications</a:t>
            </a:r>
          </a:p>
          <a:p>
            <a:r>
              <a:rPr lang="en-US" dirty="0" smtClean="0"/>
              <a:t>Advantages</a:t>
            </a:r>
          </a:p>
        </p:txBody>
      </p:sp>
    </p:spTree>
    <p:extLst>
      <p:ext uri="{BB962C8B-B14F-4D97-AF65-F5344CB8AC3E}">
        <p14:creationId xmlns:p14="http://schemas.microsoft.com/office/powerpoint/2010/main" xmlns="" val="1185142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33000">
              <a:srgbClr val="9CB86E"/>
            </a:gs>
            <a:gs pos="100000">
              <a:srgbClr val="156B13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228600" y="2590800"/>
            <a:ext cx="2819400" cy="38862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 smtClean="0"/>
              <a:t>Usual GIS functions on right hand column</a:t>
            </a:r>
            <a:endParaRPr lang="en-US" sz="2400" dirty="0"/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152400"/>
            <a:ext cx="2819400" cy="1447800"/>
          </a:xfrm>
        </p:spPr>
        <p:txBody>
          <a:bodyPr/>
          <a:lstStyle/>
          <a:p>
            <a:pPr marL="0" indent="0">
              <a:buNone/>
            </a:pPr>
            <a:r>
              <a:rPr lang="en-US" sz="2800" cap="all" dirty="0">
                <a:solidFill>
                  <a:schemeClr val="accent1">
                    <a:lumMod val="50000"/>
                  </a:schemeClr>
                </a:solidFill>
              </a:rPr>
              <a:t>Mapping Interface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0" y="533400"/>
            <a:ext cx="5848007" cy="481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828749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rgbClr val="DDEBCF"/>
            </a:gs>
            <a:gs pos="30000">
              <a:srgbClr val="9CB86E"/>
            </a:gs>
            <a:gs pos="100000">
              <a:srgbClr val="156B13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200" y="152400"/>
            <a:ext cx="6383538" cy="11430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r>
              <a:rPr lang="en-US" sz="4400" dirty="0" smtClean="0">
                <a:solidFill>
                  <a:schemeClr val="accent1">
                    <a:lumMod val="50000"/>
                  </a:schemeClr>
                </a:solidFill>
              </a:rPr>
              <a:t>STORET / NWIS</a:t>
            </a:r>
            <a:endParaRPr lang="en-US" sz="44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28600"/>
            <a:ext cx="2850705" cy="6143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12374" y="3941134"/>
            <a:ext cx="3021657" cy="25974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3703" y="1385660"/>
            <a:ext cx="2789500" cy="2387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ight Arrow 12"/>
          <p:cNvSpPr/>
          <p:nvPr/>
        </p:nvSpPr>
        <p:spPr>
          <a:xfrm>
            <a:off x="3323681" y="1977097"/>
            <a:ext cx="2620700" cy="53750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>
            <a:off x="4800600" y="3945514"/>
            <a:ext cx="1143781" cy="55028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23414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000" y="0"/>
            <a:ext cx="839513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943881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08283" y="2514599"/>
            <a:ext cx="2819400" cy="205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1521" y="911772"/>
            <a:ext cx="2777359" cy="2387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 descr="http://upload.wikimedia.org/wikipedia/commons/7/7b/Mtshabezi_chemistry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41964" y="4916382"/>
            <a:ext cx="1923394" cy="1712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File:Example Stiff Diagram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81200" y="4916382"/>
            <a:ext cx="1659321" cy="1616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08283" y="86611"/>
            <a:ext cx="2819400" cy="2323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Straight Arrow Connector 2"/>
          <p:cNvCxnSpPr/>
          <p:nvPr/>
        </p:nvCxnSpPr>
        <p:spPr>
          <a:xfrm flipH="1">
            <a:off x="1600201" y="228600"/>
            <a:ext cx="1612271" cy="640080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>
            <a:off x="1447800" y="3299183"/>
            <a:ext cx="1760483" cy="358417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6027683" y="228600"/>
            <a:ext cx="1668517" cy="609600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6027683" y="3146120"/>
            <a:ext cx="1744718" cy="511480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6" name="Down Arrow 15"/>
          <p:cNvSpPr/>
          <p:nvPr/>
        </p:nvSpPr>
        <p:spPr>
          <a:xfrm>
            <a:off x="4516647" y="4588534"/>
            <a:ext cx="228600" cy="381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http://article.sapub.org/image/10.5923.j.chemistry.20120201.05_006.gif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16391" r="20370"/>
          <a:stretch/>
        </p:blipFill>
        <p:spPr bwMode="auto">
          <a:xfrm>
            <a:off x="5562600" y="4844157"/>
            <a:ext cx="2941320" cy="1894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97978" y="911772"/>
            <a:ext cx="2789500" cy="2234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741796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5506" y="3962400"/>
            <a:ext cx="5392988" cy="2209801"/>
          </a:xfrm>
        </p:spPr>
        <p:txBody>
          <a:bodyPr>
            <a:noAutofit/>
          </a:bodyPr>
          <a:lstStyle/>
          <a:p>
            <a:pPr algn="ctr"/>
            <a:r>
              <a:rPr lang="en-US" sz="1600" dirty="0" smtClean="0"/>
              <a:t>Roger Miller, P.G. </a:t>
            </a:r>
            <a:endParaRPr lang="en-US" sz="1600" dirty="0"/>
          </a:p>
          <a:p>
            <a:pPr algn="ctr"/>
            <a:r>
              <a:rPr lang="en-US" sz="1600" dirty="0" smtClean="0"/>
              <a:t>Arkansas Department of Environmental Quality</a:t>
            </a:r>
          </a:p>
          <a:p>
            <a:pPr algn="ctr"/>
            <a:r>
              <a:rPr lang="en-US" sz="1600" dirty="0" smtClean="0"/>
              <a:t>Barry Jackson,</a:t>
            </a:r>
          </a:p>
          <a:p>
            <a:pPr algn="ctr"/>
            <a:r>
              <a:rPr lang="en-US" sz="1600" dirty="0" smtClean="0"/>
              <a:t>USGS Arkansas Water Science Center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52600"/>
            <a:ext cx="7175351" cy="1219200"/>
          </a:xfrm>
        </p:spPr>
        <p:txBody>
          <a:bodyPr/>
          <a:lstStyle/>
          <a:p>
            <a:pPr marL="182880" indent="0">
              <a:buNone/>
            </a:pPr>
            <a:r>
              <a:rPr lang="en-US" sz="3600" dirty="0" err="1" smtClean="0">
                <a:effectLst/>
              </a:rPr>
              <a:t>QUESTions</a:t>
            </a:r>
            <a:r>
              <a:rPr lang="en-US" sz="3600" dirty="0" smtClean="0">
                <a:effectLst/>
              </a:rPr>
              <a:t> / comments</a:t>
            </a:r>
            <a:endParaRPr lang="en-US" sz="3600" dirty="0"/>
          </a:p>
        </p:txBody>
      </p:sp>
      <p:pic>
        <p:nvPicPr>
          <p:cNvPr id="4" name="Picture 8" descr="ident348fromlendalK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77000" y="238255"/>
            <a:ext cx="2021759" cy="747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152400" y="5975881"/>
            <a:ext cx="5637010" cy="8821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0799" y="238255"/>
            <a:ext cx="2193801" cy="798209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130791" y="3810000"/>
            <a:ext cx="8882418" cy="1927350"/>
            <a:chOff x="179387" y="3810000"/>
            <a:chExt cx="8882418" cy="192735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317090" y="3810000"/>
              <a:ext cx="1744715" cy="1927350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79387" y="3810000"/>
              <a:ext cx="1744715" cy="1927350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79387" y="3810000"/>
              <a:ext cx="1744715" cy="19273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312016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30000">
              <a:srgbClr val="9CB86E"/>
            </a:gs>
            <a:gs pos="100000">
              <a:srgbClr val="156B13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ADEQ Groundwater </a:t>
            </a:r>
            <a:br>
              <a:rPr lang="en-US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Protection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program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81000" y="1600200"/>
            <a:ext cx="8153400" cy="3962400"/>
          </a:xfrm>
        </p:spPr>
        <p:txBody>
          <a:bodyPr>
            <a:normAutofit/>
          </a:bodyPr>
          <a:lstStyle/>
          <a:p>
            <a:pPr marL="0" lvl="0" indent="0">
              <a:buClr>
                <a:srgbClr val="CAF278"/>
              </a:buClr>
              <a:buNone/>
            </a:pPr>
            <a:r>
              <a:rPr lang="en-US" sz="2800" dirty="0">
                <a:solidFill>
                  <a:prstClr val="white"/>
                </a:solidFill>
              </a:rPr>
              <a:t>Principal responsibilities</a:t>
            </a:r>
            <a:r>
              <a:rPr lang="en-US" sz="2800" dirty="0" smtClean="0">
                <a:solidFill>
                  <a:prstClr val="white"/>
                </a:solidFill>
              </a:rPr>
              <a:t>:</a:t>
            </a:r>
            <a:endParaRPr lang="en-US" sz="2000" dirty="0">
              <a:solidFill>
                <a:prstClr val="white"/>
              </a:solidFill>
            </a:endParaRPr>
          </a:p>
          <a:p>
            <a:pPr lvl="0">
              <a:spcBef>
                <a:spcPts val="600"/>
              </a:spcBef>
              <a:buClr>
                <a:srgbClr val="CAF278"/>
              </a:buClr>
            </a:pPr>
            <a:r>
              <a:rPr lang="en-US" dirty="0" smtClean="0">
                <a:solidFill>
                  <a:prstClr val="white"/>
                </a:solidFill>
              </a:rPr>
              <a:t>Manage Ambient Groundwater Quality monitoring program</a:t>
            </a:r>
            <a:endParaRPr lang="en-US" dirty="0">
              <a:solidFill>
                <a:prstClr val="white"/>
              </a:solidFill>
            </a:endParaRPr>
          </a:p>
          <a:p>
            <a:pPr lvl="0">
              <a:buClr>
                <a:srgbClr val="CAF278"/>
              </a:buClr>
            </a:pPr>
            <a:r>
              <a:rPr lang="en-US" dirty="0">
                <a:solidFill>
                  <a:prstClr val="white"/>
                </a:solidFill>
              </a:rPr>
              <a:t>Administer funding </a:t>
            </a:r>
            <a:r>
              <a:rPr lang="en-US" dirty="0" smtClean="0">
                <a:solidFill>
                  <a:prstClr val="white"/>
                </a:solidFill>
              </a:rPr>
              <a:t>to </a:t>
            </a:r>
            <a:r>
              <a:rPr lang="en-US" dirty="0">
                <a:solidFill>
                  <a:prstClr val="white"/>
                </a:solidFill>
              </a:rPr>
              <a:t>other state GW Protection Programs, e.g. Wellhead Protection </a:t>
            </a:r>
            <a:r>
              <a:rPr lang="en-US" dirty="0" smtClean="0">
                <a:solidFill>
                  <a:prstClr val="white"/>
                </a:solidFill>
              </a:rPr>
              <a:t>Program at the Arkansas </a:t>
            </a:r>
            <a:r>
              <a:rPr lang="en-US" dirty="0">
                <a:solidFill>
                  <a:prstClr val="white"/>
                </a:solidFill>
              </a:rPr>
              <a:t>Dept. of Health</a:t>
            </a:r>
          </a:p>
          <a:p>
            <a:pPr lvl="0">
              <a:buClr>
                <a:srgbClr val="CAF278"/>
              </a:buClr>
            </a:pPr>
            <a:r>
              <a:rPr lang="en-US" dirty="0">
                <a:solidFill>
                  <a:prstClr val="white"/>
                </a:solidFill>
              </a:rPr>
              <a:t>Technical support </a:t>
            </a:r>
            <a:r>
              <a:rPr lang="en-US" dirty="0" smtClean="0">
                <a:solidFill>
                  <a:prstClr val="white"/>
                </a:solidFill>
              </a:rPr>
              <a:t>-ADEQ </a:t>
            </a:r>
            <a:r>
              <a:rPr lang="en-US" dirty="0">
                <a:solidFill>
                  <a:prstClr val="white"/>
                </a:solidFill>
              </a:rPr>
              <a:t>staff, </a:t>
            </a:r>
            <a:r>
              <a:rPr lang="en-US" dirty="0" smtClean="0">
                <a:solidFill>
                  <a:prstClr val="white"/>
                </a:solidFill>
              </a:rPr>
              <a:t>agencies </a:t>
            </a:r>
            <a:r>
              <a:rPr lang="en-US" dirty="0">
                <a:solidFill>
                  <a:prstClr val="white"/>
                </a:solidFill>
              </a:rPr>
              <a:t>and </a:t>
            </a:r>
            <a:r>
              <a:rPr lang="en-US" dirty="0" smtClean="0">
                <a:solidFill>
                  <a:prstClr val="white"/>
                </a:solidFill>
              </a:rPr>
              <a:t>other organizations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42969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30000">
              <a:srgbClr val="9CB86E"/>
            </a:gs>
            <a:gs pos="100000">
              <a:srgbClr val="156B13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010400" cy="1143000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ADEQ Groundwater </a:t>
            </a:r>
            <a:br>
              <a:rPr lang="en-US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Protection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program CONT’D.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3886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History and Structure</a:t>
            </a:r>
            <a:endParaRPr lang="en-US" dirty="0" smtClean="0"/>
          </a:p>
          <a:p>
            <a:pPr>
              <a:spcBef>
                <a:spcPts val="800"/>
              </a:spcBef>
            </a:pPr>
            <a:r>
              <a:rPr lang="en-US" dirty="0" smtClean="0"/>
              <a:t>Housed in Planning Branch of Water Division (non-regulatory)</a:t>
            </a:r>
          </a:p>
          <a:p>
            <a:r>
              <a:rPr lang="en-US" dirty="0" smtClean="0"/>
              <a:t>Normal staff:  two geologists; one supervisory/program manager</a:t>
            </a:r>
          </a:p>
          <a:p>
            <a:r>
              <a:rPr lang="en-US" dirty="0" smtClean="0"/>
              <a:t>Funding:  Percentage of EPA Clean Water Act Section 106 Grant</a:t>
            </a:r>
          </a:p>
        </p:txBody>
      </p:sp>
    </p:spTree>
    <p:extLst>
      <p:ext uri="{BB962C8B-B14F-4D97-AF65-F5344CB8AC3E}">
        <p14:creationId xmlns:p14="http://schemas.microsoft.com/office/powerpoint/2010/main" xmlns="" val="1977381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29000">
              <a:srgbClr val="9CB86E"/>
            </a:gs>
            <a:gs pos="100000">
              <a:srgbClr val="156B13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Ambient Groundwater Monitoring Program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52400" y="1752600"/>
            <a:ext cx="8915400" cy="3657600"/>
          </a:xfrm>
        </p:spPr>
        <p:txBody>
          <a:bodyPr>
            <a:normAutofit/>
          </a:bodyPr>
          <a:lstStyle/>
          <a:p>
            <a:r>
              <a:rPr lang="en-US" sz="2200" dirty="0" smtClean="0"/>
              <a:t>Currently, 11 </a:t>
            </a:r>
            <a:r>
              <a:rPr lang="en-US" sz="2200" dirty="0"/>
              <a:t>monitoring </a:t>
            </a:r>
            <a:r>
              <a:rPr lang="en-US" sz="2200" dirty="0" smtClean="0"/>
              <a:t>established areas </a:t>
            </a:r>
            <a:r>
              <a:rPr lang="en-US" sz="2200" dirty="0"/>
              <a:t>, </a:t>
            </a:r>
            <a:r>
              <a:rPr lang="en-US" sz="2200" dirty="0" smtClean="0"/>
              <a:t>1 in development</a:t>
            </a:r>
            <a:endParaRPr lang="en-US" sz="2200" dirty="0"/>
          </a:p>
          <a:p>
            <a:r>
              <a:rPr lang="en-US" sz="2200" dirty="0" smtClean="0"/>
              <a:t>431 </a:t>
            </a:r>
            <a:r>
              <a:rPr lang="en-US" sz="2200" dirty="0"/>
              <a:t>total sites since </a:t>
            </a:r>
            <a:r>
              <a:rPr lang="en-US" sz="2200" dirty="0" smtClean="0"/>
              <a:t>inception of program</a:t>
            </a:r>
          </a:p>
          <a:p>
            <a:r>
              <a:rPr lang="en-US" sz="2200" dirty="0" smtClean="0"/>
              <a:t>Approximately </a:t>
            </a:r>
            <a:r>
              <a:rPr lang="en-US" sz="2200" dirty="0"/>
              <a:t>295 active </a:t>
            </a:r>
            <a:r>
              <a:rPr lang="en-US" sz="2200" dirty="0" smtClean="0"/>
              <a:t>sites at present</a:t>
            </a:r>
          </a:p>
          <a:p>
            <a:r>
              <a:rPr lang="en-US" sz="2200" dirty="0" smtClean="0">
                <a:solidFill>
                  <a:prstClr val="white"/>
                </a:solidFill>
              </a:rPr>
              <a:t>Monitoring schedule</a:t>
            </a:r>
            <a:r>
              <a:rPr lang="en-US" sz="2200" dirty="0">
                <a:solidFill>
                  <a:prstClr val="white"/>
                </a:solidFill>
              </a:rPr>
              <a:t>: </a:t>
            </a:r>
            <a:r>
              <a:rPr lang="en-US" sz="2200" dirty="0" smtClean="0">
                <a:solidFill>
                  <a:prstClr val="white"/>
                </a:solidFill>
              </a:rPr>
              <a:t>each site sampled every </a:t>
            </a:r>
            <a:r>
              <a:rPr lang="en-US" sz="2200" dirty="0">
                <a:solidFill>
                  <a:prstClr val="white"/>
                </a:solidFill>
              </a:rPr>
              <a:t>3</a:t>
            </a:r>
            <a:r>
              <a:rPr lang="en-US" sz="2200" baseline="30000" dirty="0">
                <a:solidFill>
                  <a:prstClr val="white"/>
                </a:solidFill>
              </a:rPr>
              <a:t>rd</a:t>
            </a:r>
            <a:r>
              <a:rPr lang="en-US" sz="2200" dirty="0">
                <a:solidFill>
                  <a:prstClr val="white"/>
                </a:solidFill>
              </a:rPr>
              <a:t> </a:t>
            </a:r>
            <a:r>
              <a:rPr lang="en-US" sz="2200" dirty="0" smtClean="0">
                <a:solidFill>
                  <a:prstClr val="white"/>
                </a:solidFill>
              </a:rPr>
              <a:t>year</a:t>
            </a:r>
          </a:p>
          <a:p>
            <a:r>
              <a:rPr lang="en-US" sz="2200" dirty="0"/>
              <a:t>Initial “prototype” ambient monitoring areas established </a:t>
            </a:r>
            <a:r>
              <a:rPr lang="en-US" sz="2200" dirty="0" smtClean="0"/>
              <a:t>during the late </a:t>
            </a:r>
            <a:r>
              <a:rPr lang="en-US" sz="2200" dirty="0"/>
              <a:t>1980s</a:t>
            </a:r>
          </a:p>
          <a:p>
            <a:pPr marL="0" indent="0">
              <a:buNone/>
            </a:pPr>
            <a:r>
              <a:rPr lang="en-US" sz="2200" dirty="0" smtClean="0">
                <a:solidFill>
                  <a:prstClr val="white"/>
                </a:solidFill>
              </a:rPr>
              <a:t> </a:t>
            </a:r>
          </a:p>
          <a:p>
            <a:pPr marL="0" indent="0">
              <a:buNone/>
            </a:pPr>
            <a:endParaRPr lang="en-US" dirty="0">
              <a:solidFill>
                <a:prstClr val="white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24836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4000">
              <a:srgbClr val="9BBD85"/>
            </a:gs>
            <a:gs pos="86000">
              <a:srgbClr val="448717"/>
            </a:gs>
            <a:gs pos="0">
              <a:schemeClr val="tx1">
                <a:lumMod val="95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94C600">
                    <a:lumMod val="50000"/>
                  </a:srgbClr>
                </a:solidFill>
              </a:rPr>
              <a:t>Ambient Groundwater Monitoring </a:t>
            </a:r>
            <a:r>
              <a:rPr lang="en-US" dirty="0" smtClean="0">
                <a:solidFill>
                  <a:srgbClr val="94C600">
                    <a:lumMod val="50000"/>
                  </a:srgbClr>
                </a:solidFill>
              </a:rPr>
              <a:t>Program - Continued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066800" y="1600200"/>
            <a:ext cx="6934200" cy="4114800"/>
          </a:xfrm>
        </p:spPr>
        <p:txBody>
          <a:bodyPr/>
          <a:lstStyle/>
          <a:p>
            <a:pPr marL="0" lvl="0" indent="0">
              <a:buClr>
                <a:srgbClr val="CAF278"/>
              </a:buClr>
              <a:buNone/>
            </a:pPr>
            <a:r>
              <a:rPr lang="en-US" sz="2800" dirty="0">
                <a:solidFill>
                  <a:prstClr val="white"/>
                </a:solidFill>
              </a:rPr>
              <a:t>Types of monitoring sites:</a:t>
            </a:r>
          </a:p>
          <a:p>
            <a:pPr lvl="1">
              <a:buClr>
                <a:srgbClr val="CAF278"/>
              </a:buClr>
            </a:pPr>
            <a:r>
              <a:rPr lang="en-US" sz="2200" dirty="0">
                <a:solidFill>
                  <a:prstClr val="white"/>
                </a:solidFill>
              </a:rPr>
              <a:t>Domestic wells</a:t>
            </a:r>
          </a:p>
          <a:p>
            <a:pPr lvl="1">
              <a:buClr>
                <a:srgbClr val="CAF278"/>
              </a:buClr>
            </a:pPr>
            <a:r>
              <a:rPr lang="en-US" sz="2200" dirty="0">
                <a:solidFill>
                  <a:prstClr val="white"/>
                </a:solidFill>
              </a:rPr>
              <a:t>Public water supply wells</a:t>
            </a:r>
          </a:p>
          <a:p>
            <a:pPr lvl="1">
              <a:buClr>
                <a:srgbClr val="CAF278"/>
              </a:buClr>
            </a:pPr>
            <a:r>
              <a:rPr lang="en-US" sz="2200" dirty="0" smtClean="0">
                <a:solidFill>
                  <a:prstClr val="white"/>
                </a:solidFill>
              </a:rPr>
              <a:t>Springs</a:t>
            </a:r>
          </a:p>
          <a:p>
            <a:pPr lvl="1">
              <a:buClr>
                <a:srgbClr val="CAF278"/>
              </a:buClr>
            </a:pPr>
            <a:r>
              <a:rPr lang="en-US" sz="2200" dirty="0" smtClean="0">
                <a:solidFill>
                  <a:prstClr val="white"/>
                </a:solidFill>
              </a:rPr>
              <a:t>Irrigation wells</a:t>
            </a:r>
            <a:endParaRPr lang="en-US" sz="2200" dirty="0">
              <a:solidFill>
                <a:prstClr val="white"/>
              </a:solidFill>
            </a:endParaRPr>
          </a:p>
          <a:p>
            <a:pPr lvl="1">
              <a:buClr>
                <a:srgbClr val="CAF278"/>
              </a:buClr>
            </a:pPr>
            <a:r>
              <a:rPr lang="en-US" sz="2200" dirty="0">
                <a:solidFill>
                  <a:prstClr val="white"/>
                </a:solidFill>
              </a:rPr>
              <a:t>Monitoring wells</a:t>
            </a:r>
          </a:p>
          <a:p>
            <a:pPr lvl="1">
              <a:buClr>
                <a:srgbClr val="CAF278"/>
              </a:buClr>
            </a:pPr>
            <a:r>
              <a:rPr lang="en-US" sz="2200" dirty="0">
                <a:solidFill>
                  <a:prstClr val="white"/>
                </a:solidFill>
              </a:rPr>
              <a:t>Research sites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26537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29000">
              <a:srgbClr val="9CB86E"/>
            </a:gs>
            <a:gs pos="100000">
              <a:srgbClr val="156B13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76200"/>
            <a:ext cx="7924800" cy="11430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Types of data collected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533400" y="1447800"/>
            <a:ext cx="7924800" cy="41148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General chemistry: Major ions, trace metals, nutrients, Total Organic Carbon (TOC)</a:t>
            </a:r>
          </a:p>
          <a:p>
            <a:r>
              <a:rPr lang="en-US" dirty="0" smtClean="0"/>
              <a:t>Volatile Organic Compounds (VOCs) and/or Semi-volatiles (SVOCs) where warranted</a:t>
            </a:r>
          </a:p>
          <a:p>
            <a:r>
              <a:rPr lang="en-US" dirty="0"/>
              <a:t>Field parameters – pH, </a:t>
            </a:r>
            <a:r>
              <a:rPr lang="en-US" dirty="0" smtClean="0"/>
              <a:t>specific conductance</a:t>
            </a:r>
            <a:r>
              <a:rPr lang="en-US" dirty="0"/>
              <a:t>, temperature, dissolved </a:t>
            </a:r>
            <a:r>
              <a:rPr lang="en-US" dirty="0" smtClean="0"/>
              <a:t>oxygen (DO), </a:t>
            </a:r>
            <a:r>
              <a:rPr lang="en-US" dirty="0"/>
              <a:t>and oxidation-reduction potential (ORP)</a:t>
            </a:r>
          </a:p>
          <a:p>
            <a:r>
              <a:rPr lang="en-US" dirty="0" smtClean="0"/>
              <a:t>Site attributes – locational coordinates, well type (use), date drilled, well depth, casing depth, geologic unit name, water-producing zones, etc.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49428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32000">
              <a:srgbClr val="9CB86E"/>
            </a:gs>
            <a:gs pos="100000">
              <a:srgbClr val="156B13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97505"/>
            <a:ext cx="7924800" cy="731838"/>
          </a:xfrm>
        </p:spPr>
        <p:txBody>
          <a:bodyPr/>
          <a:lstStyle/>
          <a:p>
            <a:pPr algn="ctr"/>
            <a:r>
              <a:rPr lang="en-US" sz="2000" dirty="0" smtClean="0">
                <a:solidFill>
                  <a:srgbClr val="668A00"/>
                </a:solidFill>
              </a:rPr>
              <a:t>Existing </a:t>
            </a:r>
            <a:r>
              <a:rPr lang="en-US" sz="2000" dirty="0">
                <a:solidFill>
                  <a:srgbClr val="668A00"/>
                </a:solidFill>
              </a:rPr>
              <a:t>Database </a:t>
            </a:r>
            <a:r>
              <a:rPr lang="en-US" sz="2000" dirty="0" smtClean="0">
                <a:solidFill>
                  <a:srgbClr val="668A00"/>
                </a:solidFill>
              </a:rPr>
              <a:t>disadvantages</a:t>
            </a:r>
            <a:endParaRPr lang="en-US" sz="2000" dirty="0">
              <a:solidFill>
                <a:srgbClr val="668A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2286000"/>
            <a:ext cx="7924800" cy="2971800"/>
          </a:xfrm>
        </p:spPr>
        <p:txBody>
          <a:bodyPr>
            <a:normAutofit fontScale="92500" lnSpcReduction="10000"/>
          </a:bodyPr>
          <a:lstStyle/>
          <a:p>
            <a:pPr>
              <a:buClr>
                <a:srgbClr val="CAF278"/>
              </a:buClr>
            </a:pPr>
            <a:r>
              <a:rPr lang="en-US" dirty="0">
                <a:solidFill>
                  <a:prstClr val="white"/>
                </a:solidFill>
              </a:rPr>
              <a:t>Not available online</a:t>
            </a:r>
          </a:p>
          <a:p>
            <a:pPr lvl="0">
              <a:buClr>
                <a:srgbClr val="CAF278"/>
              </a:buClr>
            </a:pPr>
            <a:r>
              <a:rPr lang="en-US" dirty="0" smtClean="0">
                <a:solidFill>
                  <a:prstClr val="white"/>
                </a:solidFill>
              </a:rPr>
              <a:t>Data </a:t>
            </a:r>
            <a:r>
              <a:rPr lang="en-US" dirty="0">
                <a:solidFill>
                  <a:prstClr val="white"/>
                </a:solidFill>
              </a:rPr>
              <a:t>not </a:t>
            </a:r>
            <a:r>
              <a:rPr lang="en-US" dirty="0" smtClean="0">
                <a:solidFill>
                  <a:prstClr val="white"/>
                </a:solidFill>
              </a:rPr>
              <a:t>aggregated </a:t>
            </a:r>
            <a:r>
              <a:rPr lang="en-US" dirty="0">
                <a:solidFill>
                  <a:prstClr val="white"/>
                </a:solidFill>
              </a:rPr>
              <a:t>into single database</a:t>
            </a:r>
          </a:p>
          <a:p>
            <a:pPr lvl="0">
              <a:buClr>
                <a:srgbClr val="CAF278"/>
              </a:buClr>
            </a:pPr>
            <a:r>
              <a:rPr lang="en-US" dirty="0">
                <a:solidFill>
                  <a:prstClr val="white"/>
                </a:solidFill>
              </a:rPr>
              <a:t>Lab results </a:t>
            </a:r>
            <a:r>
              <a:rPr lang="en-US" dirty="0" smtClean="0">
                <a:solidFill>
                  <a:prstClr val="white"/>
                </a:solidFill>
              </a:rPr>
              <a:t>are not </a:t>
            </a:r>
            <a:r>
              <a:rPr lang="en-US" dirty="0">
                <a:solidFill>
                  <a:prstClr val="white"/>
                </a:solidFill>
              </a:rPr>
              <a:t>available in single </a:t>
            </a:r>
            <a:r>
              <a:rPr lang="en-US" dirty="0" smtClean="0">
                <a:solidFill>
                  <a:prstClr val="white"/>
                </a:solidFill>
              </a:rPr>
              <a:t>worksheet; manually compiled</a:t>
            </a:r>
          </a:p>
          <a:p>
            <a:pPr lvl="0">
              <a:buClr>
                <a:srgbClr val="CAF278"/>
              </a:buClr>
            </a:pPr>
            <a:r>
              <a:rPr lang="en-US" dirty="0" smtClean="0">
                <a:solidFill>
                  <a:prstClr val="white"/>
                </a:solidFill>
              </a:rPr>
              <a:t>Data management process is time-consuming and error prone</a:t>
            </a:r>
          </a:p>
          <a:p>
            <a:pPr lvl="0">
              <a:buClr>
                <a:srgbClr val="CAF278"/>
              </a:buClr>
            </a:pPr>
            <a:r>
              <a:rPr lang="en-US" dirty="0" smtClean="0">
                <a:solidFill>
                  <a:prstClr val="white"/>
                </a:solidFill>
              </a:rPr>
              <a:t>Older </a:t>
            </a:r>
            <a:r>
              <a:rPr lang="en-US" dirty="0">
                <a:solidFill>
                  <a:prstClr val="white"/>
                </a:solidFill>
              </a:rPr>
              <a:t>data not available electronically</a:t>
            </a:r>
          </a:p>
          <a:p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09600" y="457200"/>
            <a:ext cx="8077200" cy="73183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kern="1200" cap="all" spc="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Need for upgrade/modernization</a:t>
            </a:r>
          </a:p>
        </p:txBody>
      </p:sp>
    </p:spTree>
    <p:extLst>
      <p:ext uri="{BB962C8B-B14F-4D97-AF65-F5344CB8AC3E}">
        <p14:creationId xmlns:p14="http://schemas.microsoft.com/office/powerpoint/2010/main" xmlns="" val="3953663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30000">
              <a:srgbClr val="9CB86E"/>
            </a:gs>
            <a:gs pos="100000">
              <a:srgbClr val="156B13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7924800" cy="11430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Project origination and application process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1828800"/>
            <a:ext cx="7924800" cy="32004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Discussions with USGS and other agencies that maintain groundwater data</a:t>
            </a:r>
          </a:p>
          <a:p>
            <a:r>
              <a:rPr lang="en-US" dirty="0" smtClean="0"/>
              <a:t>Conceptual design</a:t>
            </a:r>
          </a:p>
          <a:p>
            <a:r>
              <a:rPr lang="en-US" dirty="0" smtClean="0"/>
              <a:t>Develop and finalize </a:t>
            </a:r>
            <a:r>
              <a:rPr lang="en-US" dirty="0"/>
              <a:t>p</a:t>
            </a:r>
            <a:r>
              <a:rPr lang="en-US" dirty="0" smtClean="0"/>
              <a:t>roposal</a:t>
            </a:r>
          </a:p>
          <a:p>
            <a:r>
              <a:rPr lang="en-US" dirty="0" smtClean="0"/>
              <a:t>Establish time lines of separate goals</a:t>
            </a:r>
          </a:p>
          <a:p>
            <a:r>
              <a:rPr lang="en-US" dirty="0" smtClean="0"/>
              <a:t>Develop budget for each goal and various phases</a:t>
            </a:r>
          </a:p>
          <a:p>
            <a:r>
              <a:rPr lang="en-US" dirty="0" smtClean="0"/>
              <a:t>Agency review/approval process</a:t>
            </a:r>
          </a:p>
          <a:p>
            <a:r>
              <a:rPr lang="en-US" dirty="0" smtClean="0"/>
              <a:t>Application, follow-up revisions and other submissions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80381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orizo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Hardcover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Austin">
    <a:dk1>
      <a:sysClr val="windowText" lastClr="000000"/>
    </a:dk1>
    <a:lt1>
      <a:sysClr val="window" lastClr="FFFFFF"/>
    </a:lt1>
    <a:dk2>
      <a:srgbClr val="3E3D2D"/>
    </a:dk2>
    <a:lt2>
      <a:srgbClr val="CAF278"/>
    </a:lt2>
    <a:accent1>
      <a:srgbClr val="94C600"/>
    </a:accent1>
    <a:accent2>
      <a:srgbClr val="71685A"/>
    </a:accent2>
    <a:accent3>
      <a:srgbClr val="FF6700"/>
    </a:accent3>
    <a:accent4>
      <a:srgbClr val="909465"/>
    </a:accent4>
    <a:accent5>
      <a:srgbClr val="956B43"/>
    </a:accent5>
    <a:accent6>
      <a:srgbClr val="FEA022"/>
    </a:accent6>
    <a:hlink>
      <a:srgbClr val="E68200"/>
    </a:hlink>
    <a:folHlink>
      <a:srgbClr val="FFA94A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1148</TotalTime>
  <Words>761</Words>
  <Application>Microsoft Office PowerPoint</Application>
  <PresentationFormat>On-screen Show (4:3)</PresentationFormat>
  <Paragraphs>126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Horizon</vt:lpstr>
      <vt:lpstr>Arkansas Exchange Network for Groundwater-Quality Data and a Map-Based Web Page for Data Retrieval and Analysis</vt:lpstr>
      <vt:lpstr>Outline</vt:lpstr>
      <vt:lpstr>ADEQ Groundwater  Protection program</vt:lpstr>
      <vt:lpstr>ADEQ Groundwater  Protection program CONT’D.</vt:lpstr>
      <vt:lpstr>Ambient Groundwater Monitoring Program</vt:lpstr>
      <vt:lpstr>Ambient Groundwater Monitoring Program - Continued</vt:lpstr>
      <vt:lpstr>Types of data collected</vt:lpstr>
      <vt:lpstr>Existing Database disadvantages</vt:lpstr>
      <vt:lpstr>Project origination and application process</vt:lpstr>
      <vt:lpstr>Project Objectives </vt:lpstr>
      <vt:lpstr>Project Objectives - continued </vt:lpstr>
      <vt:lpstr>Uses of ambient  Groundwater Data</vt:lpstr>
      <vt:lpstr>Project features</vt:lpstr>
      <vt:lpstr>Advantages of improved process</vt:lpstr>
      <vt:lpstr>Slide 15</vt:lpstr>
      <vt:lpstr>Slide 16</vt:lpstr>
      <vt:lpstr>Groundwater Measurements (NWISWEB) </vt:lpstr>
      <vt:lpstr>Groundwater Measurements</vt:lpstr>
      <vt:lpstr>Storet Layers</vt:lpstr>
      <vt:lpstr>Mapping Interface</vt:lpstr>
      <vt:lpstr> STORET / NWIS</vt:lpstr>
      <vt:lpstr>Slide 22</vt:lpstr>
      <vt:lpstr>Slide 23</vt:lpstr>
      <vt:lpstr>QUESTions / comments</vt:lpstr>
    </vt:vector>
  </TitlesOfParts>
  <Company>Arkansas Department of Environmental Quality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2011 Exchange Network grant</dc:title>
  <dc:creator>Miller, Roger</dc:creator>
  <cp:lastModifiedBy>Darcy Peth</cp:lastModifiedBy>
  <cp:revision>104</cp:revision>
  <dcterms:created xsi:type="dcterms:W3CDTF">2012-05-21T18:37:08Z</dcterms:created>
  <dcterms:modified xsi:type="dcterms:W3CDTF">2012-05-31T16:06:25Z</dcterms:modified>
</cp:coreProperties>
</file>