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336" r:id="rId4"/>
    <p:sldId id="275" r:id="rId5"/>
    <p:sldId id="345" r:id="rId6"/>
    <p:sldId id="337" r:id="rId7"/>
    <p:sldId id="341" r:id="rId8"/>
    <p:sldId id="349" r:id="rId9"/>
    <p:sldId id="338" r:id="rId10"/>
    <p:sldId id="346" r:id="rId11"/>
    <p:sldId id="347" r:id="rId12"/>
    <p:sldId id="348" r:id="rId13"/>
    <p:sldId id="350" r:id="rId14"/>
    <p:sldId id="340" r:id="rId15"/>
    <p:sldId id="344" r:id="rId16"/>
    <p:sldId id="356" r:id="rId17"/>
    <p:sldId id="372" r:id="rId18"/>
    <p:sldId id="360" r:id="rId19"/>
    <p:sldId id="357" r:id="rId20"/>
    <p:sldId id="358" r:id="rId21"/>
    <p:sldId id="359" r:id="rId22"/>
    <p:sldId id="361" r:id="rId23"/>
    <p:sldId id="362" r:id="rId24"/>
    <p:sldId id="364" r:id="rId25"/>
    <p:sldId id="370" r:id="rId26"/>
    <p:sldId id="371" r:id="rId27"/>
    <p:sldId id="363" r:id="rId28"/>
    <p:sldId id="365" r:id="rId29"/>
    <p:sldId id="366" r:id="rId30"/>
    <p:sldId id="367" r:id="rId31"/>
    <p:sldId id="351" r:id="rId32"/>
    <p:sldId id="373" r:id="rId33"/>
    <p:sldId id="352" r:id="rId34"/>
    <p:sldId id="353" r:id="rId35"/>
    <p:sldId id="354" r:id="rId36"/>
    <p:sldId id="355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298" r:id="rId45"/>
    <p:sldId id="299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00"/>
    <a:srgbClr val="000000"/>
    <a:srgbClr val="F4F4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0" autoAdjust="0"/>
    <p:restoredTop sz="89915" autoAdjust="0"/>
  </p:normalViewPr>
  <p:slideViewPr>
    <p:cSldViewPr>
      <p:cViewPr varScale="1">
        <p:scale>
          <a:sx n="88" d="100"/>
          <a:sy n="88" d="100"/>
        </p:scale>
        <p:origin x="-426" y="-10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53C7C0-B54F-4439-8A2A-9EA1284BA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7F49FE-D068-4A0F-93A4-49E4060AA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54F8B-DB68-483D-BE3E-BF2A3DA9D2B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5EE90-69D1-4C5D-A502-7E5B4EE66AC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B1A6E-76F8-40E0-86C5-D9CE0A9B76C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91858-B2B8-41FB-B8EC-11F6004C96C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52A3B-6DB1-481C-8F47-1414C023852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02C72-4166-4F9E-88E5-C6B9D58326E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D373C-1E72-4F3E-87AE-67B114CFAE5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F0359-6FBA-4943-B90A-323DA53117E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F0359-6FBA-4943-B90A-323DA53117E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6CBCA-DDA6-4565-BDE5-90913652ABE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E6636-2E4A-418D-A869-F90DAA0EEC5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77A5B-8E3C-42A3-BDCE-440152131EB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A7273-DCED-4311-BF83-46D4C6F81F6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27E41-BAAF-43A6-A6C1-A7F66A350BE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25424-D98E-4906-A009-41DEB154C23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6F64A-B353-4BBA-BBAA-71B35EE75FA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F151E-78F0-4F35-996A-FF7BDE4BF3E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7A768-EAA3-4CD6-BF27-55BE1292792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33C54-EF85-4588-B74A-93119A40F0D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3DBC2-C8E5-4EF4-BD38-EFE69CDF260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32956-644E-4C14-A828-1AE84F38CA6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F4437-3041-4839-A5B9-6A70652F392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AECEC-B507-4432-9EAF-DA985D701F9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E9F42-0EBE-4873-BA95-2AB5A4F6129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B43DF-9E3C-41BE-9FFB-C383A79386D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F0359-6FBA-4943-B90A-323DA53117E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F5EEC-C956-40FE-AB23-53D897C77C4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5488D-CD10-4AC2-A288-6E399837522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E3957-C01F-4740-B48B-CEA5CC3C190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F724-C1A4-42C8-9A8C-D301F1679D0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F724-C1A4-42C8-9A8C-D301F1679D0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F724-C1A4-42C8-9A8C-D301F1679D0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F724-C1A4-42C8-9A8C-D301F1679D0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55C8A5-2262-4F6A-893D-0BA83C1E7F9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F724-C1A4-42C8-9A8C-D301F1679D0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F724-C1A4-42C8-9A8C-D301F1679D0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F724-C1A4-42C8-9A8C-D301F1679D0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F724-C1A4-42C8-9A8C-D301F1679D0F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404F0-B7DD-4683-AB0F-BED01FFA375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C539F-4072-45AD-B0A4-17BE464A27A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971CB-8311-4FE1-9FDD-BED069CDA45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FD07D-7384-4BCB-8952-CBAA2985674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58F97-64CE-4C32-B600-AD049DDDF57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387B9-EBCA-4CE4-BE5D-38BFBADE395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DB195-BE8D-49C0-8062-5D3F41266A7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F2022-296A-442B-8820-CC81AD8EBE12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9F7E6-2C47-45D2-9472-0F3BA8256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1CC8-19BA-4E5D-85D8-28629F89B7DB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64BB1-8AB3-4BC2-8E5A-A4B66DCC0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4518-A634-4313-991A-52E62DC8C319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B439-C774-4763-AC2F-E23BE798C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45426-48D6-4BE1-86E6-3C2CB3E0C6B7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1CB0-2565-457A-8C01-ED5B9CD00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2C24-B495-4D96-9024-4A2343850BE0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EEEB3-FE24-4827-884E-EEF93AE2B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0C92-AED2-45A2-B22C-DEFF2788EDD6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2EBF2-5C4A-4CD6-B4FC-F86CAA71E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87AF-19AA-43FC-A070-82EF23CAC742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0BD5E-E976-4A60-A38A-3CAFA724E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E804-3AC3-4E29-AECC-45F7D2B3D3D1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8112-1BE5-40DF-8B20-7E0CE927E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6978-6797-4B73-85B0-901DD1176BC2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3F1A-B38F-4272-AF28-CA6B8D515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6E92-70BF-4D8E-A879-6C073642D816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4BC4-CE5A-4B9D-9721-11DBD489B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B6F7-CD1F-4948-8FE7-3BD5BABEE83C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82EF-4DB1-42FF-9070-CC4057CFB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89864-B008-4039-9F1D-BCC38BA65884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42F3-F550-44A0-AE38-F3F1527DC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32FC-0936-403C-8EE8-214CBAF0214F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6D2CB-E2B8-44A6-A2A2-21D7F3D03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F93E-3279-462F-ACB1-AE348CAA90F2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E897-30EC-4211-B011-53E8F4BA0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2092-2B24-414B-815B-3A6982A3CA3D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7B4B-2AB0-4CB7-9BDD-A7A8C6372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 noChangeArrowheads="1"/>
          </p:cNvPicPr>
          <p:nvPr userDrawn="1"/>
        </p:nvPicPr>
        <p:blipFill>
          <a:blip r:embed="rId17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9C2FFE5-6429-4B40-A78E-C3CC41651363}" type="datetime1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84" charset="-128"/>
              </a:defRPr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03B9A1-A0C0-433F-A739-63FE79001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.Willard@dphe.state.co.us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ke.Matsko@dep.state.nj.us" TargetMode="External"/><Relationship Id="rId5" Type="http://schemas.openxmlformats.org/officeDocument/2006/relationships/hyperlink" Target="mailto:Chaudet.Roy@epa.gov" TargetMode="External"/><Relationship Id="rId4" Type="http://schemas.openxmlformats.org/officeDocument/2006/relationships/hyperlink" Target="mailto:Kittle.Alison@epa.gov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Electronic Reporting:  ICIS Data Publishing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Presented by</a:t>
            </a:r>
            <a:r>
              <a:rPr lang="en-US" sz="2000" smtClean="0">
                <a:solidFill>
                  <a:srgbClr val="FFFF99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7030A0"/>
                </a:solidFill>
              </a:rPr>
              <a:t>Alison Kittle</a:t>
            </a:r>
            <a:r>
              <a:rPr lang="en-US" sz="2400" smtClean="0"/>
              <a:t>, U.S. EPA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7030A0"/>
                </a:solidFill>
              </a:rPr>
              <a:t>Elisa Willard</a:t>
            </a:r>
            <a:r>
              <a:rPr lang="en-US" sz="2400" smtClean="0"/>
              <a:t>, Colorado Department of Public Health &amp;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7030A0"/>
                </a:solidFill>
              </a:rPr>
              <a:t>Roy Chaudet</a:t>
            </a:r>
            <a:r>
              <a:rPr lang="en-US" sz="2400" smtClean="0"/>
              <a:t>, U.S. EPA </a:t>
            </a:r>
          </a:p>
        </p:txBody>
      </p:sp>
      <p:sp>
        <p:nvSpPr>
          <p:cNvPr id="18436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5/30/2012</a:t>
            </a:r>
          </a:p>
        </p:txBody>
      </p:sp>
      <p:sp>
        <p:nvSpPr>
          <p:cNvPr id="1843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B38326-8CF0-4A79-8055-D3D5B98752E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  2012 Exchange Network National Meeting</a:t>
            </a:r>
          </a:p>
        </p:txBody>
      </p:sp>
      <p:sp>
        <p:nvSpPr>
          <p:cNvPr id="7" name="Footer Placeholder 9"/>
          <p:cNvSpPr txBox="1">
            <a:spLocks/>
          </p:cNvSpPr>
          <p:nvPr/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U.S. Environmental Protection Agency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C6DC65-0BF1-4C6E-9E8A-768AC8E14F03}" type="slidenum">
              <a:rPr lang="en-US" smtClean="0">
                <a:solidFill>
                  <a:srgbClr val="7F7F7F"/>
                </a:solidFill>
              </a:rPr>
              <a:pPr/>
              <a:t>10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Publishing Activities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2286000"/>
            <a:ext cx="883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Publishing of ICIS Reference Codes and ICIS Data Families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Seven </a:t>
            </a:r>
            <a:r>
              <a:rPr lang="en-US" kern="0" dirty="0">
                <a:latin typeface="+mn-lt"/>
                <a:ea typeface="+mn-ea"/>
              </a:rPr>
              <a:t>reference tables </a:t>
            </a:r>
            <a:r>
              <a:rPr lang="en-US" kern="0" dirty="0" smtClean="0">
                <a:latin typeface="+mn-lt"/>
                <a:ea typeface="+mn-ea"/>
              </a:rPr>
              <a:t>published February </a:t>
            </a:r>
            <a:r>
              <a:rPr lang="en-US" kern="0" dirty="0">
                <a:latin typeface="+mn-lt"/>
                <a:ea typeface="+mn-ea"/>
              </a:rPr>
              <a:t>20, 2012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Parameters</a:t>
            </a:r>
            <a:r>
              <a:rPr lang="en-US" sz="1800" kern="0" dirty="0">
                <a:latin typeface="+mn-lt"/>
                <a:ea typeface="+mn-ea"/>
              </a:rPr>
              <a:t> – “</a:t>
            </a:r>
            <a:r>
              <a:rPr lang="en-US" sz="1800" i="1" dirty="0" err="1"/>
              <a:t>GetICISParameters</a:t>
            </a:r>
            <a:r>
              <a:rPr lang="en-US" sz="1800" b="1" dirty="0"/>
              <a:t>”</a:t>
            </a: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Units </a:t>
            </a:r>
            <a:r>
              <a:rPr lang="en-US" sz="1800" kern="0" dirty="0"/>
              <a:t>– “</a:t>
            </a:r>
            <a:r>
              <a:rPr lang="en-US" sz="1800" i="1" dirty="0" err="1"/>
              <a:t>GetICISUnits</a:t>
            </a:r>
            <a:r>
              <a:rPr lang="en-US" sz="1800" b="1" dirty="0"/>
              <a:t>”</a:t>
            </a: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Unit conversions</a:t>
            </a:r>
            <a:r>
              <a:rPr lang="en-US" sz="1800" kern="0" dirty="0"/>
              <a:t> – “</a:t>
            </a:r>
            <a:r>
              <a:rPr lang="en-US" sz="1800" i="1" dirty="0" err="1"/>
              <a:t>GetICISUnitConversions</a:t>
            </a:r>
            <a:r>
              <a:rPr lang="en-US" sz="1800" b="1" dirty="0"/>
              <a:t>”</a:t>
            </a: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Unit groups</a:t>
            </a:r>
            <a:r>
              <a:rPr lang="en-US" sz="1800" b="1" kern="0" dirty="0"/>
              <a:t> </a:t>
            </a:r>
            <a:r>
              <a:rPr lang="en-US" sz="1800" kern="0" dirty="0"/>
              <a:t>– “</a:t>
            </a:r>
            <a:r>
              <a:rPr lang="en-US" sz="1800" i="1" dirty="0" err="1"/>
              <a:t>GetICISUnitGroups</a:t>
            </a:r>
            <a:r>
              <a:rPr lang="en-US" sz="1800" b="1" dirty="0"/>
              <a:t>”</a:t>
            </a: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Parameter unit cross references</a:t>
            </a:r>
            <a:r>
              <a:rPr lang="en-US" sz="1800" b="1" kern="0" dirty="0"/>
              <a:t> </a:t>
            </a:r>
            <a:r>
              <a:rPr lang="en-US" sz="1800" kern="0" dirty="0"/>
              <a:t>– “</a:t>
            </a:r>
            <a:r>
              <a:rPr lang="en-US" sz="1800" i="1" dirty="0" err="1"/>
              <a:t>GetICISUnitGroupCrossReferences</a:t>
            </a:r>
            <a:r>
              <a:rPr lang="en-US" sz="1800" b="1" dirty="0"/>
              <a:t>”</a:t>
            </a: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Affiliation types</a:t>
            </a:r>
            <a:r>
              <a:rPr lang="en-US" sz="1800" b="1" kern="0" dirty="0"/>
              <a:t> </a:t>
            </a:r>
            <a:r>
              <a:rPr lang="en-US" sz="1800" kern="0" dirty="0"/>
              <a:t>– “</a:t>
            </a:r>
            <a:r>
              <a:rPr lang="en-US" sz="1800" i="1" dirty="0" err="1"/>
              <a:t>GetICISAffiliationModuleCrossReferences</a:t>
            </a:r>
            <a:r>
              <a:rPr lang="en-US" sz="1800" b="1" dirty="0"/>
              <a:t>”</a:t>
            </a:r>
            <a:endParaRPr lang="en-US" sz="1800" kern="0" dirty="0">
              <a:latin typeface="+mn-lt"/>
              <a:ea typeface="+mn-ea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Pollutants</a:t>
            </a:r>
            <a:r>
              <a:rPr lang="en-US" sz="1800" kern="0" dirty="0"/>
              <a:t> – “</a:t>
            </a:r>
            <a:r>
              <a:rPr lang="en-US" sz="1800" i="1" dirty="0" err="1"/>
              <a:t>GetICISPollutants</a:t>
            </a:r>
            <a:r>
              <a:rPr lang="en-US" sz="1800" b="1" dirty="0"/>
              <a:t>”</a:t>
            </a:r>
          </a:p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/>
              <a:t>Other reference table codes </a:t>
            </a:r>
            <a:r>
              <a:rPr lang="en-US" kern="0" dirty="0" smtClean="0"/>
              <a:t>will be addressed in the future</a:t>
            </a:r>
            <a:endParaRPr lang="en-US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7CA655-326A-4D13-899B-9834AF1ACBC8}" type="slidenum">
              <a:rPr lang="en-US" smtClean="0">
                <a:solidFill>
                  <a:srgbClr val="7F7F7F"/>
                </a:solidFill>
              </a:rPr>
              <a:pPr/>
              <a:t>11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Publishing Activities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2438400"/>
            <a:ext cx="868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Example of an ICIS Unit </a:t>
            </a:r>
            <a:r>
              <a:rPr lang="en-US" kern="0" dirty="0" smtClean="0">
                <a:latin typeface="+mn-lt"/>
                <a:ea typeface="+mn-ea"/>
              </a:rPr>
              <a:t>Reference Code Results XML</a:t>
            </a:r>
            <a:r>
              <a:rPr lang="en-US" kern="0" dirty="0">
                <a:latin typeface="+mn-lt"/>
                <a:ea typeface="+mn-ea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  <a:ea typeface="+mn-ea"/>
            </a:endParaRPr>
          </a:p>
          <a:p>
            <a:pPr>
              <a:defRPr/>
            </a:pPr>
            <a:r>
              <a:rPr lang="en-US" sz="1400" b="1" dirty="0"/>
              <a:t>&lt;</a:t>
            </a:r>
            <a:r>
              <a:rPr lang="en-US" sz="1400" b="1" dirty="0" err="1"/>
              <a:t>ICISUnitCodes</a:t>
            </a:r>
            <a:r>
              <a:rPr lang="en-US" sz="1400" b="1" dirty="0"/>
              <a:t> </a:t>
            </a:r>
            <a:r>
              <a:rPr lang="en-US" sz="1400" b="1" dirty="0" err="1"/>
              <a:t>xmlns</a:t>
            </a:r>
            <a:r>
              <a:rPr lang="en-US" sz="1400" b="1" dirty="0"/>
              <a:t>="http://www.exchangenetwork.net/schema/icisda/0" </a:t>
            </a:r>
            <a:r>
              <a:rPr lang="en-US" sz="1400" b="1" dirty="0" err="1"/>
              <a:t>xmlns:xsi</a:t>
            </a:r>
            <a:r>
              <a:rPr lang="en-US" sz="1400" b="1" dirty="0"/>
              <a:t>="http://www.w3.org/2001/XMLSchema-instance" </a:t>
            </a:r>
            <a:r>
              <a:rPr lang="en-US" sz="1400" b="1" dirty="0" err="1"/>
              <a:t>xsi:schemaLocation</a:t>
            </a:r>
            <a:r>
              <a:rPr lang="en-US" sz="1400" b="1" dirty="0"/>
              <a:t>="http://www.exchangenetwork.net/schema/icisda/0"&gt;</a:t>
            </a:r>
            <a:endParaRPr lang="en-US" sz="1400" dirty="0"/>
          </a:p>
          <a:p>
            <a:pPr>
              <a:defRPr/>
            </a:pPr>
            <a:r>
              <a:rPr lang="en-US" sz="1400" dirty="0"/>
              <a:t>   	&lt;Unit&gt;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UnitCode</a:t>
            </a:r>
            <a:r>
              <a:rPr lang="en-US" sz="1400" dirty="0"/>
              <a:t>&gt;12&lt;/</a:t>
            </a:r>
            <a:r>
              <a:rPr lang="en-US" sz="1400" dirty="0" err="1"/>
              <a:t>UnitCode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UnitDescription</a:t>
            </a:r>
            <a:r>
              <a:rPr lang="en-US" sz="1400" dirty="0"/>
              <a:t>&gt;Gallons per Day&lt;/</a:t>
            </a:r>
            <a:r>
              <a:rPr lang="en-US" sz="1400" dirty="0" err="1"/>
              <a:t>UnitDescription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UnitShortDescription</a:t>
            </a:r>
            <a:r>
              <a:rPr lang="en-US" sz="1400" dirty="0"/>
              <a:t>&gt;GPD&lt;/</a:t>
            </a:r>
            <a:r>
              <a:rPr lang="en-US" sz="1400" dirty="0" err="1"/>
              <a:t>UnitShortDescription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NumerousToCountFlag</a:t>
            </a:r>
            <a:r>
              <a:rPr lang="en-US" sz="1400" dirty="0"/>
              <a:t>&gt;T&lt;/</a:t>
            </a:r>
            <a:r>
              <a:rPr lang="en-US" sz="1400" dirty="0" err="1"/>
              <a:t>NumerousToCountFlag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StatusFlag</a:t>
            </a:r>
            <a:r>
              <a:rPr lang="en-US" sz="1400" dirty="0"/>
              <a:t>&gt;A&lt;/</a:t>
            </a:r>
            <a:r>
              <a:rPr lang="en-US" sz="1400" dirty="0" err="1"/>
              <a:t>StatusFlag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UpdatedDate</a:t>
            </a:r>
            <a:r>
              <a:rPr lang="en-US" sz="1400" dirty="0"/>
              <a:t>&gt;2011-09-15&lt;/</a:t>
            </a:r>
            <a:r>
              <a:rPr lang="en-US" sz="1400" dirty="0" err="1"/>
              <a:t>UpdatedDate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&lt;/Unit&gt;</a:t>
            </a:r>
          </a:p>
          <a:p>
            <a:pPr>
              <a:defRPr/>
            </a:pPr>
            <a:r>
              <a:rPr lang="en-US" sz="1400" b="1" dirty="0"/>
              <a:t>&lt;/</a:t>
            </a:r>
            <a:r>
              <a:rPr lang="en-US" sz="1400" b="1" dirty="0" err="1"/>
              <a:t>ICISUnitCodes</a:t>
            </a:r>
            <a:r>
              <a:rPr lang="en-US" sz="1400" b="1" dirty="0"/>
              <a:t>&gt;</a:t>
            </a:r>
            <a:endParaRPr lang="en-US" sz="14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A91050-DE53-48E6-A93B-B32FC317DF33}" type="slidenum">
              <a:rPr lang="en-US" smtClean="0">
                <a:solidFill>
                  <a:srgbClr val="7F7F7F"/>
                </a:solidFill>
              </a:rPr>
              <a:pPr/>
              <a:t>12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Publishing Activities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2438400"/>
            <a:ext cx="868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ICIS Data families </a:t>
            </a:r>
            <a:r>
              <a:rPr lang="en-US" kern="0" dirty="0" smtClean="0">
                <a:latin typeface="+mn-lt"/>
                <a:ea typeface="+mn-ea"/>
              </a:rPr>
              <a:t>proposed to be available </a:t>
            </a:r>
            <a:r>
              <a:rPr lang="en-US" kern="0" dirty="0">
                <a:latin typeface="+mn-lt"/>
                <a:ea typeface="+mn-ea"/>
              </a:rPr>
              <a:t>January, 2013: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Facility Interest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NPDES Permit, Components, Tracking Event,  Narrative Condition &amp; Permit Schedule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Permitted Feature, Limit Set,  Limit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Discharge Monitoring Reports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Compliance Monitoring, Program Reports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Enforcement Action, Compliance Schedule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1800" b="1" kern="0" dirty="0">
                <a:latin typeface="+mn-lt"/>
                <a:ea typeface="+mn-ea"/>
              </a:rPr>
              <a:t>Single Event,  Schedule and DMR Violations</a:t>
            </a:r>
          </a:p>
          <a:p>
            <a:pPr marL="285750" indent="-2857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/>
              <a:t>Subsets of data to be published at a date to be determined yet</a:t>
            </a:r>
            <a:endParaRPr lang="en-US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F73BD4-510B-4779-8349-EB3CBC80BCD6}" type="slidenum">
              <a:rPr lang="en-US" smtClean="0">
                <a:solidFill>
                  <a:srgbClr val="7F7F7F"/>
                </a:solidFill>
              </a:rPr>
              <a:pPr/>
              <a:t>13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Publishing Activities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2438400"/>
            <a:ext cx="868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Example of an ICIS Permit Tracking Event XML: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  <a:ea typeface="+mn-ea"/>
            </a:endParaRPr>
          </a:p>
          <a:p>
            <a:pPr>
              <a:defRPr/>
            </a:pPr>
            <a:r>
              <a:rPr lang="en-US" sz="1400" b="1" dirty="0"/>
              <a:t>&lt;</a:t>
            </a:r>
            <a:r>
              <a:rPr lang="en-US" sz="1400" b="1" dirty="0" err="1"/>
              <a:t>ICISUnitCodes</a:t>
            </a:r>
            <a:r>
              <a:rPr lang="en-US" sz="1400" b="1" dirty="0"/>
              <a:t> </a:t>
            </a:r>
            <a:r>
              <a:rPr lang="en-US" sz="1400" b="1" dirty="0" err="1"/>
              <a:t>xmlns</a:t>
            </a:r>
            <a:r>
              <a:rPr lang="en-US" sz="1400" b="1" dirty="0"/>
              <a:t>="http://www.exchangenetwork.net/schema/icisda/0" </a:t>
            </a:r>
            <a:r>
              <a:rPr lang="en-US" sz="1400" b="1" dirty="0" err="1"/>
              <a:t>xmlns:xsi</a:t>
            </a:r>
            <a:r>
              <a:rPr lang="en-US" sz="1400" b="1" dirty="0"/>
              <a:t>="http://www.w3.org/2001/XMLSchema-instance" </a:t>
            </a:r>
            <a:r>
              <a:rPr lang="en-US" sz="1400" b="1" dirty="0" err="1"/>
              <a:t>xsi:schemaLocation</a:t>
            </a:r>
            <a:r>
              <a:rPr lang="en-US" sz="1400" b="1" dirty="0"/>
              <a:t>="http://www.exchangenetwork.net/schema/icisda/0"&gt;</a:t>
            </a:r>
            <a:endParaRPr lang="en-US" sz="1400" dirty="0"/>
          </a:p>
          <a:p>
            <a:pPr>
              <a:defRPr/>
            </a:pPr>
            <a:r>
              <a:rPr lang="en-US" sz="1400" dirty="0"/>
              <a:t>	&lt;</a:t>
            </a:r>
            <a:r>
              <a:rPr lang="en-US" sz="1400" dirty="0" err="1"/>
              <a:t>PermitTrackingEvent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PermitIdentifier</a:t>
            </a:r>
            <a:r>
              <a:rPr lang="en-US" sz="1400" dirty="0"/>
              <a:t>&gt;AA1234567&lt;/</a:t>
            </a:r>
            <a:r>
              <a:rPr lang="en-US" sz="1400" dirty="0" err="1"/>
              <a:t>PermitIdentifier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PermitTrackingEventCode</a:t>
            </a:r>
            <a:r>
              <a:rPr lang="en-US" sz="1400" dirty="0"/>
              <a:t>&gt;PEX&lt;/</a:t>
            </a:r>
            <a:r>
              <a:rPr lang="en-US" sz="1400" dirty="0" err="1"/>
              <a:t>PermitTrackingEventCode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PermitTrackingEventDate</a:t>
            </a:r>
            <a:r>
              <a:rPr lang="en-US" sz="1400" dirty="0"/>
              <a:t>&gt;2005-12-31&lt;/</a:t>
            </a:r>
            <a:r>
              <a:rPr lang="en-US" sz="1400" dirty="0" err="1"/>
              <a:t>PermitTrackingEventDate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	&lt;</a:t>
            </a:r>
            <a:r>
              <a:rPr lang="en-US" sz="1400" dirty="0" err="1"/>
              <a:t>PermitTrackingEventCommentsText</a:t>
            </a:r>
            <a:r>
              <a:rPr lang="en-US" sz="1400" dirty="0"/>
              <a:t>&gt;String&lt;/</a:t>
            </a:r>
            <a:r>
              <a:rPr lang="en-US" sz="1400" dirty="0" err="1"/>
              <a:t>PermitTrackingEventCommentsText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dirty="0"/>
              <a:t>	&lt;/</a:t>
            </a:r>
            <a:r>
              <a:rPr lang="en-US" sz="1400" dirty="0" err="1"/>
              <a:t>PermitTrackingEvent</a:t>
            </a:r>
            <a:r>
              <a:rPr lang="en-US" sz="1400" dirty="0"/>
              <a:t>&gt;</a:t>
            </a:r>
          </a:p>
          <a:p>
            <a:pPr>
              <a:defRPr/>
            </a:pPr>
            <a:r>
              <a:rPr lang="en-US" sz="1400" b="1" dirty="0"/>
              <a:t>&lt;/</a:t>
            </a:r>
            <a:r>
              <a:rPr lang="en-US" sz="1400" b="1" dirty="0" err="1"/>
              <a:t>ICISUnitCodes</a:t>
            </a:r>
            <a:r>
              <a:rPr lang="en-US" sz="1400" b="1" dirty="0"/>
              <a:t>&gt;</a:t>
            </a:r>
            <a:endParaRPr lang="en-US" sz="14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Presentation Outline</a:t>
            </a:r>
          </a:p>
        </p:txBody>
      </p:sp>
      <p:sp>
        <p:nvSpPr>
          <p:cNvPr id="18436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3174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441209-D569-4411-89AE-781100A4F782}" type="slidenum">
              <a:rPr lang="en-US" smtClean="0">
                <a:solidFill>
                  <a:srgbClr val="7F7F7F"/>
                </a:solidFill>
              </a:rPr>
              <a:pPr/>
              <a:t>14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Overview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Access IPT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Activities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 Network Data Publishing Tools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dirty="0" smtClean="0"/>
              <a:t>Exchange Network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Services Center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dirty="0" smtClean="0"/>
              <a:t>Exchange Network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Browser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1BC19-1DEF-4A5C-BEDA-587D7D03B79F}" type="slidenum">
              <a:rPr lang="en-US" smtClean="0">
                <a:solidFill>
                  <a:srgbClr val="7F7F7F"/>
                </a:solidFill>
              </a:rPr>
              <a:pPr/>
              <a:t>15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7030A0"/>
                </a:solidFill>
                <a:latin typeface="+mn-lt"/>
                <a:ea typeface="+mn-ea"/>
              </a:rPr>
              <a:t>CDX Services Center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/>
              <a:t>Developed </a:t>
            </a:r>
            <a:r>
              <a:rPr lang="en-US" sz="1800" kern="0" dirty="0" smtClean="0"/>
              <a:t>by CDX </a:t>
            </a:r>
            <a:endParaRPr lang="en-US" sz="1800" kern="0" dirty="0"/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Three methods for the exchange of environmental information between state, tribal and Federal staff: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dirty="0"/>
              <a:t>Submit:</a:t>
            </a:r>
            <a:r>
              <a:rPr lang="en-US" sz="1800" dirty="0"/>
              <a:t> Submit documents or information to another system on the Exchange Network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dirty="0"/>
              <a:t>Get Info:</a:t>
            </a:r>
            <a:r>
              <a:rPr lang="en-US" sz="1800" dirty="0"/>
              <a:t> Retrieve information from another system on the Exchange Network immediately via query services, or downloaded via solicit services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1" dirty="0"/>
              <a:t>Download:</a:t>
            </a:r>
            <a:r>
              <a:rPr lang="en-US" sz="1800" dirty="0"/>
              <a:t> Download a document from another system on the Exchange Network with a transaction or document ID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/>
              <a:t>URL = </a:t>
            </a:r>
            <a:r>
              <a:rPr lang="en-US" sz="1800" b="1" kern="0" dirty="0">
                <a:solidFill>
                  <a:srgbClr val="7030A0"/>
                </a:solidFill>
              </a:rPr>
              <a:t>https://enservicestest.epacdxnode.net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6A529-2EB5-4F95-B1FF-49D072AFF152}" type="slidenum">
              <a:rPr lang="en-US" smtClean="0">
                <a:solidFill>
                  <a:srgbClr val="7F7F7F"/>
                </a:solidFill>
              </a:rPr>
              <a:pPr/>
              <a:t>16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rgbClr val="7030A0"/>
                </a:solidFill>
                <a:latin typeface="+mn-lt"/>
                <a:ea typeface="+mn-ea"/>
              </a:rPr>
              <a:t>Demonstration by Roy </a:t>
            </a:r>
            <a:r>
              <a:rPr lang="en-US" sz="1800" b="1" kern="0" dirty="0" err="1" smtClean="0">
                <a:solidFill>
                  <a:srgbClr val="7030A0"/>
                </a:solidFill>
                <a:latin typeface="+mn-lt"/>
                <a:ea typeface="+mn-ea"/>
              </a:rPr>
              <a:t>Chaudet</a:t>
            </a:r>
            <a:r>
              <a:rPr lang="en-US" sz="1800" b="1" kern="0" dirty="0" smtClean="0">
                <a:solidFill>
                  <a:srgbClr val="7030A0"/>
                </a:solidFill>
                <a:latin typeface="+mn-lt"/>
                <a:ea typeface="+mn-ea"/>
              </a:rPr>
              <a:t>, U.S. EPA</a:t>
            </a:r>
            <a:endParaRPr lang="en-US" sz="1800" b="1" kern="0" dirty="0">
              <a:solidFill>
                <a:srgbClr val="7030A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7030A0"/>
                </a:solidFill>
                <a:latin typeface="+mn-lt"/>
                <a:ea typeface="+mn-ea"/>
              </a:rPr>
              <a:t>Exchange Network Services </a:t>
            </a:r>
            <a:r>
              <a:rPr lang="en-US" b="1" kern="0" dirty="0">
                <a:solidFill>
                  <a:srgbClr val="7030A0"/>
                </a:solidFill>
                <a:latin typeface="+mn-lt"/>
                <a:ea typeface="+mn-ea"/>
              </a:rPr>
              <a:t>Center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6A529-2EB5-4F95-B1FF-49D072AFF152}" type="slidenum">
              <a:rPr lang="en-US" smtClean="0">
                <a:solidFill>
                  <a:srgbClr val="7F7F7F"/>
                </a:solidFill>
              </a:rPr>
              <a:pPr/>
              <a:t>17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 smtClean="0">
                <a:latin typeface="+mn-lt"/>
                <a:ea typeface="+mn-ea"/>
              </a:rPr>
              <a:t>Exchange Network Services </a:t>
            </a:r>
            <a:r>
              <a:rPr lang="en-US" sz="1800" kern="0" dirty="0">
                <a:latin typeface="+mn-lt"/>
                <a:ea typeface="+mn-ea"/>
              </a:rPr>
              <a:t>Center – Logon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25" y="2895600"/>
            <a:ext cx="44767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671903-CB91-4E6A-AF11-F7F3BA331734}" type="slidenum">
              <a:rPr lang="en-US" smtClean="0">
                <a:solidFill>
                  <a:srgbClr val="7F7F7F"/>
                </a:solidFill>
              </a:rPr>
              <a:pPr/>
              <a:t>18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 smtClean="0"/>
              <a:t>Exchange Network </a:t>
            </a:r>
            <a:r>
              <a:rPr lang="en-US" sz="1800" kern="0" dirty="0" smtClean="0">
                <a:latin typeface="+mn-lt"/>
                <a:ea typeface="+mn-ea"/>
              </a:rPr>
              <a:t>Services </a:t>
            </a:r>
            <a:r>
              <a:rPr lang="en-US" sz="1800" kern="0" dirty="0">
                <a:latin typeface="+mn-lt"/>
                <a:ea typeface="+mn-ea"/>
              </a:rPr>
              <a:t>Center – Home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113" y="2952750"/>
            <a:ext cx="42957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B49E87-776C-4435-8408-1CFE7C9F9BDC}" type="slidenum">
              <a:rPr lang="en-US" smtClean="0">
                <a:solidFill>
                  <a:srgbClr val="7F7F7F"/>
                </a:solidFill>
              </a:rPr>
              <a:pPr/>
              <a:t>19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 smtClean="0"/>
              <a:t>Exchange Network </a:t>
            </a:r>
            <a:r>
              <a:rPr lang="en-US" sz="1800" kern="0" dirty="0" smtClean="0">
                <a:latin typeface="+mn-lt"/>
                <a:ea typeface="+mn-ea"/>
              </a:rPr>
              <a:t>Services </a:t>
            </a:r>
            <a:r>
              <a:rPr lang="en-US" sz="1800" kern="0" dirty="0">
                <a:latin typeface="+mn-lt"/>
                <a:ea typeface="+mn-ea"/>
              </a:rPr>
              <a:t>Center – Exchange Network Services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3000375"/>
            <a:ext cx="58674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Presentation Outline</a:t>
            </a:r>
          </a:p>
        </p:txBody>
      </p:sp>
      <p:sp>
        <p:nvSpPr>
          <p:cNvPr id="18436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1946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3784B8-F982-4757-A975-B2E2E056686A}" type="slidenum">
              <a:rPr lang="en-US" smtClean="0">
                <a:solidFill>
                  <a:srgbClr val="7F7F7F"/>
                </a:solidFill>
              </a:rPr>
              <a:pPr/>
              <a:t>2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Overview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Access IPT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Activities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 Network Data Publishing Tools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dirty="0" smtClean="0"/>
              <a:t>Exchange Network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Services Center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dirty="0" smtClean="0"/>
              <a:t>Exchange Network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Browser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CB3F35-EA7E-47B7-84CF-934C92F31943}" type="slidenum">
              <a:rPr lang="en-US" smtClean="0">
                <a:solidFill>
                  <a:srgbClr val="7F7F7F"/>
                </a:solidFill>
              </a:rPr>
              <a:pPr/>
              <a:t>20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 smtClean="0"/>
              <a:t>Exchange Network </a:t>
            </a:r>
            <a:r>
              <a:rPr lang="en-US" sz="1800" kern="0" dirty="0" smtClean="0">
                <a:latin typeface="+mn-lt"/>
                <a:ea typeface="+mn-ea"/>
              </a:rPr>
              <a:t>Services </a:t>
            </a:r>
            <a:r>
              <a:rPr lang="en-US" sz="1800" kern="0" dirty="0">
                <a:latin typeface="+mn-lt"/>
                <a:ea typeface="+mn-ea"/>
              </a:rPr>
              <a:t>Center – Browse Services Search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25" y="2819400"/>
            <a:ext cx="4476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4FB35C-ECDD-49B6-AEDA-E401DC513177}" type="slidenum">
              <a:rPr lang="en-US" smtClean="0">
                <a:solidFill>
                  <a:srgbClr val="7F7F7F"/>
                </a:solidFill>
              </a:rPr>
              <a:pPr/>
              <a:t>21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 smtClean="0"/>
              <a:t>Exchange Network </a:t>
            </a:r>
            <a:r>
              <a:rPr lang="en-US" sz="1800" kern="0" dirty="0" smtClean="0">
                <a:latin typeface="+mn-lt"/>
                <a:ea typeface="+mn-ea"/>
              </a:rPr>
              <a:t>Services </a:t>
            </a:r>
            <a:r>
              <a:rPr lang="en-US" sz="1800" kern="0" dirty="0">
                <a:latin typeface="+mn-lt"/>
                <a:ea typeface="+mn-ea"/>
              </a:rPr>
              <a:t>Center – Services Directory Selection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 l="11250" t="11505" r="11250"/>
          <a:stretch>
            <a:fillRect/>
          </a:stretch>
        </p:blipFill>
        <p:spPr bwMode="auto">
          <a:xfrm>
            <a:off x="1747838" y="2671763"/>
            <a:ext cx="5338762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112743-9F4A-4027-AA15-6B9E10E76A1D}" type="slidenum">
              <a:rPr lang="en-US" smtClean="0">
                <a:solidFill>
                  <a:srgbClr val="7F7F7F"/>
                </a:solidFill>
              </a:rPr>
              <a:pPr/>
              <a:t>22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 smtClean="0"/>
              <a:t>Exchange Network </a:t>
            </a:r>
            <a:r>
              <a:rPr lang="en-US" sz="1800" kern="0" dirty="0" smtClean="0">
                <a:latin typeface="+mn-lt"/>
                <a:ea typeface="+mn-ea"/>
              </a:rPr>
              <a:t>Services </a:t>
            </a:r>
            <a:r>
              <a:rPr lang="en-US" sz="1800" kern="0" dirty="0">
                <a:latin typeface="+mn-lt"/>
                <a:ea typeface="+mn-ea"/>
              </a:rPr>
              <a:t>Center – Service Selection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163" y="2667000"/>
            <a:ext cx="422116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7B98C-8908-44BD-A727-C2F6828793A7}" type="slidenum">
              <a:rPr lang="en-US" smtClean="0">
                <a:solidFill>
                  <a:srgbClr val="7F7F7F"/>
                </a:solidFill>
              </a:rPr>
              <a:pPr/>
              <a:t>23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 smtClean="0"/>
              <a:t>Exchange Network </a:t>
            </a:r>
            <a:r>
              <a:rPr lang="en-US" sz="1800" kern="0" dirty="0" smtClean="0">
                <a:latin typeface="+mn-lt"/>
                <a:ea typeface="+mn-ea"/>
              </a:rPr>
              <a:t>Services </a:t>
            </a:r>
            <a:r>
              <a:rPr lang="en-US" sz="1800" kern="0" dirty="0">
                <a:latin typeface="+mn-lt"/>
                <a:ea typeface="+mn-ea"/>
              </a:rPr>
              <a:t>Center – Parameter Entry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399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9338" y="3009900"/>
            <a:ext cx="45053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76BF17-EE66-4A05-99E0-8A4EE128381D}" type="slidenum">
              <a:rPr lang="en-US" smtClean="0">
                <a:solidFill>
                  <a:srgbClr val="7F7F7F"/>
                </a:solidFill>
              </a:rPr>
              <a:pPr/>
              <a:t>24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 smtClean="0"/>
              <a:t>Exchange Network </a:t>
            </a:r>
            <a:r>
              <a:rPr lang="en-US" sz="1800" kern="0" dirty="0" smtClean="0">
                <a:latin typeface="+mn-lt"/>
                <a:ea typeface="+mn-ea"/>
              </a:rPr>
              <a:t>Services </a:t>
            </a:r>
            <a:r>
              <a:rPr lang="en-US" sz="1800" kern="0" dirty="0">
                <a:latin typeface="+mn-lt"/>
                <a:ea typeface="+mn-ea"/>
              </a:rPr>
              <a:t>Center – Results Format Selection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2990850"/>
            <a:ext cx="4495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463928-30B5-4BFF-9359-050D53B5E2F1}" type="slidenum">
              <a:rPr lang="en-US" smtClean="0">
                <a:solidFill>
                  <a:srgbClr val="7F7F7F"/>
                </a:solidFill>
              </a:rPr>
              <a:pPr/>
              <a:t>25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 smtClean="0"/>
              <a:t>Exchange Network </a:t>
            </a:r>
            <a:r>
              <a:rPr lang="en-US" sz="1800" kern="0" dirty="0" smtClean="0">
                <a:latin typeface="+mn-lt"/>
                <a:ea typeface="+mn-ea"/>
              </a:rPr>
              <a:t>Services </a:t>
            </a:r>
            <a:r>
              <a:rPr lang="en-US" sz="1800" kern="0" dirty="0">
                <a:latin typeface="+mn-lt"/>
                <a:ea typeface="+mn-ea"/>
              </a:rPr>
              <a:t>Center – XML Results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19400"/>
            <a:ext cx="4143375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EF8AA4-86AC-4EFE-975E-659D77FE319E}" type="slidenum">
              <a:rPr lang="en-US" smtClean="0">
                <a:solidFill>
                  <a:srgbClr val="7F7F7F"/>
                </a:solidFill>
              </a:rPr>
              <a:pPr/>
              <a:t>26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 smtClean="0"/>
              <a:t>Exchange Network </a:t>
            </a:r>
            <a:r>
              <a:rPr lang="en-US" sz="1800" kern="0" dirty="0" smtClean="0">
                <a:latin typeface="+mn-lt"/>
                <a:ea typeface="+mn-ea"/>
              </a:rPr>
              <a:t>Services </a:t>
            </a:r>
            <a:r>
              <a:rPr lang="en-US" sz="1800" kern="0" dirty="0">
                <a:latin typeface="+mn-lt"/>
                <a:ea typeface="+mn-ea"/>
              </a:rPr>
              <a:t>Center – Save Results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657475"/>
            <a:ext cx="44386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70A4E3-EF60-4355-A726-4FE6C5989731}" type="slidenum">
              <a:rPr lang="en-US" smtClean="0">
                <a:solidFill>
                  <a:srgbClr val="7F7F7F"/>
                </a:solidFill>
              </a:rPr>
              <a:pPr/>
              <a:t>27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 smtClean="0"/>
              <a:t>Exchange Network </a:t>
            </a:r>
            <a:r>
              <a:rPr lang="en-US" sz="1800" kern="0" dirty="0" smtClean="0">
                <a:latin typeface="+mn-lt"/>
                <a:ea typeface="+mn-ea"/>
              </a:rPr>
              <a:t>Services </a:t>
            </a:r>
            <a:r>
              <a:rPr lang="en-US" sz="1800" kern="0" dirty="0">
                <a:latin typeface="+mn-lt"/>
                <a:ea typeface="+mn-ea"/>
              </a:rPr>
              <a:t>Center – HTML Results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743200"/>
            <a:ext cx="41290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1C474A-E2B2-4036-AE59-CF0D2C993FB2}" type="slidenum">
              <a:rPr lang="en-US" smtClean="0">
                <a:solidFill>
                  <a:srgbClr val="7F7F7F"/>
                </a:solidFill>
              </a:rPr>
              <a:pPr/>
              <a:t>28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 smtClean="0"/>
              <a:t>Exchange Network </a:t>
            </a:r>
            <a:r>
              <a:rPr lang="en-US" sz="1800" kern="0" dirty="0" smtClean="0">
                <a:latin typeface="+mn-lt"/>
                <a:ea typeface="+mn-ea"/>
              </a:rPr>
              <a:t>Services </a:t>
            </a:r>
            <a:r>
              <a:rPr lang="en-US" sz="1800" kern="0" dirty="0">
                <a:latin typeface="+mn-lt"/>
                <a:ea typeface="+mn-ea"/>
              </a:rPr>
              <a:t>Center – Save Query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779713"/>
            <a:ext cx="40767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51DCDF-9EB0-48E0-ABB2-E3F8EDA288BF}" type="slidenum">
              <a:rPr lang="en-US" smtClean="0">
                <a:solidFill>
                  <a:srgbClr val="7F7F7F"/>
                </a:solidFill>
              </a:rPr>
              <a:pPr/>
              <a:t>29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 smtClean="0"/>
              <a:t>Exchange Network </a:t>
            </a:r>
            <a:r>
              <a:rPr lang="en-US" sz="1800" kern="0" dirty="0" smtClean="0">
                <a:latin typeface="+mn-lt"/>
                <a:ea typeface="+mn-ea"/>
              </a:rPr>
              <a:t>Services </a:t>
            </a:r>
            <a:r>
              <a:rPr lang="en-US" sz="1800" kern="0" dirty="0">
                <a:latin typeface="+mn-lt"/>
                <a:ea typeface="+mn-ea"/>
              </a:rPr>
              <a:t>Center – My Services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2743200"/>
            <a:ext cx="43132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Presentation Outline</a:t>
            </a:r>
          </a:p>
        </p:txBody>
      </p:sp>
      <p:sp>
        <p:nvSpPr>
          <p:cNvPr id="18436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048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B1DE64-4BD9-4F95-8844-B35946275252}" type="slidenum">
              <a:rPr lang="en-US" smtClean="0">
                <a:solidFill>
                  <a:srgbClr val="7F7F7F"/>
                </a:solidFill>
              </a:rPr>
              <a:pPr/>
              <a:t>3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Overview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Access IPT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Activities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 Network Data Publishing Tools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dirty="0" smtClean="0"/>
              <a:t>Exchange Network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Services Center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dirty="0" smtClean="0"/>
              <a:t>Exchange Network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Browser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A83F3E-9327-4173-B8ED-A1D5FFDE7D3D}" type="slidenum">
              <a:rPr lang="en-US" smtClean="0">
                <a:solidFill>
                  <a:srgbClr val="7F7F7F"/>
                </a:solidFill>
              </a:rPr>
              <a:pPr/>
              <a:t>30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 smtClean="0"/>
              <a:t>Exchange Network </a:t>
            </a:r>
            <a:r>
              <a:rPr lang="en-US" sz="1800" kern="0" dirty="0" smtClean="0">
                <a:latin typeface="+mn-lt"/>
                <a:ea typeface="+mn-ea"/>
              </a:rPr>
              <a:t>Services </a:t>
            </a:r>
            <a:r>
              <a:rPr lang="en-US" sz="1800" kern="0" dirty="0">
                <a:latin typeface="+mn-lt"/>
                <a:ea typeface="+mn-ea"/>
              </a:rPr>
              <a:t>Center – News and Data Channels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2647950"/>
            <a:ext cx="4495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B4302A-15BC-4054-BEC4-23504E830DA1}" type="slidenum">
              <a:rPr lang="en-US" smtClean="0">
                <a:solidFill>
                  <a:srgbClr val="7F7F7F"/>
                </a:solidFill>
              </a:rPr>
              <a:pPr/>
              <a:t>31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kern="0" dirty="0">
                <a:solidFill>
                  <a:srgbClr val="7030A0"/>
                </a:solidFill>
                <a:latin typeface="+mn-lt"/>
                <a:ea typeface="+mn-ea"/>
              </a:rPr>
              <a:t>Exchange Network Browser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ea typeface="+mn-ea"/>
              </a:rPr>
              <a:t>Developed for New Jersey DEP, Michigan DEQ, New Hampshire DES, and Oregon DEQ </a:t>
            </a:r>
            <a:r>
              <a:rPr lang="en-US" sz="1800" kern="0" dirty="0" smtClean="0">
                <a:latin typeface="+mn-lt"/>
                <a:ea typeface="+mn-ea"/>
              </a:rPr>
              <a:t>under </a:t>
            </a:r>
            <a:r>
              <a:rPr lang="en-US" sz="1800" kern="0" dirty="0">
                <a:latin typeface="+mn-lt"/>
                <a:ea typeface="+mn-ea"/>
              </a:rPr>
              <a:t>an Exchange Network Grant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ea typeface="+mn-ea"/>
              </a:rPr>
              <a:t>Allows registered users to view and retrieve data published from different state, tribal and Federal Exchange Network Nodes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kern="0" dirty="0">
                <a:latin typeface="+mn-lt"/>
                <a:ea typeface="+mn-ea"/>
              </a:rPr>
              <a:t>URL = </a:t>
            </a:r>
            <a:r>
              <a:rPr lang="en-US" sz="1800" b="1" kern="0" dirty="0">
                <a:solidFill>
                  <a:srgbClr val="7030A0"/>
                </a:solidFill>
                <a:latin typeface="+mn-lt"/>
                <a:ea typeface="+mn-ea"/>
              </a:rPr>
              <a:t>http://www.enbrowser.net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6A529-2EB5-4F95-B1FF-49D072AFF152}" type="slidenum">
              <a:rPr lang="en-US" smtClean="0">
                <a:solidFill>
                  <a:srgbClr val="7F7F7F"/>
                </a:solidFill>
              </a:rPr>
              <a:pPr/>
              <a:t>32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800" kern="0" dirty="0" smtClean="0">
              <a:latin typeface="+mn-lt"/>
              <a:ea typeface="+mn-ea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rgbClr val="7030A0"/>
                </a:solidFill>
                <a:latin typeface="+mn-lt"/>
                <a:ea typeface="+mn-ea"/>
              </a:rPr>
              <a:t>Demonstration by Elisa Willard, Colorado DPHE</a:t>
            </a:r>
            <a:endParaRPr lang="en-US" sz="1800" b="1" kern="0" dirty="0">
              <a:solidFill>
                <a:srgbClr val="7030A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7030A0"/>
                </a:solidFill>
                <a:latin typeface="+mn-lt"/>
                <a:ea typeface="+mn-ea"/>
              </a:rPr>
              <a:t>Exchange Network Browser</a:t>
            </a:r>
            <a:endParaRPr lang="en-US" b="1" kern="0" dirty="0">
              <a:solidFill>
                <a:srgbClr val="7030A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A1EFE9-53CB-4904-8822-C4376F74EE3C}" type="slidenum">
              <a:rPr lang="en-US" smtClean="0">
                <a:solidFill>
                  <a:srgbClr val="7F7F7F"/>
                </a:solidFill>
              </a:rPr>
              <a:pPr/>
              <a:t>33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68600"/>
            <a:ext cx="85344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Exchange Network Browser – Home Page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3140C7-9C49-4399-8E28-66CB58561BFC}" type="slidenum">
              <a:rPr lang="en-US" smtClean="0">
                <a:solidFill>
                  <a:srgbClr val="7F7F7F"/>
                </a:solidFill>
              </a:rPr>
              <a:pPr/>
              <a:t>34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Exchange Network Browser – Map View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5128"/>
            <a:ext cx="6553200" cy="342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216785-CB05-4E7D-A5A6-0818882EAF66}" type="slidenum">
              <a:rPr lang="en-US" smtClean="0">
                <a:solidFill>
                  <a:srgbClr val="7F7F7F"/>
                </a:solidFill>
              </a:rPr>
              <a:pPr/>
              <a:t>35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Exchange Network Browser – Environmental Interest View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3" y="2667000"/>
            <a:ext cx="656748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F70E0-4FA7-4F93-9CEF-6C72DB08BE8D}" type="slidenum">
              <a:rPr lang="en-US" smtClean="0">
                <a:solidFill>
                  <a:srgbClr val="7F7F7F"/>
                </a:solidFill>
              </a:rPr>
              <a:pPr/>
              <a:t>36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Exchange Network Browser – All Services View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39464"/>
            <a:ext cx="6400800" cy="339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F70E0-4FA7-4F93-9CEF-6C72DB08BE8D}" type="slidenum">
              <a:rPr lang="en-US" smtClean="0">
                <a:solidFill>
                  <a:srgbClr val="7F7F7F"/>
                </a:solidFill>
              </a:rPr>
              <a:pPr/>
              <a:t>37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Exchange Network Browser – </a:t>
            </a:r>
            <a:r>
              <a:rPr lang="en-US" sz="1800" kern="0" dirty="0" smtClean="0">
                <a:latin typeface="+mn-lt"/>
                <a:ea typeface="+mn-ea"/>
              </a:rPr>
              <a:t>Login Page</a:t>
            </a:r>
            <a:endParaRPr lang="en-US" sz="1800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34064"/>
            <a:ext cx="6400800" cy="334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F70E0-4FA7-4F93-9CEF-6C72DB08BE8D}" type="slidenum">
              <a:rPr lang="en-US" smtClean="0">
                <a:solidFill>
                  <a:srgbClr val="7F7F7F"/>
                </a:solidFill>
              </a:rPr>
              <a:pPr/>
              <a:t>38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Exchange Network Browser – </a:t>
            </a:r>
            <a:r>
              <a:rPr lang="en-US" sz="1800" kern="0" dirty="0" smtClean="0">
                <a:latin typeface="+mn-lt"/>
                <a:ea typeface="+mn-ea"/>
              </a:rPr>
              <a:t>ICIS Data Access Flow </a:t>
            </a:r>
            <a:r>
              <a:rPr lang="en-US" sz="1800" kern="0" dirty="0" smtClean="0">
                <a:latin typeface="+mn-lt"/>
                <a:ea typeface="+mn-ea"/>
              </a:rPr>
              <a:t>Page</a:t>
            </a:r>
            <a:endParaRPr lang="en-US" sz="1800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05846"/>
            <a:ext cx="6248400" cy="332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F70E0-4FA7-4F93-9CEF-6C72DB08BE8D}" type="slidenum">
              <a:rPr lang="en-US" smtClean="0">
                <a:solidFill>
                  <a:srgbClr val="7F7F7F"/>
                </a:solidFill>
              </a:rPr>
              <a:pPr/>
              <a:t>39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Exchange Network Browser – </a:t>
            </a:r>
            <a:r>
              <a:rPr lang="en-US" sz="1800" kern="0" dirty="0" smtClean="0">
                <a:latin typeface="+mn-lt"/>
                <a:ea typeface="+mn-ea"/>
              </a:rPr>
              <a:t>ICIS Data Access Pollutant Request </a:t>
            </a:r>
            <a:r>
              <a:rPr lang="en-US" sz="1800" kern="0" dirty="0" smtClean="0">
                <a:latin typeface="+mn-lt"/>
                <a:ea typeface="+mn-ea"/>
              </a:rPr>
              <a:t>Page</a:t>
            </a:r>
            <a:endParaRPr lang="en-US" sz="1800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134" y="2743200"/>
            <a:ext cx="6390066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FEA333-96AF-476B-80EB-5C0F967D13B9}" type="slidenum">
              <a:rPr lang="en-US" smtClean="0">
                <a:solidFill>
                  <a:srgbClr val="7F7F7F"/>
                </a:solidFill>
              </a:rPr>
              <a:pPr/>
              <a:t>4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Publishing Overview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Arose from need for publishing all data fields in ICIS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Any </a:t>
            </a:r>
            <a:r>
              <a:rPr lang="en-US" kern="0" dirty="0">
                <a:latin typeface="+mn-lt"/>
                <a:ea typeface="+mn-ea"/>
              </a:rPr>
              <a:t>node can request and receive ICIS data in XML format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Uses Query web services developed by CDX for Node 2.0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XML Schema development includes creation of basic NPDES shared schema components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F70E0-4FA7-4F93-9CEF-6C72DB08BE8D}" type="slidenum">
              <a:rPr lang="en-US" smtClean="0">
                <a:solidFill>
                  <a:srgbClr val="7F7F7F"/>
                </a:solidFill>
              </a:rPr>
              <a:pPr/>
              <a:t>40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Exchange Network Browser – </a:t>
            </a:r>
            <a:r>
              <a:rPr lang="en-US" sz="1800" kern="0" dirty="0" smtClean="0">
                <a:latin typeface="+mn-lt"/>
                <a:ea typeface="+mn-ea"/>
              </a:rPr>
              <a:t>ICIS Data Access Request Notification Page</a:t>
            </a:r>
            <a:endParaRPr lang="en-US" sz="1800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46376"/>
            <a:ext cx="6172200" cy="32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F70E0-4FA7-4F93-9CEF-6C72DB08BE8D}" type="slidenum">
              <a:rPr lang="en-US" smtClean="0">
                <a:solidFill>
                  <a:srgbClr val="7F7F7F"/>
                </a:solidFill>
              </a:rPr>
              <a:pPr/>
              <a:t>41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Exchange Network Browser – </a:t>
            </a:r>
            <a:r>
              <a:rPr lang="en-US" sz="1800" kern="0" dirty="0" smtClean="0">
                <a:latin typeface="+mn-lt"/>
                <a:ea typeface="+mn-ea"/>
              </a:rPr>
              <a:t>ICIS Data Access Request Results Page</a:t>
            </a:r>
            <a:endParaRPr lang="en-US" sz="1800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1" y="2769632"/>
            <a:ext cx="6324599" cy="335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F70E0-4FA7-4F93-9CEF-6C72DB08BE8D}" type="slidenum">
              <a:rPr lang="en-US" smtClean="0">
                <a:solidFill>
                  <a:srgbClr val="7F7F7F"/>
                </a:solidFill>
              </a:rPr>
              <a:pPr/>
              <a:t>42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Exchange Network Browser – </a:t>
            </a:r>
            <a:r>
              <a:rPr lang="en-US" sz="1800" kern="0" dirty="0" smtClean="0">
                <a:latin typeface="+mn-lt"/>
                <a:ea typeface="+mn-ea"/>
              </a:rPr>
              <a:t>ICIS Data Access Download Page</a:t>
            </a:r>
            <a:endParaRPr lang="en-US" sz="1800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43320"/>
            <a:ext cx="6172200" cy="327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F70E0-4FA7-4F93-9CEF-6C72DB08BE8D}" type="slidenum">
              <a:rPr lang="en-US" smtClean="0">
                <a:solidFill>
                  <a:srgbClr val="7F7F7F"/>
                </a:solidFill>
              </a:rPr>
              <a:pPr/>
              <a:t>43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286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  <a:ea typeface="+mn-ea"/>
              </a:rPr>
              <a:t>Exchange Network Browser – </a:t>
            </a:r>
            <a:r>
              <a:rPr lang="en-US" sz="1800" kern="0" dirty="0" smtClean="0">
                <a:latin typeface="+mn-lt"/>
                <a:ea typeface="+mn-ea"/>
              </a:rPr>
              <a:t>ICIS Data Access XML Results File</a:t>
            </a:r>
            <a:endParaRPr lang="en-US" sz="1800" kern="0" dirty="0">
              <a:latin typeface="+mn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kern="0" dirty="0">
              <a:latin typeface="+mn-lt"/>
              <a:ea typeface="+mn-ea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54163"/>
            <a:ext cx="86106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Exchange Network Data Publishing Tools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7051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Publishing Contacts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Contacts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ICIS Data Access IPT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Elisa Willard		</a:t>
            </a:r>
            <a:r>
              <a:rPr lang="en-US" sz="1800" dirty="0" smtClean="0">
                <a:hlinkClick r:id="rId3"/>
              </a:rPr>
              <a:t>Elisa.Willard@dphe.state.co.us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Alison Kittle		</a:t>
            </a:r>
            <a:r>
              <a:rPr lang="en-US" sz="1800" dirty="0" smtClean="0">
                <a:hlinkClick r:id="rId4"/>
              </a:rPr>
              <a:t>Kittle.Alison@epa.gov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endParaRPr lang="en-US" sz="6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Exchange Network Services Center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Roy </a:t>
            </a:r>
            <a:r>
              <a:rPr lang="en-US" sz="1800" dirty="0" err="1" smtClean="0"/>
              <a:t>Chaudet</a:t>
            </a:r>
            <a:r>
              <a:rPr lang="en-US" sz="1800" dirty="0" smtClean="0"/>
              <a:t>		</a:t>
            </a:r>
            <a:r>
              <a:rPr lang="en-US" sz="1800" dirty="0" smtClean="0">
                <a:hlinkClick r:id="rId5"/>
              </a:rPr>
              <a:t>Chaudet.Roy@epa.gov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endParaRPr lang="en-US" sz="6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Exchange Network Browser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Mike </a:t>
            </a:r>
            <a:r>
              <a:rPr lang="en-US" sz="1800" dirty="0" err="1" smtClean="0"/>
              <a:t>Matsko</a:t>
            </a:r>
            <a:r>
              <a:rPr lang="en-US" sz="1800" dirty="0" smtClean="0"/>
              <a:t>		</a:t>
            </a:r>
            <a:r>
              <a:rPr lang="en-US" sz="1800" dirty="0" smtClean="0">
                <a:hlinkClick r:id="rId6"/>
              </a:rPr>
              <a:t>Mike.Matsko@dep.state.nj.us</a:t>
            </a:r>
            <a:endParaRPr lang="en-US" sz="800" dirty="0" smtClean="0"/>
          </a:p>
          <a:p>
            <a:pPr lvl="1" eaLnBrk="1" hangingPunct="1">
              <a:lnSpc>
                <a:spcPct val="80000"/>
              </a:lnSpc>
            </a:pPr>
            <a:endParaRPr lang="en-US" sz="600" dirty="0" smtClean="0"/>
          </a:p>
          <a:p>
            <a:pPr lvl="1" eaLnBrk="1" hangingPunct="1">
              <a:lnSpc>
                <a:spcPct val="80000"/>
              </a:lnSpc>
            </a:pPr>
            <a:endParaRPr lang="en-US" sz="800" dirty="0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200" dirty="0" smtClean="0"/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 smtClean="0"/>
          </a:p>
        </p:txBody>
      </p:sp>
      <p:sp>
        <p:nvSpPr>
          <p:cNvPr id="5325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4C8B2-C014-4FC8-B9F7-602E9DF99639}" type="slidenum">
              <a:rPr lang="en-US" smtClean="0">
                <a:solidFill>
                  <a:srgbClr val="7F7F7F"/>
                </a:solidFill>
              </a:rPr>
              <a:pPr/>
              <a:t>44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579438"/>
          </a:xfrm>
        </p:spPr>
        <p:txBody>
          <a:bodyPr anchor="t"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Questions</a:t>
            </a:r>
          </a:p>
        </p:txBody>
      </p:sp>
      <p:sp>
        <p:nvSpPr>
          <p:cNvPr id="5427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D3AD2F-DA37-4462-B55E-7ACDB0796F4C}" type="slidenum">
              <a:rPr lang="en-US" smtClean="0">
                <a:solidFill>
                  <a:srgbClr val="7F7F7F"/>
                </a:solidFill>
              </a:rPr>
              <a:pPr/>
              <a:t>45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6600" y="2133600"/>
            <a:ext cx="28956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9600" dirty="0"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ea typeface="ＭＳ Ｐゴシック" pitchFamily="84" charset="-128"/>
              </a:rPr>
              <a:t>???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263712-0C5D-40DA-83C1-628C47C91DCF}" type="slidenum">
              <a:rPr lang="en-US" smtClean="0">
                <a:solidFill>
                  <a:srgbClr val="7F7F7F"/>
                </a:solidFill>
              </a:rPr>
              <a:pPr/>
              <a:t>5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Publishing Overview</a:t>
            </a: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600200" y="2133600"/>
          <a:ext cx="5934075" cy="4086225"/>
        </p:xfrm>
        <a:graphic>
          <a:graphicData uri="http://schemas.openxmlformats.org/presentationml/2006/ole">
            <p:oleObj spid="_x0000_s1026" name="Visio" r:id="rId4" imgW="9350126" imgH="643542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Presentation Outline</a:t>
            </a:r>
          </a:p>
        </p:txBody>
      </p:sp>
      <p:sp>
        <p:nvSpPr>
          <p:cNvPr id="18436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253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0827B5-00F9-4686-9C7E-E23AA2713FF9}" type="slidenum">
              <a:rPr lang="en-US" smtClean="0">
                <a:solidFill>
                  <a:srgbClr val="7F7F7F"/>
                </a:solidFill>
              </a:rPr>
              <a:pPr/>
              <a:t>6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Overview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Access IPT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ICIS Data Publishing Activities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 Network Data Publishing Tools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Exchange Network Services Center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dirty="0" smtClean="0"/>
              <a:t>Exchange Network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Browser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DEFD5D-BF93-44BE-B0CC-6A97DE4D3F3A}" type="slidenum">
              <a:rPr lang="en-US" smtClean="0">
                <a:solidFill>
                  <a:srgbClr val="7F7F7F"/>
                </a:solidFill>
              </a:rPr>
              <a:pPr/>
              <a:t>7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Access IPT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Comprised of 16 states, 4 EPA Regions, OECA, OEI and CDX Contractor Staff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Chaired by Elisa Willard of Colorado DPHE and Alison Kittle of U.S. EPA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Kicked off on August 25, 2011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Call held every 4 weeks on a Thursday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Oversees development of web services and XML schema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ea typeface="+mn-ea"/>
              </a:rPr>
              <a:t>Members perform pilot testing of web services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7030A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9BC065-CC5F-45FE-9BFC-D333FFDA3879}" type="slidenum">
              <a:rPr lang="en-US" smtClean="0">
                <a:solidFill>
                  <a:srgbClr val="7F7F7F"/>
                </a:solidFill>
              </a:rPr>
              <a:pPr/>
              <a:t>8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960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ICIS Data Access IPT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/>
              <a:t>Conference Call Schedule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25908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June 28 – Report Data Family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July 26 – Enforcement Action &amp; Compliance 		            		Schedule Data Families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August 23 – Violation Data Families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 smtClean="0">
                <a:solidFill>
                  <a:srgbClr val="7030A0"/>
                </a:solidFill>
                <a:latin typeface="+mn-lt"/>
                <a:ea typeface="+mn-ea"/>
              </a:rPr>
              <a:t>September 20 – CDX Tool Demo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October 18 – User Validation Testing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November – Schema Package Review</a:t>
            </a:r>
            <a:endParaRPr lang="en-US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4163"/>
            <a:ext cx="7772400" cy="579437"/>
          </a:xfrm>
        </p:spPr>
        <p:txBody>
          <a:bodyPr anchor="t"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</a:rPr>
              <a:t>Presentation Outline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429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ICIS Data Publishing Overview</a:t>
            </a:r>
          </a:p>
          <a:p>
            <a:pPr eaLnBrk="1" hangingPunct="1"/>
            <a:r>
              <a:rPr lang="en-US" sz="2400" dirty="0" smtClean="0"/>
              <a:t>Data Access IPT</a:t>
            </a:r>
          </a:p>
          <a:p>
            <a:pPr eaLnBrk="1" hangingPunct="1"/>
            <a:r>
              <a:rPr lang="en-US" sz="2400" b="1" dirty="0" smtClean="0">
                <a:solidFill>
                  <a:srgbClr val="7030A0"/>
                </a:solidFill>
              </a:rPr>
              <a:t>ICIS Data Publishing Activities</a:t>
            </a:r>
            <a:endParaRPr lang="en-US" b="1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US" sz="2400" dirty="0" smtClean="0"/>
              <a:t>Exchange Network Data Publishing Tools</a:t>
            </a:r>
          </a:p>
          <a:p>
            <a:pPr lvl="1" eaLnBrk="1" hangingPunct="1"/>
            <a:r>
              <a:rPr lang="en-US" dirty="0" smtClean="0"/>
              <a:t>Exchange Network Services Center</a:t>
            </a:r>
          </a:p>
          <a:p>
            <a:pPr lvl="1" eaLnBrk="1" hangingPunct="1"/>
            <a:r>
              <a:rPr lang="en-US" dirty="0" smtClean="0"/>
              <a:t>Exchange Network Browser </a:t>
            </a:r>
          </a:p>
        </p:txBody>
      </p:sp>
      <p:sp>
        <p:nvSpPr>
          <p:cNvPr id="18436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84" charset="-128"/>
              </a:rPr>
              <a:t>5/30/2012</a:t>
            </a:r>
          </a:p>
        </p:txBody>
      </p:sp>
      <p:sp>
        <p:nvSpPr>
          <p:cNvPr id="2560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FB3FB1-9269-40C0-BBBA-F65D121AB034}" type="slidenum">
              <a:rPr lang="en-US" smtClean="0">
                <a:solidFill>
                  <a:srgbClr val="7F7F7F"/>
                </a:solidFill>
              </a:rPr>
              <a:pPr/>
              <a:t>9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U.S. Environmental Protection Agency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1377</Words>
  <Application>Microsoft Office PowerPoint</Application>
  <PresentationFormat>On-screen Show (4:3)</PresentationFormat>
  <Paragraphs>385</Paragraphs>
  <Slides>45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Blank Presentation</vt:lpstr>
      <vt:lpstr>Visio</vt:lpstr>
      <vt:lpstr>Electronic Reporting:  ICIS Data Publishing</vt:lpstr>
      <vt:lpstr>Presentation Outline</vt:lpstr>
      <vt:lpstr>Presentation Outline</vt:lpstr>
      <vt:lpstr>ICIS Data Publishing Overview</vt:lpstr>
      <vt:lpstr>ICIS Data Publishing Overview</vt:lpstr>
      <vt:lpstr>Presentation Outline</vt:lpstr>
      <vt:lpstr>ICIS Data Access IPT</vt:lpstr>
      <vt:lpstr>ICIS Data Access IPT Conference Call Schedule</vt:lpstr>
      <vt:lpstr>Presentation Outline</vt:lpstr>
      <vt:lpstr>ICIS Data Publishing Activities</vt:lpstr>
      <vt:lpstr>ICIS Data Publishing Activities</vt:lpstr>
      <vt:lpstr>ICIS Data Publishing Activities</vt:lpstr>
      <vt:lpstr>ICIS Data Publishing Activities</vt:lpstr>
      <vt:lpstr>Presentation Outline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Exchange Network Data Publishing Tools</vt:lpstr>
      <vt:lpstr>ICIS Data Publishing Contacts</vt:lpstr>
      <vt:lpstr>Questions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Alison Kittle</cp:lastModifiedBy>
  <cp:revision>244</cp:revision>
  <dcterms:created xsi:type="dcterms:W3CDTF">2011-02-09T16:00:48Z</dcterms:created>
  <dcterms:modified xsi:type="dcterms:W3CDTF">2012-04-26T14:40:19Z</dcterms:modified>
</cp:coreProperties>
</file>