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60" r:id="rId2"/>
    <p:sldId id="277" r:id="rId3"/>
    <p:sldId id="281" r:id="rId4"/>
    <p:sldId id="286" r:id="rId5"/>
    <p:sldId id="290" r:id="rId6"/>
    <p:sldId id="287" r:id="rId7"/>
    <p:sldId id="289" r:id="rId8"/>
    <p:sldId id="283" r:id="rId9"/>
    <p:sldId id="262" r:id="rId10"/>
    <p:sldId id="266" r:id="rId11"/>
    <p:sldId id="265" r:id="rId12"/>
    <p:sldId id="267" r:id="rId13"/>
    <p:sldId id="269" r:id="rId14"/>
    <p:sldId id="273" r:id="rId15"/>
    <p:sldId id="274" r:id="rId16"/>
    <p:sldId id="276" r:id="rId17"/>
    <p:sldId id="280" r:id="rId18"/>
    <p:sldId id="285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 Blumberg" initials="K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62" d="100"/>
          <a:sy n="62" d="100"/>
        </p:scale>
        <p:origin x="-108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5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48" y="0"/>
            <a:ext cx="3038264" cy="4655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5CDC32-4E26-4ED6-86CD-4204BE88038C}" type="datetimeFigureOut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433"/>
            <a:ext cx="5609591" cy="4183459"/>
          </a:xfrm>
          <a:prstGeom prst="rect">
            <a:avLst/>
          </a:prstGeom>
        </p:spPr>
        <p:txBody>
          <a:bodyPr vert="horz" lIns="93168" tIns="46584" rIns="93168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277"/>
            <a:ext cx="3038264" cy="4655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48" y="8829277"/>
            <a:ext cx="3038264" cy="4655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DA1F32-6D21-44A1-9E92-FE93BDD94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994" y="4417021"/>
            <a:ext cx="5606414" cy="4181870"/>
          </a:xfrm>
          <a:noFill/>
        </p:spPr>
        <p:txBody>
          <a:bodyPr wrap="square" lIns="93485" tIns="46741" rIns="93485" bIns="4674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O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0548" y="8829277"/>
            <a:ext cx="3038264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85" tIns="46741" rIns="93485" bIns="46741" anchor="b"/>
          <a:lstStyle/>
          <a:p>
            <a:pPr algn="r" defTabSz="916538"/>
            <a:fld id="{D3280A34-7424-4FF2-86C9-D14934ECBBCF}" type="slidenum">
              <a:rPr lang="en-US" sz="1200">
                <a:latin typeface="Calibri" pitchFamily="34" charset="0"/>
              </a:rPr>
              <a:pPr algn="r" defTabSz="916538"/>
              <a:t>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144A8F-A771-462C-B527-5E73FD12FE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BB01D3-928C-4FD3-83BA-599F28140978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8FCEFA-4BB1-4A93-B409-22A9F567C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74CA-F083-4F2D-886C-D2FBA70525CE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C859-91D2-407D-9309-2DCA32FF8D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1F45-FD73-45D6-9963-96B5748984A0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AEE2-F34A-4D81-9655-E5F3ED10D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B1BB-37DE-4426-8F45-AE27F86C6080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2F40-72EC-42C3-89F6-4A9F9BB4B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591E7-7228-4742-8172-0DA0F1B9D56C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EEA31A-CC97-4A10-852D-CC107E052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287AE-863E-4D60-AEE1-6A2E30D9D89A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073896-5CFC-4FB1-BFE7-A3AB06CA2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A9C446-2176-41C1-9569-7039CDA38B67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78D96-5E57-4FA1-9659-0E4EC77F9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7EFD61-BB04-4CFE-8035-DEC0367C3ED9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6F5A5D-C19C-4EC7-91DB-068EF54390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2D9E-097F-4E3E-B881-E17DE76CA4F9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5A36-18F1-483D-AE93-34AFA9BD9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730206-310A-41DE-AB87-BB98100761C0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196320-23AB-4502-914D-CEC3B784D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7B045CE-89EE-49A5-B990-495927D6CFB4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4BDB1D-92C7-45AF-8CD8-9D85AFD1A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AE50E9-432B-4E2A-9608-5DC22081366F}" type="datetime1">
              <a:rPr lang="en-US"/>
              <a:pPr>
                <a:defRPr/>
              </a:pPr>
              <a:t>5/30/2012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22FC4C-CE19-44E2-981F-BC4853BDF7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66800" y="838200"/>
            <a:ext cx="7406640" cy="14721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b="0" i="1" dirty="0" smtClean="0">
              <a:solidFill>
                <a:srgbClr val="FF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458200" cy="3124200"/>
          </a:xfrm>
        </p:spPr>
        <p:txBody>
          <a:bodyPr>
            <a:normAutofit fontScale="92500" lnSpcReduction="10000"/>
          </a:bodyPr>
          <a:lstStyle/>
          <a:p>
            <a:pPr marR="0" algn="ctr"/>
            <a:r>
              <a:rPr lang="en-US" sz="3200" b="1" dirty="0" smtClean="0">
                <a:solidFill>
                  <a:srgbClr val="FF0000"/>
                </a:solidFill>
              </a:rPr>
              <a:t>EPA Plans for Moving Forward with Electronic Reporting</a:t>
            </a:r>
          </a:p>
          <a:p>
            <a:pPr marR="0" algn="ctr"/>
            <a:endParaRPr lang="en-US" sz="2500" dirty="0" smtClean="0">
              <a:solidFill>
                <a:schemeClr val="tx1"/>
              </a:solidFill>
            </a:endParaRPr>
          </a:p>
          <a:p>
            <a:pPr marR="0" algn="ctr"/>
            <a:r>
              <a:rPr lang="en-US" sz="2500" dirty="0" smtClean="0">
                <a:solidFill>
                  <a:schemeClr val="tx1"/>
                </a:solidFill>
              </a:rPr>
              <a:t>David Hindin, US EPA</a:t>
            </a:r>
          </a:p>
          <a:p>
            <a:pPr marR="0" algn="ctr"/>
            <a:endParaRPr lang="en-US" sz="2500" dirty="0" smtClean="0">
              <a:solidFill>
                <a:schemeClr val="tx1"/>
              </a:solidFill>
            </a:endParaRPr>
          </a:p>
          <a:p>
            <a:pPr marR="0" algn="ctr"/>
            <a:r>
              <a:rPr lang="en-US" sz="2500" dirty="0" smtClean="0">
                <a:solidFill>
                  <a:schemeClr val="tx1"/>
                </a:solidFill>
              </a:rPr>
              <a:t>May 31, 2012 General Session for the </a:t>
            </a:r>
          </a:p>
          <a:p>
            <a:pPr marR="0" algn="ctr"/>
            <a:r>
              <a:rPr lang="en-US" sz="2400" dirty="0" smtClean="0">
                <a:solidFill>
                  <a:schemeClr val="tx1"/>
                </a:solidFill>
              </a:rPr>
              <a:t>Exchange Network National Meeting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Philadelphia, Pennsylvania</a:t>
            </a:r>
            <a:endParaRPr lang="en-US" sz="2500" dirty="0" smtClean="0">
              <a:solidFill>
                <a:schemeClr val="tx1"/>
              </a:solidFill>
            </a:endParaRP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249734-FCFF-4DA7-B17B-16D29AD3CC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4086225"/>
            <a:ext cx="9144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Lucida Sans Unicode" pitchFamily="34" charset="0"/>
              </a:rPr>
              <a:t> </a:t>
            </a:r>
          </a:p>
          <a:p>
            <a:r>
              <a:rPr lang="en-US" sz="3200" dirty="0">
                <a:latin typeface="Lucida Sans Unicode" pitchFamily="34" charset="0"/>
              </a:rPr>
              <a:t/>
            </a:r>
            <a:br>
              <a:rPr lang="en-US" sz="3200" dirty="0">
                <a:latin typeface="Lucida Sans Unicode" pitchFamily="34" charset="0"/>
              </a:rPr>
            </a:br>
            <a:endParaRPr lang="es-CO" dirty="0">
              <a:latin typeface="Lucida Sans Unicode" pitchFamily="34" charset="0"/>
            </a:endParaRPr>
          </a:p>
        </p:txBody>
      </p:sp>
      <p:pic>
        <p:nvPicPr>
          <p:cNvPr id="14341" name="Picture 6" descr="bg-header-blue"/>
          <p:cNvPicPr>
            <a:picLocks noChangeAspect="1" noChangeArrowheads="1"/>
          </p:cNvPicPr>
          <p:nvPr/>
        </p:nvPicPr>
        <p:blipFill>
          <a:blip r:embed="rId3" cstate="print"/>
          <a:srcRect l="4906" r="60094" b="83565"/>
          <a:stretch>
            <a:fillRect/>
          </a:stretch>
        </p:blipFill>
        <p:spPr bwMode="auto">
          <a:xfrm>
            <a:off x="5610225" y="0"/>
            <a:ext cx="353377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5/30/11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B3439-C54E-4E5A-8C0C-9F2012A0969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700" dirty="0" smtClean="0">
                <a:effectLst/>
              </a:rPr>
              <a:t>Task Force Key Responsibilities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7688" indent="-438150">
              <a:buFont typeface="Wingdings 3" pitchFamily="18" charset="2"/>
              <a:buAutoNum type="arabicPeriod"/>
            </a:pPr>
            <a:r>
              <a:rPr lang="en-US" sz="2400" dirty="0" smtClean="0"/>
              <a:t>Establish Agency policy for electronic reporting as “default” in new regulations.</a:t>
            </a:r>
          </a:p>
          <a:p>
            <a:pPr marL="547688" indent="-438150">
              <a:buFont typeface="Wingdings 3" pitchFamily="18" charset="2"/>
              <a:buAutoNum type="arabicPeriod"/>
            </a:pPr>
            <a:endParaRPr lang="en-US" sz="2400" dirty="0" smtClean="0"/>
          </a:p>
          <a:p>
            <a:pPr marL="547688" indent="-438150">
              <a:buFont typeface="Wingdings 3" pitchFamily="18" charset="2"/>
              <a:buAutoNum type="arabicPeriod"/>
            </a:pPr>
            <a:r>
              <a:rPr lang="en-US" sz="2400" dirty="0" smtClean="0"/>
              <a:t>Identify Agency priority for converting important existing paper reports to electronic, and opportunities for  consolidation/deletion of existing paper, and comprehensive plan to do this.</a:t>
            </a:r>
          </a:p>
          <a:p>
            <a:pPr marL="547688" indent="-438150">
              <a:buFont typeface="Wingdings 3" pitchFamily="18" charset="2"/>
              <a:buAutoNum type="arabicPeriod"/>
            </a:pPr>
            <a:endParaRPr lang="en-US" sz="2400" dirty="0" smtClean="0"/>
          </a:p>
          <a:p>
            <a:pPr marL="547688" indent="-438150"/>
            <a:r>
              <a:rPr lang="en-US" sz="2400" dirty="0" smtClean="0"/>
              <a:t>Do this in a “OneEPA” approach.   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CB761-0021-4AED-A034-2DB88EF438C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900" dirty="0" smtClean="0">
                <a:effectLst/>
              </a:rPr>
              <a:t>E-Reporting Agency Policy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  <a:spcAft>
                <a:spcPts val="600"/>
              </a:spcAft>
            </a:pPr>
            <a:r>
              <a:rPr lang="en-US" sz="2000" dirty="0" smtClean="0"/>
              <a:t>Develop policy and implementing procedures/tools to establish electronic reporting as the “default” assumption in new regulations.  This will address: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The types of data and format.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When new rules would allow or require paper reporting.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Standard exemptions from mandatory electronic reporting;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The efficient use of agency exchange services (e.g., registration, CROMERR, security, CDX) and data standards;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How to leverage agency resources for reuse and expansion of IT tools, interfaces, and services.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D1D27-7654-4EED-B600-5006F52DC05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700" dirty="0" smtClean="0">
                <a:effectLst/>
              </a:rPr>
              <a:t/>
            </a:r>
            <a:br>
              <a:rPr lang="en-US" sz="3700" dirty="0" smtClean="0">
                <a:effectLst/>
              </a:rPr>
            </a:br>
            <a:r>
              <a:rPr lang="en-US" sz="3100" dirty="0" smtClean="0">
                <a:effectLst/>
              </a:rPr>
              <a:t>Converting Important Existing Paper Reporting to Electronic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95338" indent="-685800"/>
            <a:endParaRPr lang="en-US" sz="2000" dirty="0" smtClean="0"/>
          </a:p>
          <a:p>
            <a:pPr marL="795338" indent="-685800"/>
            <a:r>
              <a:rPr lang="en-US" sz="2400" dirty="0" smtClean="0"/>
              <a:t>The Task Force requested Programs and regions to identify their most important paper reports for electronic conversion, and proposals for reducing or streamlining existing paper reporting.  </a:t>
            </a:r>
          </a:p>
          <a:p>
            <a:pPr marL="795338" indent="-685800"/>
            <a:endParaRPr lang="en-US" sz="2400" dirty="0" smtClean="0"/>
          </a:p>
          <a:p>
            <a:pPr marL="795338" indent="-685800"/>
            <a:r>
              <a:rPr lang="en-US" sz="2400" dirty="0" smtClean="0"/>
              <a:t>The Task Force will review submissions and recommend a priority Agency list </a:t>
            </a:r>
          </a:p>
          <a:p>
            <a:pPr marL="1050926" lvl="1" indent="-685800"/>
            <a:r>
              <a:rPr lang="en-US" sz="1800" dirty="0" smtClean="0"/>
              <a:t>Recommendations may include how to streamline regulation changes, including use of omnibus rules.</a:t>
            </a:r>
          </a:p>
          <a:p>
            <a:pPr marL="1163638" lvl="2" indent="-533400"/>
            <a:endParaRPr lang="en-US" sz="1500" dirty="0" smtClean="0"/>
          </a:p>
          <a:p>
            <a:pPr marL="1163638" lvl="2" indent="-533400">
              <a:buNone/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432AD-A7BF-45EB-9E07-CF14ABEE738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700" dirty="0" smtClean="0">
                <a:effectLst/>
              </a:rPr>
              <a:t/>
            </a:r>
            <a:br>
              <a:rPr lang="en-US" sz="2700" dirty="0" smtClean="0">
                <a:effectLst/>
              </a:rPr>
            </a:br>
            <a:r>
              <a:rPr lang="en-US" sz="2700" dirty="0" smtClean="0">
                <a:effectLst/>
              </a:rPr>
              <a:t>Opportunity to be bold as we convert from paper to electronic:   One idea - </a:t>
            </a:r>
            <a:endParaRPr lang="en-US" sz="3300" dirty="0" smtClean="0">
              <a:effectLst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76313" lvl="1" indent="-5842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Consolidate and convert to electronic the existing paper Financial Assurance reporting regulations under TSCA, RCRA-Corrective Action, RCRA-core, CERCLA and SDWA-UIC.</a:t>
            </a:r>
          </a:p>
          <a:p>
            <a:pPr marL="925513" lvl="1" indent="-5334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Perhaps standardize these programs and help ensure financial assurance funds will be available to perform cleanups.</a:t>
            </a:r>
          </a:p>
          <a:p>
            <a:pPr marL="976313" lvl="1" indent="-5842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Perhaps create one electronic reporting tool/portal and backend database to support FA reporting. </a:t>
            </a:r>
          </a:p>
          <a:p>
            <a:pPr marL="976313" lvl="1" indent="-5842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Perhaps modify all of these regulations via omnibus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3700" dirty="0" smtClean="0">
                <a:effectLst/>
              </a:rPr>
              <a:t/>
            </a:r>
            <a:br>
              <a:rPr lang="en-US" sz="3700" dirty="0" smtClean="0">
                <a:effectLst/>
              </a:rPr>
            </a:br>
            <a:r>
              <a:rPr lang="en-US" sz="3700" dirty="0" smtClean="0">
                <a:effectLst/>
              </a:rPr>
              <a:t>Resources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/>
              <a:t>Electronic Reporting has great benefits: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more complete, timely and quality data             improve government and industry performance and expand transparency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Long-term costs savings over paper processes.   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But electronic reporting requires investment and operation and maintenance costs.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The cost savings are spread across regions, states and regulated entities, but the system development and operation costs are often centralized in EPA headquarters or in a state.</a:t>
            </a:r>
          </a:p>
          <a:p>
            <a:pPr>
              <a:lnSpc>
                <a:spcPct val="110000"/>
              </a:lnSpc>
              <a:buNone/>
            </a:pPr>
            <a:endParaRPr lang="en-US" sz="1800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6172200" y="21336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34AF6-CD56-4801-B9E5-1CBC3EF184E7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Resources:  Third Party Vendor  Software 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ools</a:t>
            </a:r>
            <a:endParaRPr lang="en-US" sz="2800" dirty="0" smtClean="0">
              <a:effectLst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Vendors could build electronic reporting software for environmental programs. </a:t>
            </a:r>
          </a:p>
          <a:p>
            <a:pPr lvl="1"/>
            <a:r>
              <a:rPr lang="en-US" sz="2800" dirty="0" smtClean="0"/>
              <a:t>Similar to IRS model (e.g., Turbo Tax, HR Block at Home)</a:t>
            </a:r>
          </a:p>
          <a:p>
            <a:r>
              <a:rPr lang="en-US" sz="2800" dirty="0" smtClean="0"/>
              <a:t>Private vendors might build better front-end tools than states and EPA </a:t>
            </a:r>
          </a:p>
          <a:p>
            <a:r>
              <a:rPr lang="en-US" sz="2800" dirty="0" smtClean="0"/>
              <a:t>EPA did proof of concept that validated this.</a:t>
            </a:r>
          </a:p>
          <a:p>
            <a:r>
              <a:rPr lang="en-US" sz="2800" dirty="0" smtClean="0"/>
              <a:t>Need to develop systems and resources to do this.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Centralization at EPA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EPA (OEI) currently does provide some centralized services for supporting electronic reporting, but we still have multiple, separate program specific tools.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Would fewer tools be more efficient and still allow us to meet program specific needs?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Need to streamline regulation development to convert to electronic via omnibus rules and common economic analysis tools. </a:t>
            </a:r>
          </a:p>
          <a:p>
            <a:pPr lvl="2">
              <a:lnSpc>
                <a:spcPct val="11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Addressing State Concerns 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State readiness for electronic reporting varies considerably.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States generally support electronic reporting but concerned about investment costs.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Some states may use national EPA systems and tools to support electronic reporting.  For example: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EPA front-end reporting tools (e.g., </a:t>
            </a:r>
            <a:r>
              <a:rPr lang="en-US" sz="2000" dirty="0" err="1" smtClean="0"/>
              <a:t>NetDMR</a:t>
            </a:r>
            <a:r>
              <a:rPr lang="en-US" sz="2000" dirty="0" smtClean="0"/>
              <a:t>, TRI-ME), or CROMERR service for identify proofing for electronic signature.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Back-end national data bases, such as ICIS-NPDES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States will need to extract data (outbound services)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 lvl="2">
              <a:lnSpc>
                <a:spcPct val="11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Opportunity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State EPA Environmental Information Exchange Network and CDX give us good foundation.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We will reach out to states to understand their concerns and to address them.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The challenge is to move to electronic reporting  efficiently,  and leverage already built systems and tools.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Assume we do not want to build and support 50+  electronic reporting tools for each environmental program.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 lvl="2">
              <a:lnSpc>
                <a:spcPct val="11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endParaRPr lang="en-US" dirty="0" smtClean="0"/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E-Reporting is Here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Opportunity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Savings and Benefits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Agency Electronic Reporting Plans  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Challenges</a:t>
            </a:r>
          </a:p>
          <a:p>
            <a:pPr marL="623887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02F40-72EC-42C3-89F6-4A9F9BB4B6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E-Reporting Has Arrived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868679" y="1527175"/>
            <a:ext cx="8122921" cy="45720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E-Reporting is here, for example:</a:t>
            </a:r>
          </a:p>
          <a:p>
            <a:pPr lvl="2"/>
            <a:r>
              <a:rPr lang="en-US" sz="2400" dirty="0" smtClean="0"/>
              <a:t>Taxes</a:t>
            </a:r>
          </a:p>
          <a:p>
            <a:pPr lvl="2"/>
            <a:r>
              <a:rPr lang="en-US" sz="2400" dirty="0" smtClean="0"/>
              <a:t>Stocks, bond and mutual funds </a:t>
            </a:r>
          </a:p>
          <a:p>
            <a:pPr lvl="2"/>
            <a:r>
              <a:rPr lang="en-US" sz="2400" dirty="0" smtClean="0"/>
              <a:t>Mortgage/loan applications</a:t>
            </a:r>
          </a:p>
          <a:p>
            <a:pPr lvl="2"/>
            <a:r>
              <a:rPr lang="en-US" sz="2400" dirty="0" smtClean="0"/>
              <a:t>Medical </a:t>
            </a:r>
          </a:p>
          <a:p>
            <a:pPr lvl="2"/>
            <a:r>
              <a:rPr lang="en-US" sz="2400" dirty="0" smtClean="0"/>
              <a:t>Job applications</a:t>
            </a:r>
          </a:p>
          <a:p>
            <a:pPr lvl="2"/>
            <a:r>
              <a:rPr lang="en-US" sz="2400" dirty="0" smtClean="0"/>
              <a:t>Retail purchases </a:t>
            </a:r>
          </a:p>
          <a:p>
            <a:endParaRPr lang="en-US" sz="3000" dirty="0" smtClean="0"/>
          </a:p>
          <a:p>
            <a:r>
              <a:rPr lang="en-US" sz="3000" dirty="0" smtClean="0"/>
              <a:t>Staying in the paper world not an option.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1800" dirty="0" smtClean="0">
              <a:solidFill>
                <a:schemeClr val="accent6"/>
              </a:solidFill>
              <a:latin typeface="Calibri" pitchFamily="34" charset="0"/>
            </a:endParaRPr>
          </a:p>
          <a:p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AB051-9276-4EE6-A97A-E25BD95E748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Advances in emissions/pollutant monitoring and information technology are likely to vastly change environmental protection.</a:t>
            </a:r>
          </a:p>
          <a:p>
            <a:pPr lvl="1"/>
            <a:r>
              <a:rPr lang="en-US" dirty="0" smtClean="0"/>
              <a:t>This will give industry, government and public new and better information on pollution sources and environmental conditions.</a:t>
            </a:r>
          </a:p>
          <a:p>
            <a:pPr lvl="1"/>
            <a:r>
              <a:rPr lang="en-US" dirty="0" smtClean="0"/>
              <a:t>This will create new incentives to reduce and prevent pollution.</a:t>
            </a:r>
          </a:p>
          <a:p>
            <a:endParaRPr lang="en-US" dirty="0" smtClean="0"/>
          </a:p>
          <a:p>
            <a:r>
              <a:rPr lang="en-US" dirty="0" smtClean="0"/>
              <a:t>Electronic reporting is critical component in making this happen.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Opportunity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02F40-72EC-42C3-89F6-4A9F9BB4B6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E-reporting is not just emailing a file to the government.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E-reporting is a system: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Web tool  or smart form, (e.g. , TRI-ME), which: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Prevents errors,  reuses data, performs calculations.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Provides compliance assistance.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Provides quick confirmation of submission and acceptance.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National data standards, including electronic signature identity validation for CROMERR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System to accept, integrate and analyze the data.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2C149-06BB-4067-9A58-EE55338F58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8437" name="Rectangle 5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/>
              </a:rPr>
              <a:t>What is electronic reporting for environmental regulations?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effectLst/>
              </a:rPr>
              <a:t>Cost Savings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 reporting reduces costs associated with all steps in paper reporting:</a:t>
            </a:r>
          </a:p>
          <a:p>
            <a:pPr lvl="1"/>
            <a:r>
              <a:rPr lang="en-US" dirty="0" smtClean="0"/>
              <a:t>Creation of paper report</a:t>
            </a:r>
          </a:p>
          <a:p>
            <a:pPr lvl="1"/>
            <a:r>
              <a:rPr lang="en-US" dirty="0" smtClean="0"/>
              <a:t>Mailing</a:t>
            </a:r>
          </a:p>
          <a:p>
            <a:pPr lvl="1"/>
            <a:r>
              <a:rPr lang="en-US" dirty="0" smtClean="0"/>
              <a:t>Receipt by government</a:t>
            </a:r>
          </a:p>
          <a:p>
            <a:pPr lvl="1"/>
            <a:r>
              <a:rPr lang="en-US" dirty="0" smtClean="0"/>
              <a:t>Manual data entry into system</a:t>
            </a:r>
          </a:p>
          <a:p>
            <a:pPr lvl="1"/>
            <a:r>
              <a:rPr lang="en-US" dirty="0" smtClean="0"/>
              <a:t>Subsequent error correction from:</a:t>
            </a:r>
          </a:p>
          <a:p>
            <a:pPr lvl="2"/>
            <a:r>
              <a:rPr lang="en-US" dirty="0" smtClean="0"/>
              <a:t>Submitted paper form</a:t>
            </a:r>
          </a:p>
          <a:p>
            <a:pPr lvl="2"/>
            <a:r>
              <a:rPr lang="en-US" dirty="0" smtClean="0"/>
              <a:t>Created by government from manual key punching.</a:t>
            </a:r>
          </a:p>
          <a:p>
            <a:pPr marL="1600200" lvl="3"/>
            <a:r>
              <a:rPr lang="en-US" dirty="0" smtClean="0"/>
              <a:t>This is a major annoyance to regulated entities.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dirty="0" smtClean="0">
                <a:effectLst/>
              </a:rPr>
              <a:t>Program Benefits should reduce pollution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With more complete, higher quality, and timely data, government can more effectively prioritize regulation development, permitting, monitoring and enforcement.</a:t>
            </a:r>
          </a:p>
          <a:p>
            <a:endParaRPr lang="en-US" sz="2400" dirty="0" smtClean="0"/>
          </a:p>
          <a:p>
            <a:r>
              <a:rPr lang="en-US" sz="2400" dirty="0" smtClean="0"/>
              <a:t>Public transparency enhanced.  </a:t>
            </a:r>
          </a:p>
          <a:p>
            <a:pPr lvl="1"/>
            <a:r>
              <a:rPr lang="en-US" sz="2400" dirty="0" smtClean="0"/>
              <a:t>Transparency tools may be non-government as well, apps.</a:t>
            </a:r>
          </a:p>
          <a:p>
            <a:endParaRPr lang="en-US" sz="2400" dirty="0" smtClean="0"/>
          </a:p>
          <a:p>
            <a:r>
              <a:rPr lang="en-US" sz="2400" dirty="0" smtClean="0"/>
              <a:t>Regulated entities will know their data is immediately accessible and this will increase incentive for them to comply.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48262"/>
          </a:xfrm>
        </p:spPr>
        <p:txBody>
          <a:bodyPr/>
          <a:lstStyle/>
          <a:p>
            <a:r>
              <a:rPr lang="en-US" sz="1800" dirty="0" smtClean="0"/>
              <a:t>NPDES E-Reporting:</a:t>
            </a:r>
          </a:p>
          <a:p>
            <a:pPr lvl="1"/>
            <a:r>
              <a:rPr lang="en-US" sz="1800" dirty="0" smtClean="0"/>
              <a:t>Improves quality and utility of NPDES program data by ensuring that the information submitted to EPA and the states is timely, accurate, complete, and nationally consistent.</a:t>
            </a:r>
          </a:p>
          <a:p>
            <a:pPr lvl="1"/>
            <a:r>
              <a:rPr lang="en-US" sz="1800" dirty="0" smtClean="0"/>
              <a:t>Automatically identify some violations and assess their severity</a:t>
            </a:r>
          </a:p>
          <a:p>
            <a:endParaRPr lang="en-US" sz="1800" dirty="0" smtClean="0"/>
          </a:p>
          <a:p>
            <a:r>
              <a:rPr lang="en-US" sz="1800" dirty="0" smtClean="0"/>
              <a:t>TRI-ME: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e-reporting promotes more accurate reporting with fewer facility errors and can allow regulators to more efficiently evaluate compliance </a:t>
            </a:r>
          </a:p>
          <a:p>
            <a:endParaRPr lang="en-US" sz="1800" dirty="0" smtClean="0"/>
          </a:p>
          <a:p>
            <a:r>
              <a:rPr lang="en-US" sz="1800" dirty="0" smtClean="0"/>
              <a:t>Acid Rain program:</a:t>
            </a:r>
          </a:p>
          <a:p>
            <a:pPr lvl="1"/>
            <a:r>
              <a:rPr lang="en-US" sz="1800" dirty="0" smtClean="0"/>
              <a:t>Standardized e-reporting helped contribute to the Program’s “largest quantified human health benefits of any federal regulatory program implemented in the last 10 years.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Examples of E-Reporting in Environmental Protection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02F40-72EC-42C3-89F6-4A9F9BB4B6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08A3D-E1C4-44D2-B78C-AA7D5203BEE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indent="-514350"/>
            <a:r>
              <a:rPr lang="en-US" sz="2000" dirty="0" smtClean="0"/>
              <a:t>EPA’s </a:t>
            </a:r>
            <a:r>
              <a:rPr lang="en-US" sz="2000" i="1" dirty="0" smtClean="0"/>
              <a:t>Final Plan for Periodic Retrospective Reviews of Existing Regulations,</a:t>
            </a:r>
            <a:r>
              <a:rPr lang="en-US" sz="2000" dirty="0" smtClean="0"/>
              <a:t> August 2011, made public commitment to advance electronic reporting.</a:t>
            </a:r>
          </a:p>
          <a:p>
            <a:pPr marL="623888" indent="-514350">
              <a:buNone/>
            </a:pPr>
            <a:endParaRPr lang="en-US" sz="2000" dirty="0" smtClean="0"/>
          </a:p>
          <a:p>
            <a:pPr marL="623888" indent="-514350"/>
            <a:r>
              <a:rPr lang="en-US" sz="2000" dirty="0" smtClean="0"/>
              <a:t>Agency created an Electronic Reporting Task Force in December 2011 to implement.</a:t>
            </a:r>
          </a:p>
          <a:p>
            <a:pPr marL="849313" lvl="1" indent="-457200"/>
            <a:r>
              <a:rPr lang="en-US" sz="2000" dirty="0" smtClean="0"/>
              <a:t>Co-chaired by Deputy Assistant Administrators for Enforcement (OECA), Environmental  Information  (OEI), and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Region 1 Deputy Regional Administrator. Members include managers from the 4 media program offices, Region 5, Office of General Counsel and Office of Policy. </a:t>
            </a:r>
          </a:p>
          <a:p>
            <a:pPr marL="623888" indent="-514350">
              <a:buFont typeface="Wingdings 3" pitchFamily="18" charset="2"/>
              <a:buNone/>
            </a:pPr>
            <a:r>
              <a:rPr lang="en-US" sz="1800" dirty="0" smtClean="0"/>
              <a:t> </a:t>
            </a:r>
          </a:p>
          <a:p>
            <a:pPr marL="623888" indent="-514350">
              <a:buFont typeface="Wingdings 3" pitchFamily="18" charset="2"/>
              <a:buNone/>
            </a:pPr>
            <a:endParaRPr lang="en-US" sz="1800" dirty="0" smtClean="0"/>
          </a:p>
          <a:p>
            <a:pPr marL="623888" indent="-514350">
              <a:lnSpc>
                <a:spcPct val="80000"/>
              </a:lnSpc>
            </a:pPr>
            <a:endParaRPr lang="en-US" sz="1800" dirty="0" smtClean="0"/>
          </a:p>
          <a:p>
            <a:pPr marL="623888" indent="-514350">
              <a:lnSpc>
                <a:spcPct val="80000"/>
              </a:lnSpc>
            </a:pPr>
            <a:endParaRPr lang="en-US" sz="1800" dirty="0" smtClean="0"/>
          </a:p>
          <a:p>
            <a:pPr marL="623888" indent="-514350">
              <a:lnSpc>
                <a:spcPct val="80000"/>
              </a:lnSpc>
            </a:pPr>
            <a:endParaRPr lang="en-US" sz="2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on Agency E-Reporting Activities</a:t>
            </a:r>
            <a:endParaRPr lang="en-US" sz="3200" dirty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E3D255-EC01-4DF8-BAD1-50BE60D0CD4B}" type="slidenum">
              <a:rPr lang="en-US" sz="1000">
                <a:latin typeface="Lucida Sans Unicode" pitchFamily="34" charset="0"/>
              </a:rPr>
              <a:pPr algn="r"/>
              <a:t>9</a:t>
            </a:fld>
            <a:endParaRPr lang="en-US" sz="10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1698</TotalTime>
  <Words>1128</Words>
  <Application>Microsoft Office PowerPoint</Application>
  <PresentationFormat>On-screen Show (4:3)</PresentationFormat>
  <Paragraphs>161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             </vt:lpstr>
      <vt:lpstr>Outline</vt:lpstr>
      <vt:lpstr>E-Reporting Has Arrived</vt:lpstr>
      <vt:lpstr>Environmental Opportunity</vt:lpstr>
      <vt:lpstr>What is electronic reporting for environmental regulations?</vt:lpstr>
      <vt:lpstr>Cost Savings</vt:lpstr>
      <vt:lpstr>Program Benefits should reduce pollution</vt:lpstr>
      <vt:lpstr>Examples of E-Reporting in Environmental Protection </vt:lpstr>
      <vt:lpstr>Background on Agency E-Reporting Activities</vt:lpstr>
      <vt:lpstr>Task Force Key Responsibilities </vt:lpstr>
      <vt:lpstr>E-Reporting Agency Policy</vt:lpstr>
      <vt:lpstr> Converting Important Existing Paper Reporting to Electronic</vt:lpstr>
      <vt:lpstr> Opportunity to be bold as we convert from paper to electronic:   One idea - </vt:lpstr>
      <vt:lpstr>Key Challenges Resources</vt:lpstr>
      <vt:lpstr>Key Challenges Resources:  Third Party Vendor  Software Tools</vt:lpstr>
      <vt:lpstr>Key Challenges Centralization at EPA </vt:lpstr>
      <vt:lpstr>Key Challenges Addressing State Concerns  </vt:lpstr>
      <vt:lpstr>Key Challenges Opportunity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Hindin</dc:creator>
  <cp:lastModifiedBy>David Hindin</cp:lastModifiedBy>
  <cp:revision>76</cp:revision>
  <dcterms:created xsi:type="dcterms:W3CDTF">2011-12-02T17:20:31Z</dcterms:created>
  <dcterms:modified xsi:type="dcterms:W3CDTF">2012-05-30T23:31:40Z</dcterms:modified>
</cp:coreProperties>
</file>