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4" r:id="rId4"/>
    <p:sldId id="262" r:id="rId5"/>
    <p:sldId id="263" r:id="rId6"/>
    <p:sldId id="265" r:id="rId7"/>
    <p:sldId id="267" r:id="rId8"/>
    <p:sldId id="270" r:id="rId9"/>
    <p:sldId id="271" r:id="rId10"/>
    <p:sldId id="268" r:id="rId11"/>
    <p:sldId id="269" r:id="rId12"/>
    <p:sldId id="286" r:id="rId13"/>
    <p:sldId id="272" r:id="rId14"/>
    <p:sldId id="276" r:id="rId15"/>
    <p:sldId id="275" r:id="rId16"/>
    <p:sldId id="273" r:id="rId17"/>
    <p:sldId id="277" r:id="rId18"/>
    <p:sldId id="274" r:id="rId19"/>
    <p:sldId id="278" r:id="rId20"/>
    <p:sldId id="279" r:id="rId21"/>
    <p:sldId id="280" r:id="rId22"/>
    <p:sldId id="258" r:id="rId23"/>
    <p:sldId id="281" r:id="rId24"/>
    <p:sldId id="282" r:id="rId25"/>
    <p:sldId id="283" r:id="rId26"/>
    <p:sldId id="284" r:id="rId27"/>
    <p:sldId id="287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4" autoAdjust="0"/>
  </p:normalViewPr>
  <p:slideViewPr>
    <p:cSldViewPr snapToGrid="0" snapToObjects="1">
      <p:cViewPr varScale="1">
        <p:scale>
          <a:sx n="73" d="100"/>
          <a:sy n="73" d="100"/>
        </p:scale>
        <p:origin x="-1068" y="-96"/>
      </p:cViewPr>
      <p:guideLst>
        <p:guide orient="horz" pos="2158"/>
        <p:guide pos="2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CBEC5-A5C6-4149-B678-DC513A7AAAB1}" type="datetimeFigureOut">
              <a:rPr lang="en-US" smtClean="0"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CA902-368B-404A-AD4B-71D4C1099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8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0BABD-B485-4173-AD6B-2AD235387823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E591E-C973-4BC3-B169-B3BB90B297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9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56 of the 67 Primacy</a:t>
            </a:r>
            <a:r>
              <a:rPr lang="en-US" baseline="0" dirty="0" smtClean="0"/>
              <a:t> Agencies are using SDWIS State.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California uses SDWIS State at the state level, local health departments use other systems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Maryland is implementing SDWIS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 all SDWIS State users use all of SDWIS State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591E-C973-4BC3-B169-B3BB90B297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diagram shows the components that makeup</a:t>
            </a:r>
            <a:r>
              <a:rPr lang="en-US" baseline="0" dirty="0" smtClean="0"/>
              <a:t> SDWIS/State and SDWIS/Fed. Consider that there are 56 variations of the SDWIS/State components installed at the primacy agencies using SDWIS/State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D615-520C-4ECD-947F-6C77FCFEA9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66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4 goals under the drinking water strategy (DWS)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Goal 4 applies directly to IT used to manage the PWSS program because it affects the data that primacy agencies will report to EPA.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591E-C973-4BC3-B169-B3BB90B297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CMD Data flow may bypass SDWIS Fed ODS and proceed straigh</a:t>
            </a:r>
            <a:r>
              <a:rPr lang="en-US" baseline="0" dirty="0" smtClean="0"/>
              <a:t>t to ETL for CMD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591E-C973-4BC3-B169-B3BB90B297C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94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8656" y="1047523"/>
            <a:ext cx="6487668" cy="4900653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8166" y="1047523"/>
            <a:ext cx="6498158" cy="1724867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000" kern="120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675" y="4660791"/>
            <a:ext cx="6498159" cy="128738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63" y="3119670"/>
            <a:ext cx="1185268" cy="1185268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39943"/>
            <a:ext cx="1026526" cy="1026526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1846259"/>
            <a:ext cx="1120748" cy="40973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84643" y="541111"/>
            <a:ext cx="1026526" cy="1026526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055" y="261881"/>
            <a:ext cx="6758496" cy="1182651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buFont typeface="Arial" pitchFamily="34" charset="0"/>
              <a:buChar char="•"/>
              <a:defRPr/>
            </a:lvl2pPr>
            <a:lvl3pPr>
              <a:spcBef>
                <a:spcPts val="0"/>
              </a:spcBef>
              <a:buFont typeface="Arial" pitchFamily="34" charset="0"/>
              <a:buChar char="•"/>
              <a:defRPr/>
            </a:lvl3pPr>
            <a:lvl4pPr>
              <a:spcBef>
                <a:spcPts val="0"/>
              </a:spcBef>
              <a:buFont typeface="Arial" pitchFamily="34" charset="0"/>
              <a:buChar char="•"/>
              <a:defRPr/>
            </a:lvl4pPr>
            <a:lvl5pPr>
              <a:spcBef>
                <a:spcPts val="0"/>
              </a:spcBef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39943"/>
            <a:ext cx="1026526" cy="1026526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58048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4312142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66" y="2836366"/>
            <a:ext cx="1185268" cy="1185268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427" y="261882"/>
            <a:ext cx="6706123" cy="11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Arial" pitchFamily="34" charset="0"/>
              <a:buChar char="•"/>
              <a:defRPr sz="1800"/>
            </a:lvl3pPr>
            <a:lvl4pPr>
              <a:buFont typeface="Arial" pitchFamily="34" charset="0"/>
              <a:buChar char="•"/>
              <a:defRPr sz="1800"/>
            </a:lvl4pPr>
            <a:lvl5pP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Arial" pitchFamily="34" charset="0"/>
              <a:buChar char="•"/>
              <a:defRPr sz="1800"/>
            </a:lvl3pPr>
            <a:lvl4pPr>
              <a:buFont typeface="Arial" pitchFamily="34" charset="0"/>
              <a:buChar char="•"/>
              <a:defRPr sz="1800"/>
            </a:lvl4pPr>
            <a:lvl5pP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39943"/>
            <a:ext cx="1026526" cy="1026526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268" y="261882"/>
            <a:ext cx="6700282" cy="11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Arial" pitchFamily="34" charset="0"/>
              <a:buChar char="•"/>
              <a:defRPr sz="1800"/>
            </a:lvl3pPr>
            <a:lvl4pPr>
              <a:buFont typeface="Arial" pitchFamily="34" charset="0"/>
              <a:buChar char="•"/>
              <a:defRPr sz="1800"/>
            </a:lvl4pPr>
            <a:lvl5pPr>
              <a:buFont typeface="Arial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Arial" pitchFamily="34" charset="0"/>
              <a:buChar char="•"/>
              <a:defRPr sz="1800"/>
            </a:lvl3pPr>
            <a:lvl4pPr>
              <a:buFont typeface="Arial" pitchFamily="34" charset="0"/>
              <a:buChar char="•"/>
              <a:defRPr sz="1800"/>
            </a:lvl4pPr>
            <a:lvl5pPr>
              <a:buFont typeface="Arial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39943"/>
            <a:ext cx="1026526" cy="1026526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39943"/>
            <a:ext cx="1026526" cy="1026526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EPA 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261882"/>
            <a:ext cx="1185268" cy="1185268"/>
          </a:xfrm>
          <a:prstGeom prst="rect">
            <a:avLst/>
          </a:prstGeom>
          <a:effectLst>
            <a:reflection stA="14000" endPos="10000" dir="5400000" sy="-100000" algn="bl" rotWithShape="0"/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1800"/>
            </a:lvl3pPr>
            <a:lvl4pPr>
              <a:buFont typeface="Arial" pitchFamily="34" charset="0"/>
              <a:buChar char="•"/>
              <a:defRPr sz="1800"/>
            </a:lvl4pPr>
            <a:lvl5pPr>
              <a:buFont typeface="Arial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3055" y="261881"/>
            <a:ext cx="6758496" cy="118265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6" y="6275668"/>
            <a:ext cx="1283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5/30/12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1475" y="6275668"/>
            <a:ext cx="5066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"/>
        <a:defRPr sz="2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90000"/>
        <a:buFont typeface="Courier New" pitchFamily="49" charset="0"/>
        <a:buChar char="o"/>
        <a:defRPr sz="22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90000"/>
        <a:buFont typeface="Courier New" pitchFamily="49" charset="0"/>
        <a:buChar char="o"/>
        <a:defRPr sz="18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Safe Drinking Water Information System</a:t>
            </a:r>
            <a:br>
              <a:rPr lang="en-US" sz="2800" dirty="0" smtClean="0"/>
            </a:br>
            <a:r>
              <a:rPr lang="en-US" sz="2800" dirty="0" smtClean="0"/>
              <a:t> Compliance Monitoring Data &amp; NextGen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Greg Fabian, PMP</a:t>
            </a:r>
          </a:p>
          <a:p>
            <a:r>
              <a:rPr lang="en-US" dirty="0" smtClean="0"/>
              <a:t>to</a:t>
            </a:r>
          </a:p>
          <a:p>
            <a:r>
              <a:rPr lang="en-US" dirty="0" smtClean="0"/>
              <a:t>Exchange Network National Meeting</a:t>
            </a:r>
          </a:p>
          <a:p>
            <a:r>
              <a:rPr lang="en-US" dirty="0" smtClean="0"/>
              <a:t>Philadelphia, PA</a:t>
            </a:r>
          </a:p>
          <a:p>
            <a:r>
              <a:rPr lang="en-US" dirty="0" smtClean="0"/>
              <a:t>May 30,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Perspective – Data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State reported data are stored as-is in SFDW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Derivations are used to improve query performance and make assumptions about data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Inactive water system – active facility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Ground water or surface water sourced system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Correcting coordinates for water system facilities located in Manchuria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“Total replace” of data each quarter</a:t>
            </a:r>
          </a:p>
          <a:p>
            <a:pPr marL="631825" lvl="2" indent="-349250">
              <a:spcAft>
                <a:spcPts val="1200"/>
              </a:spcAft>
              <a:buFont typeface="Wingdings 2" pitchFamily="18" charset="2"/>
              <a:buChar char=""/>
            </a:pPr>
            <a:r>
              <a:rPr lang="en-US" dirty="0"/>
              <a:t>Previously reported data not reported in current quarter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Reporting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498104"/>
            <a:ext cx="8042276" cy="2531389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Primacy agencies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Report data each quarter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Have 90 days to report the data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Result = data are 90 days old when received by EPA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Primacy Agencies can </a:t>
            </a:r>
            <a:r>
              <a:rPr lang="en-US" i="1" dirty="0" smtClean="0"/>
              <a:t>optionally</a:t>
            </a:r>
            <a:r>
              <a:rPr lang="en-US" dirty="0" smtClean="0"/>
              <a:t> report each month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1256922" y="1831513"/>
            <a:ext cx="6758692" cy="1469481"/>
            <a:chOff x="1256922" y="1472937"/>
            <a:chExt cx="6758692" cy="1469481"/>
          </a:xfrm>
        </p:grpSpPr>
        <p:sp>
          <p:nvSpPr>
            <p:cNvPr id="6" name="Rectangle 5"/>
            <p:cNvSpPr/>
            <p:nvPr/>
          </p:nvSpPr>
          <p:spPr>
            <a:xfrm>
              <a:off x="2750758" y="1758281"/>
              <a:ext cx="1246243" cy="285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FYQ1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997001" y="1758281"/>
              <a:ext cx="1246243" cy="2853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FYQ2</a:t>
              </a:r>
              <a:endParaRPr lang="en-US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43244" y="1758281"/>
              <a:ext cx="1246243" cy="285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FYQ3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89487" y="1758281"/>
              <a:ext cx="1246243" cy="2853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FYQ4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04515" y="2052453"/>
              <a:ext cx="1246243" cy="285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CmpYQ1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50758" y="2050239"/>
              <a:ext cx="1246243" cy="2853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CmpYQ2</a:t>
              </a:r>
              <a:endParaRPr lang="en-US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97001" y="2043625"/>
              <a:ext cx="1246243" cy="285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CmpYQ3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43244" y="2040973"/>
              <a:ext cx="1246243" cy="2853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CmpYQ4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89487" y="2040973"/>
              <a:ext cx="1246243" cy="285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CmpYQ1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04515" y="1758281"/>
              <a:ext cx="1246243" cy="2853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FYQ4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25169" y="2566254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OCT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16947" y="2566254"/>
              <a:ext cx="560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Jan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60936" y="2566254"/>
              <a:ext cx="5646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Apr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1894" y="2573086"/>
              <a:ext cx="49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Jul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55845" y="2566254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Oct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56922" y="2573086"/>
              <a:ext cx="49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Jul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97001" y="1472937"/>
              <a:ext cx="1246243" cy="285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CYQ1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89487" y="1472937"/>
              <a:ext cx="1246243" cy="285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CYQ3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243244" y="1472937"/>
              <a:ext cx="1246243" cy="2853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CYQ2</a:t>
              </a:r>
              <a:endParaRPr lang="en-US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50758" y="1472937"/>
              <a:ext cx="1246243" cy="28534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CYQ4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04515" y="1472937"/>
              <a:ext cx="1246243" cy="2853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CYQ3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750758" y="1472937"/>
              <a:ext cx="0" cy="102249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997001" y="1472937"/>
              <a:ext cx="0" cy="102249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243244" y="1472937"/>
              <a:ext cx="0" cy="102249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489487" y="1472937"/>
              <a:ext cx="0" cy="102249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735730" y="1472937"/>
              <a:ext cx="0" cy="102249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16776" y="1472937"/>
              <a:ext cx="0" cy="1022496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5926411" y="3471991"/>
            <a:ext cx="2159566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 anchor="ctr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CY – Calendar </a:t>
            </a:r>
            <a:r>
              <a:rPr lang="en-US" sz="1600" dirty="0" err="1" smtClean="0">
                <a:latin typeface="Arial"/>
                <a:cs typeface="Arial"/>
              </a:rPr>
              <a:t>yr</a:t>
            </a:r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smtClean="0">
                <a:latin typeface="Arial"/>
                <a:cs typeface="Arial"/>
              </a:rPr>
              <a:t>FY – Gov’t Fiscal </a:t>
            </a:r>
            <a:r>
              <a:rPr lang="en-US" sz="1600" dirty="0" err="1" smtClean="0">
                <a:latin typeface="Arial"/>
                <a:cs typeface="Arial"/>
              </a:rPr>
              <a:t>yr</a:t>
            </a:r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err="1" smtClean="0">
                <a:latin typeface="Arial"/>
                <a:cs typeface="Arial"/>
              </a:rPr>
              <a:t>Cmp</a:t>
            </a:r>
            <a:r>
              <a:rPr lang="en-US" sz="1600" dirty="0" smtClean="0">
                <a:latin typeface="Arial"/>
                <a:cs typeface="Arial"/>
              </a:rPr>
              <a:t> – Compliance </a:t>
            </a:r>
            <a:r>
              <a:rPr lang="en-US" sz="1600" dirty="0" err="1" smtClean="0">
                <a:latin typeface="Arial"/>
                <a:cs typeface="Arial"/>
              </a:rPr>
              <a:t>yr</a:t>
            </a: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Perspective – an Incomplete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Current data flows to EPA are exception-based and focused on compliance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Insufficient data for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Measuring effectiveness of current regulations and treatment technologies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Giving the public a consistent view of the quality of their drinking water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Leaves the drinking water regulatory community with letting others tell the drinking water story at the national level</a:t>
            </a:r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Administrator’s Drinking Water Strategy Goals – March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Address contaminants as groups rather than one at a time so that enhancement of drinking water protection can be achieved cost-effectively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Foster development of new drinking water technologies to address health risks posed by a broad array of contaminants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Use the authority of multiple statutes to help protect drinking water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b="1" i="1" dirty="0"/>
              <a:t>Partner with states to develop shared access to all public water systems (PWS) monitoring data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Sharing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US" sz="2200" dirty="0"/>
              <a:t>Promote </a:t>
            </a:r>
            <a:r>
              <a:rPr lang="en-US" sz="2200" dirty="0" smtClean="0"/>
              <a:t>the use </a:t>
            </a:r>
            <a:r>
              <a:rPr lang="en-US" sz="2200" dirty="0"/>
              <a:t>of </a:t>
            </a:r>
            <a:r>
              <a:rPr lang="en-US" sz="2200" dirty="0" smtClean="0"/>
              <a:t>advanced technologies for facilitating </a:t>
            </a:r>
            <a:r>
              <a:rPr lang="en-US" sz="2200" dirty="0"/>
              <a:t>information and data </a:t>
            </a:r>
            <a:r>
              <a:rPr lang="en-US" sz="2200" dirty="0" smtClean="0"/>
              <a:t>exchange between </a:t>
            </a:r>
            <a:r>
              <a:rPr lang="en-US" sz="2200" dirty="0"/>
              <a:t>states and </a:t>
            </a:r>
            <a:r>
              <a:rPr lang="en-US" sz="2200" dirty="0" smtClean="0"/>
              <a:t>EPA</a:t>
            </a:r>
            <a:endParaRPr lang="en-US" sz="2200" dirty="0"/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US" sz="2200" dirty="0"/>
              <a:t>Enhance compilation and analyses of PWS information to strengthen the analysis of potential drinking water public health concerns </a:t>
            </a:r>
            <a:r>
              <a:rPr lang="en-US" sz="2200" dirty="0" smtClean="0"/>
              <a:t>without </a:t>
            </a:r>
            <a:r>
              <a:rPr lang="en-US" sz="2200" dirty="0"/>
              <a:t>additional </a:t>
            </a:r>
            <a:r>
              <a:rPr lang="en-US" sz="2200" dirty="0" smtClean="0"/>
              <a:t>on the states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US" sz="2200" dirty="0" smtClean="0"/>
              <a:t>Share </a:t>
            </a:r>
            <a:r>
              <a:rPr lang="en-US" sz="2200" dirty="0"/>
              <a:t>powerful data analysis tools with states to target program oversight, compliance assistance, and enforcement to needed areas based upon risk to public </a:t>
            </a:r>
            <a:r>
              <a:rPr lang="en-US" sz="2200" dirty="0" smtClean="0"/>
              <a:t>health</a:t>
            </a:r>
            <a:endParaRPr lang="en-US" sz="2200" dirty="0"/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US" sz="2200" dirty="0"/>
              <a:t>Implement </a:t>
            </a:r>
            <a:r>
              <a:rPr lang="en-US" sz="2200" dirty="0" smtClean="0"/>
              <a:t>interactive </a:t>
            </a:r>
            <a:r>
              <a:rPr lang="en-US" sz="2200" dirty="0"/>
              <a:t>communication tools </a:t>
            </a:r>
            <a:r>
              <a:rPr lang="en-US" sz="2200" dirty="0" smtClean="0"/>
              <a:t>enabling </a:t>
            </a:r>
            <a:r>
              <a:rPr lang="en-US" sz="2200" dirty="0"/>
              <a:t>states, the </a:t>
            </a:r>
            <a:r>
              <a:rPr lang="en-US" sz="2200" dirty="0" smtClean="0"/>
              <a:t>utilities, </a:t>
            </a:r>
            <a:r>
              <a:rPr lang="en-US" sz="2200" dirty="0"/>
              <a:t>and consumers </a:t>
            </a:r>
            <a:r>
              <a:rPr lang="en-US" sz="2200" dirty="0" smtClean="0"/>
              <a:t>to obtain timely information for learning more </a:t>
            </a:r>
            <a:r>
              <a:rPr lang="en-US" sz="2200" dirty="0"/>
              <a:t>about their drinking </a:t>
            </a:r>
            <a:r>
              <a:rPr lang="en-US" sz="2200" dirty="0" smtClean="0"/>
              <a:t>water </a:t>
            </a:r>
            <a:r>
              <a:rPr lang="en-US" sz="2200" dirty="0"/>
              <a:t>and performance of drinking water systems for public health </a:t>
            </a:r>
            <a:r>
              <a:rPr lang="en-US" sz="2200" dirty="0" smtClean="0"/>
              <a:t>protection</a:t>
            </a:r>
            <a:endParaRPr lang="en-US" sz="2200" dirty="0"/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endParaRPr lang="en-US" sz="2200" dirty="0"/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endParaRPr lang="en-US" sz="2200" dirty="0"/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endParaRPr lang="en-US" sz="2200" dirty="0"/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EPA/ECOS/ASTHO/ASDWA Data Sharing MOU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Negotiated and signed Nov 2010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Data Sharing Implementation Work Group (IWG) launched Dec 2010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Primary goal: Recommend </a:t>
            </a:r>
            <a:r>
              <a:rPr lang="en-US" dirty="0"/>
              <a:t>to the MOU Steering Committee a set of compliance monitoring data (CMD) elements which would eventually would be housed in SDWIS </a:t>
            </a:r>
            <a:r>
              <a:rPr lang="en-US" dirty="0" smtClean="0"/>
              <a:t>NextGen </a:t>
            </a:r>
            <a:r>
              <a:rPr lang="en-US" dirty="0"/>
              <a:t>and shared with </a:t>
            </a:r>
            <a:r>
              <a:rPr lang="en-US" dirty="0" smtClean="0"/>
              <a:t>EPA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Using SDWIS State as a basis, the IWG identified the set of CMD data elements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Sep 2011, IWG issued its report to  the MOU Steering Committee recommending the CMD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 Steering Committee Approved CMD Data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Inventory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Water System</a:t>
            </a:r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Water System Facilities</a:t>
            </a:r>
          </a:p>
          <a:p>
            <a:pPr lvl="2">
              <a:spcBef>
                <a:spcPts val="0"/>
              </a:spcBef>
            </a:pPr>
            <a:r>
              <a:rPr lang="en-US" sz="1600" i="1" dirty="0" smtClean="0"/>
              <a:t>Treatment Plant</a:t>
            </a:r>
          </a:p>
          <a:p>
            <a:pPr lvl="3">
              <a:spcBef>
                <a:spcPts val="0"/>
              </a:spcBef>
            </a:pPr>
            <a:r>
              <a:rPr lang="en-US" sz="1600" b="1" i="1" dirty="0" smtClean="0"/>
              <a:t>Analyte Removal</a:t>
            </a:r>
          </a:p>
          <a:p>
            <a:pPr lvl="2">
              <a:spcBef>
                <a:spcPts val="0"/>
              </a:spcBef>
            </a:pPr>
            <a:r>
              <a:rPr lang="en-US" sz="1600" b="1" i="1" dirty="0" smtClean="0"/>
              <a:t>Sampling Point</a:t>
            </a:r>
          </a:p>
          <a:p>
            <a:pPr lvl="2">
              <a:spcBef>
                <a:spcPts val="0"/>
              </a:spcBef>
            </a:pPr>
            <a:r>
              <a:rPr lang="en-US" sz="1600" b="1" i="1" dirty="0" smtClean="0"/>
              <a:t>Facility Analyte Level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Legal Entity Affiliations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Service Areas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Geographic Areas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Locations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Treatments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Flow</a:t>
            </a:r>
          </a:p>
          <a:p>
            <a:pPr>
              <a:spcBef>
                <a:spcPts val="0"/>
              </a:spcBef>
            </a:pPr>
            <a:r>
              <a:rPr lang="en-US" sz="1800" i="1" dirty="0" smtClean="0"/>
              <a:t>Samples</a:t>
            </a:r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Samples/Sample Summaries</a:t>
            </a:r>
          </a:p>
          <a:p>
            <a:pPr lvl="2">
              <a:spcBef>
                <a:spcPts val="0"/>
              </a:spcBef>
            </a:pPr>
            <a:r>
              <a:rPr lang="en-US" sz="1600" i="1" dirty="0" smtClean="0"/>
              <a:t>Sample Results</a:t>
            </a:r>
          </a:p>
          <a:p>
            <a:pPr lvl="1">
              <a:spcBef>
                <a:spcPts val="0"/>
              </a:spcBef>
            </a:pPr>
            <a:r>
              <a:rPr lang="en-US" sz="1600" b="1" i="1" dirty="0" smtClean="0"/>
              <a:t>MDP Summaries</a:t>
            </a:r>
          </a:p>
          <a:p>
            <a:pPr lvl="1">
              <a:spcBef>
                <a:spcPts val="0"/>
              </a:spcBef>
            </a:pPr>
            <a:r>
              <a:rPr lang="en-US" sz="1600" b="1" i="1" dirty="0" smtClean="0"/>
              <a:t>Monitoring Period Averages</a:t>
            </a:r>
            <a:endParaRPr lang="en-US" sz="1600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Actions</a:t>
            </a:r>
          </a:p>
          <a:p>
            <a:pPr lvl="1">
              <a:spcBef>
                <a:spcPts val="0"/>
              </a:spcBef>
            </a:pPr>
            <a:r>
              <a:rPr lang="en-US" sz="1600" b="1" i="1" dirty="0" smtClean="0"/>
              <a:t>Sampling Plan</a:t>
            </a:r>
          </a:p>
          <a:p>
            <a:pPr lvl="2">
              <a:spcBef>
                <a:spcPts val="0"/>
              </a:spcBef>
            </a:pPr>
            <a:r>
              <a:rPr lang="en-US" sz="1600" b="1" i="1" dirty="0" smtClean="0"/>
              <a:t>Sampling Points</a:t>
            </a:r>
          </a:p>
          <a:p>
            <a:pPr lvl="3">
              <a:spcBef>
                <a:spcPts val="0"/>
              </a:spcBef>
            </a:pPr>
            <a:r>
              <a:rPr lang="en-US" sz="1600" b="1" i="1" dirty="0" smtClean="0"/>
              <a:t>Collection Dates</a:t>
            </a:r>
          </a:p>
          <a:p>
            <a:pPr lvl="1">
              <a:spcBef>
                <a:spcPts val="0"/>
              </a:spcBef>
            </a:pPr>
            <a:r>
              <a:rPr lang="en-US" sz="1600" b="1" i="1" dirty="0" smtClean="0"/>
              <a:t>Sampling Schedule</a:t>
            </a:r>
          </a:p>
          <a:p>
            <a:pPr lvl="2">
              <a:spcBef>
                <a:spcPts val="0"/>
              </a:spcBef>
            </a:pPr>
            <a:r>
              <a:rPr lang="en-US" sz="1600" b="1" i="1" dirty="0" smtClean="0"/>
              <a:t>Monitoring Period</a:t>
            </a:r>
          </a:p>
          <a:p>
            <a:pPr lvl="3">
              <a:spcBef>
                <a:spcPts val="0"/>
              </a:spcBef>
            </a:pPr>
            <a:r>
              <a:rPr lang="en-US" sz="1600" b="1" i="1" dirty="0" smtClean="0"/>
              <a:t>MCLs</a:t>
            </a:r>
            <a:endParaRPr lang="en-US" sz="1600" b="1" i="1" dirty="0"/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Violations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Enforcements</a:t>
            </a:r>
          </a:p>
          <a:p>
            <a:pPr lvl="2">
              <a:spcBef>
                <a:spcPts val="0"/>
              </a:spcBef>
            </a:pPr>
            <a:r>
              <a:rPr lang="en-US" sz="1600" dirty="0" smtClean="0"/>
              <a:t>Associated Violations</a:t>
            </a:r>
          </a:p>
          <a:p>
            <a:pPr lvl="2">
              <a:spcBef>
                <a:spcPts val="0"/>
              </a:spcBef>
            </a:pPr>
            <a:r>
              <a:rPr lang="en-US" sz="1600" dirty="0" smtClean="0"/>
              <a:t>Compliance Schedules</a:t>
            </a:r>
          </a:p>
          <a:p>
            <a:pPr lvl="1">
              <a:spcBef>
                <a:spcPts val="0"/>
              </a:spcBef>
            </a:pPr>
            <a:r>
              <a:rPr lang="en-US" sz="1600" b="1" i="1" dirty="0" smtClean="0"/>
              <a:t>Milestone Events</a:t>
            </a:r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Compliance Schedule</a:t>
            </a:r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Compliance Schedule Activity</a:t>
            </a:r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Site visits</a:t>
            </a:r>
          </a:p>
          <a:p>
            <a:pPr lvl="2">
              <a:spcBef>
                <a:spcPts val="0"/>
              </a:spcBef>
            </a:pPr>
            <a:r>
              <a:rPr lang="en-US" sz="1600" i="1" dirty="0" smtClean="0"/>
              <a:t>Compliance Schedule</a:t>
            </a:r>
          </a:p>
          <a:p>
            <a:pPr lvl="1">
              <a:spcBef>
                <a:spcPts val="0"/>
              </a:spcBef>
            </a:pPr>
            <a:r>
              <a:rPr lang="en-US" sz="1600" b="1" i="1" dirty="0" smtClean="0"/>
              <a:t>Deficiencies</a:t>
            </a:r>
          </a:p>
          <a:p>
            <a:pPr lvl="1">
              <a:spcBef>
                <a:spcPts val="0"/>
              </a:spcBef>
            </a:pPr>
            <a:endParaRPr lang="en-US" sz="1600" dirty="0" smtClean="0"/>
          </a:p>
          <a:p>
            <a:pPr lvl="1">
              <a:spcBef>
                <a:spcPts val="0"/>
              </a:spcBef>
            </a:pP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952937" y="1080650"/>
            <a:ext cx="2935569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>
                <a:latin typeface="Arial"/>
                <a:cs typeface="Arial"/>
              </a:defRPr>
            </a:lvl1pPr>
          </a:lstStyle>
          <a:p>
            <a:pPr algn="ctr"/>
            <a:r>
              <a:rPr lang="en-US" sz="1400" dirty="0" smtClean="0"/>
              <a:t>Based on SDWA 3.0 XML Schema</a:t>
            </a:r>
          </a:p>
          <a:p>
            <a:pPr algn="ctr"/>
            <a:r>
              <a:rPr lang="en-US" sz="1400" dirty="0" smtClean="0"/>
              <a:t>Original   </a:t>
            </a:r>
            <a:r>
              <a:rPr lang="en-US" sz="1400" i="1" dirty="0" smtClean="0"/>
              <a:t>Modified</a:t>
            </a:r>
            <a:r>
              <a:rPr lang="en-US" sz="1400" dirty="0" smtClean="0"/>
              <a:t>    </a:t>
            </a:r>
            <a:r>
              <a:rPr lang="en-US" sz="1400" b="1" i="1" dirty="0" smtClean="0"/>
              <a:t>New</a:t>
            </a:r>
            <a:endParaRPr lang="en-US" sz="1400" b="1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 IPT – Implementing the CMD Data 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IPT launched in Jan 2012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Laurie </a:t>
            </a:r>
            <a:r>
              <a:rPr lang="en-US" dirty="0" err="1" smtClean="0"/>
              <a:t>Cullerot</a:t>
            </a:r>
            <a:r>
              <a:rPr lang="en-US" dirty="0" smtClean="0"/>
              <a:t>, NH and Greg Fabian – co-chairs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Work on defining the XML schema began in advance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Scope is to go beyond the EPA-Primacy Agency exchange by considering other stakeholders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Identified additional data elements requested by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CDC – Public Health Tracking Network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APHL – Lab QA data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Six year review data submission (“ICR”)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Developed SDWA 4.0 schema	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CMD Flow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07896" y="4887425"/>
            <a:ext cx="7725033" cy="1361836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dirty="0" smtClean="0"/>
              <a:t>Data mapping tool – maps Primacy Agency data sources to the SDWA 4.0 schema and validates/checks errors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Intention is for EPA to provide mapping  tool to the Primacy Agencies</a:t>
            </a:r>
          </a:p>
          <a:p>
            <a:pPr>
              <a:spcBef>
                <a:spcPts val="400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EC0E-E828-7143-A63D-2DC39393910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Magnetic Disk 4"/>
          <p:cNvSpPr/>
          <p:nvPr/>
        </p:nvSpPr>
        <p:spPr>
          <a:xfrm>
            <a:off x="1160763" y="2232764"/>
            <a:ext cx="433677" cy="495666"/>
          </a:xfrm>
          <a:prstGeom prst="flowChartMagneticDisk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332" y="2748805"/>
            <a:ext cx="8645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Arial"/>
                <a:cs typeface="Arial"/>
              </a:rPr>
              <a:t>SDWIS State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9" name="Magnetic Disk 8"/>
          <p:cNvSpPr/>
          <p:nvPr/>
        </p:nvSpPr>
        <p:spPr>
          <a:xfrm>
            <a:off x="1148677" y="3025796"/>
            <a:ext cx="433677" cy="495666"/>
          </a:xfrm>
          <a:prstGeom prst="flowChartMagneticDisk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5791" y="3541837"/>
            <a:ext cx="9994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Arial"/>
                <a:cs typeface="Arial"/>
              </a:rPr>
              <a:t>Other Database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1" name="Folded Corner 10"/>
          <p:cNvSpPr/>
          <p:nvPr/>
        </p:nvSpPr>
        <p:spPr>
          <a:xfrm>
            <a:off x="1153999" y="3832412"/>
            <a:ext cx="441452" cy="495666"/>
          </a:xfrm>
          <a:prstGeom prst="foldedCorner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6517" y="4424267"/>
            <a:ext cx="10164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Arial"/>
                <a:cs typeface="Arial"/>
              </a:rPr>
              <a:t>Excel Workbook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19" name="Process 18"/>
          <p:cNvSpPr/>
          <p:nvPr/>
        </p:nvSpPr>
        <p:spPr>
          <a:xfrm>
            <a:off x="2162941" y="3818828"/>
            <a:ext cx="658782" cy="528910"/>
          </a:xfrm>
          <a:prstGeom prst="flowChartProcess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Data Mapping</a:t>
            </a:r>
          </a:p>
        </p:txBody>
      </p:sp>
      <p:sp>
        <p:nvSpPr>
          <p:cNvPr id="21" name="Document 20"/>
          <p:cNvSpPr/>
          <p:nvPr/>
        </p:nvSpPr>
        <p:spPr>
          <a:xfrm>
            <a:off x="3154509" y="3268676"/>
            <a:ext cx="578630" cy="576452"/>
          </a:xfrm>
          <a:prstGeom prst="flowChartDocument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SDWA 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4.0</a:t>
            </a:r>
            <a:endParaRPr lang="en-US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44164" y="4451227"/>
            <a:ext cx="8691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Arial"/>
                <a:cs typeface="Arial"/>
              </a:rPr>
              <a:t>Mapping Tool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1800" y="3920567"/>
            <a:ext cx="84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Arial"/>
                <a:cs typeface="Arial"/>
              </a:rPr>
              <a:t>CMD XML Document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3995294" y="3247901"/>
            <a:ext cx="658782" cy="628870"/>
          </a:xfrm>
          <a:prstGeom prst="flowChartProcess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EN Node/ Node Client</a:t>
            </a:r>
          </a:p>
        </p:txBody>
      </p:sp>
      <p:sp>
        <p:nvSpPr>
          <p:cNvPr id="27" name="Process 26"/>
          <p:cNvSpPr/>
          <p:nvPr/>
        </p:nvSpPr>
        <p:spPr>
          <a:xfrm>
            <a:off x="2150201" y="2214294"/>
            <a:ext cx="658782" cy="528910"/>
          </a:xfrm>
          <a:prstGeom prst="flowChartProcess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SDWIS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Arial"/>
              </a:rPr>
              <a:t>FedRep</a:t>
            </a:r>
            <a:endParaRPr lang="en-US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7360" y="2846693"/>
            <a:ext cx="9844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Arial"/>
                <a:cs typeface="Arial"/>
              </a:rPr>
              <a:t>Extract/Validate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29" name="Process 28"/>
          <p:cNvSpPr/>
          <p:nvPr/>
        </p:nvSpPr>
        <p:spPr>
          <a:xfrm>
            <a:off x="4920412" y="3291994"/>
            <a:ext cx="658782" cy="528910"/>
          </a:xfrm>
          <a:prstGeom prst="flowChartProcess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CDX Web/ ENSC</a:t>
            </a:r>
          </a:p>
        </p:txBody>
      </p:sp>
      <p:sp>
        <p:nvSpPr>
          <p:cNvPr id="31" name="Magnetic Disk 30"/>
          <p:cNvSpPr/>
          <p:nvPr/>
        </p:nvSpPr>
        <p:spPr>
          <a:xfrm>
            <a:off x="5911056" y="3310892"/>
            <a:ext cx="433677" cy="495666"/>
          </a:xfrm>
          <a:prstGeom prst="flowChartMagneticDisk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05318" y="3826933"/>
            <a:ext cx="8451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Arial"/>
                <a:cs typeface="Arial"/>
              </a:rPr>
              <a:t>SDWIS ODS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33" name="Process 32"/>
          <p:cNvSpPr/>
          <p:nvPr/>
        </p:nvSpPr>
        <p:spPr>
          <a:xfrm>
            <a:off x="6675622" y="3291400"/>
            <a:ext cx="750016" cy="528910"/>
          </a:xfrm>
          <a:prstGeom prst="flowChartProcess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Extract-Transform -Load</a:t>
            </a:r>
          </a:p>
        </p:txBody>
      </p:sp>
      <p:sp>
        <p:nvSpPr>
          <p:cNvPr id="38" name="Magnetic Disk 37"/>
          <p:cNvSpPr/>
          <p:nvPr/>
        </p:nvSpPr>
        <p:spPr>
          <a:xfrm>
            <a:off x="7757641" y="3308022"/>
            <a:ext cx="433677" cy="495666"/>
          </a:xfrm>
          <a:prstGeom prst="flowChartMagneticDisk">
            <a:avLst/>
          </a:prstGeom>
          <a:solidFill>
            <a:srgbClr val="A1C4E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0" y="384436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Arial"/>
                <a:cs typeface="Arial"/>
              </a:rPr>
              <a:t>Data</a:t>
            </a:r>
          </a:p>
          <a:p>
            <a:pPr algn="ctr"/>
            <a:r>
              <a:rPr lang="en-US" sz="900" dirty="0" smtClean="0">
                <a:latin typeface="Arial"/>
                <a:cs typeface="Arial"/>
              </a:rPr>
              <a:t>Warehouse</a:t>
            </a:r>
            <a:endParaRPr lang="en-US" sz="900" dirty="0">
              <a:latin typeface="Arial"/>
              <a:cs typeface="Arial"/>
            </a:endParaRPr>
          </a:p>
        </p:txBody>
      </p:sp>
      <p:cxnSp>
        <p:nvCxnSpPr>
          <p:cNvPr id="41" name="Elbow Connector 40"/>
          <p:cNvCxnSpPr>
            <a:stCxn id="5" idx="4"/>
            <a:endCxn id="27" idx="1"/>
          </p:cNvCxnSpPr>
          <p:nvPr/>
        </p:nvCxnSpPr>
        <p:spPr>
          <a:xfrm flipV="1">
            <a:off x="1594440" y="2478749"/>
            <a:ext cx="555761" cy="1848"/>
          </a:xfrm>
          <a:prstGeom prst="bentConnector3">
            <a:avLst/>
          </a:prstGeom>
          <a:ln w="12700">
            <a:solidFill>
              <a:srgbClr val="4AAA6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9" idx="4"/>
            <a:endCxn id="19" idx="0"/>
          </p:cNvCxnSpPr>
          <p:nvPr/>
        </p:nvCxnSpPr>
        <p:spPr>
          <a:xfrm>
            <a:off x="1582354" y="3273629"/>
            <a:ext cx="909978" cy="545199"/>
          </a:xfrm>
          <a:prstGeom prst="bentConnector2">
            <a:avLst/>
          </a:prstGeom>
          <a:ln w="127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1" idx="3"/>
            <a:endCxn id="19" idx="1"/>
          </p:cNvCxnSpPr>
          <p:nvPr/>
        </p:nvCxnSpPr>
        <p:spPr>
          <a:xfrm>
            <a:off x="1595451" y="4080245"/>
            <a:ext cx="567490" cy="303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9" idx="3"/>
            <a:endCxn id="21" idx="1"/>
          </p:cNvCxnSpPr>
          <p:nvPr/>
        </p:nvCxnSpPr>
        <p:spPr>
          <a:xfrm flipV="1">
            <a:off x="2821723" y="3556902"/>
            <a:ext cx="332786" cy="52638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7" idx="3"/>
            <a:endCxn id="21" idx="0"/>
          </p:cNvCxnSpPr>
          <p:nvPr/>
        </p:nvCxnSpPr>
        <p:spPr>
          <a:xfrm>
            <a:off x="2808983" y="2478749"/>
            <a:ext cx="634841" cy="789927"/>
          </a:xfrm>
          <a:prstGeom prst="bentConnector2">
            <a:avLst/>
          </a:prstGeom>
          <a:ln w="127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21" idx="3"/>
            <a:endCxn id="24" idx="1"/>
          </p:cNvCxnSpPr>
          <p:nvPr/>
        </p:nvCxnSpPr>
        <p:spPr>
          <a:xfrm>
            <a:off x="3733139" y="3556902"/>
            <a:ext cx="262155" cy="5434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24" idx="3"/>
            <a:endCxn id="29" idx="1"/>
          </p:cNvCxnSpPr>
          <p:nvPr/>
        </p:nvCxnSpPr>
        <p:spPr>
          <a:xfrm flipV="1">
            <a:off x="4654076" y="3556449"/>
            <a:ext cx="266336" cy="5887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29" idx="3"/>
            <a:endCxn id="31" idx="2"/>
          </p:cNvCxnSpPr>
          <p:nvPr/>
        </p:nvCxnSpPr>
        <p:spPr>
          <a:xfrm>
            <a:off x="5579194" y="3556449"/>
            <a:ext cx="331862" cy="227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31" idx="4"/>
            <a:endCxn id="33" idx="1"/>
          </p:cNvCxnSpPr>
          <p:nvPr/>
        </p:nvCxnSpPr>
        <p:spPr>
          <a:xfrm flipV="1">
            <a:off x="6344733" y="3555855"/>
            <a:ext cx="330889" cy="287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3" idx="3"/>
            <a:endCxn id="38" idx="2"/>
          </p:cNvCxnSpPr>
          <p:nvPr/>
        </p:nvCxnSpPr>
        <p:spPr>
          <a:xfrm>
            <a:off x="7425638" y="3555855"/>
            <a:ext cx="332003" cy="158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904084" y="2091766"/>
            <a:ext cx="2950366" cy="2590293"/>
          </a:xfrm>
          <a:prstGeom prst="rect">
            <a:avLst/>
          </a:prstGeom>
          <a:noFill/>
          <a:ln>
            <a:solidFill>
              <a:srgbClr val="3477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4AAA6F"/>
              </a:solidFill>
              <a:latin typeface="Arial"/>
              <a:cs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856037" y="2091766"/>
            <a:ext cx="955675" cy="2590293"/>
          </a:xfrm>
          <a:prstGeom prst="rect">
            <a:avLst/>
          </a:prstGeom>
          <a:noFill/>
          <a:ln>
            <a:solidFill>
              <a:srgbClr val="3477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4AAA6F"/>
              </a:solidFill>
              <a:latin typeface="Arial"/>
              <a:cs typeface="Aria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811712" y="2091766"/>
            <a:ext cx="927101" cy="2590293"/>
          </a:xfrm>
          <a:prstGeom prst="rect">
            <a:avLst/>
          </a:prstGeom>
          <a:noFill/>
          <a:ln>
            <a:solidFill>
              <a:srgbClr val="3477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4AAA6F"/>
              </a:solidFill>
              <a:latin typeface="Arial"/>
              <a:cs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738813" y="2091766"/>
            <a:ext cx="2643187" cy="2590293"/>
          </a:xfrm>
          <a:prstGeom prst="rect">
            <a:avLst/>
          </a:prstGeom>
          <a:noFill/>
          <a:ln>
            <a:solidFill>
              <a:srgbClr val="3477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4AAA6F"/>
              </a:solidFill>
              <a:latin typeface="Arial"/>
              <a:cs typeface="Arial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04084" y="1699394"/>
            <a:ext cx="2950366" cy="3923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Reporting Agency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54449" y="1699394"/>
            <a:ext cx="957263" cy="3923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477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Exchange Network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811713" y="1699394"/>
            <a:ext cx="927100" cy="3923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477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CDX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738814" y="1699394"/>
            <a:ext cx="2643188" cy="3923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477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SDWIS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Fed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9" name="Elbow Connector 48"/>
          <p:cNvCxnSpPr>
            <a:stCxn id="29" idx="0"/>
            <a:endCxn id="33" idx="0"/>
          </p:cNvCxnSpPr>
          <p:nvPr/>
        </p:nvCxnSpPr>
        <p:spPr>
          <a:xfrm rot="5400000" flipH="1" flipV="1">
            <a:off x="6149919" y="2391284"/>
            <a:ext cx="594" cy="1800827"/>
          </a:xfrm>
          <a:prstGeom prst="bentConnector3">
            <a:avLst>
              <a:gd name="adj1" fmla="val 38584848"/>
            </a:avLst>
          </a:prstGeom>
          <a:ln w="127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Mapping Pilot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dirty="0" smtClean="0"/>
              <a:t>Started late April, scheduled completion June 11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AR, LA, NH, NY and OR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OH used by contractor as a basis for mapping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Goal is to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Test the SDWA 4.0 schema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Evaluate efficacy of using off the shelf data mapping tools</a:t>
            </a:r>
          </a:p>
          <a:p>
            <a:pPr lvl="2">
              <a:spcAft>
                <a:spcPts val="300"/>
              </a:spcAft>
            </a:pPr>
            <a:r>
              <a:rPr lang="en-US" dirty="0" err="1" smtClean="0"/>
              <a:t>Altova</a:t>
            </a:r>
            <a:r>
              <a:rPr lang="en-US" dirty="0" smtClean="0"/>
              <a:t> Map Force selected for the pilot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Transmit data using SDWA 4.0 through to CDX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If the mapping tools prove useful, EPA will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Develop scripts for mapping SDWIS State data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Provide mapping tools to the primacy agencies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Offer some training in tool use</a:t>
            </a:r>
          </a:p>
          <a:p>
            <a:pPr lvl="1">
              <a:spcAft>
                <a:spcPts val="300"/>
              </a:spcAft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600"/>
              </a:spcAft>
            </a:pPr>
            <a:r>
              <a:rPr lang="en-US" dirty="0" smtClean="0"/>
              <a:t>SDWIS State – Usage and Architecture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Current Data Flows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The National Perspective – SDWIS Fed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Filling in the Gaps - the Drinking Water Strategy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Compliance Monitoring Data – Building a Data Flow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Data Mapping and the ECOS IPT</a:t>
            </a:r>
          </a:p>
          <a:p>
            <a:pPr>
              <a:spcAft>
                <a:spcPts val="1600"/>
              </a:spcAft>
            </a:pPr>
            <a:r>
              <a:rPr lang="en-US" dirty="0" smtClean="0"/>
              <a:t>Moving to SDWIS NextGen</a:t>
            </a:r>
          </a:p>
          <a:p>
            <a:pPr>
              <a:spcAft>
                <a:spcPts val="1600"/>
              </a:spcAft>
            </a:pPr>
            <a:endParaRPr lang="en-US" dirty="0" smtClean="0"/>
          </a:p>
          <a:p>
            <a:pPr>
              <a:spcAft>
                <a:spcPts val="1600"/>
              </a:spcAft>
            </a:pPr>
            <a:endParaRPr lang="en-US" dirty="0" smtClean="0"/>
          </a:p>
          <a:p>
            <a:pPr>
              <a:spcAft>
                <a:spcPts val="1600"/>
              </a:spcAft>
            </a:pPr>
            <a:endParaRPr lang="en-US" dirty="0" smtClean="0"/>
          </a:p>
          <a:p>
            <a:pPr>
              <a:spcAft>
                <a:spcPts val="1600"/>
              </a:spcAft>
            </a:pPr>
            <a:endParaRPr lang="en-US" dirty="0" smtClean="0"/>
          </a:p>
          <a:p>
            <a:pPr>
              <a:spcAft>
                <a:spcPts val="1600"/>
              </a:spcAft>
            </a:pPr>
            <a:endParaRPr lang="en-US" dirty="0" smtClean="0"/>
          </a:p>
          <a:p>
            <a:pPr>
              <a:spcAft>
                <a:spcPts val="16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Flows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Focus right now is on CMD flow from Primacy Agencies to EPA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Other flows need to be tested, such as: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Labs to Primacy Agencies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Tribes and Territories to EPA Regions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Primacy Agencies to CDC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Flows between agencies within a state and regions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Flows between Utilities and Primacy Agencies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SDWIS to NextGen – Architectural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Cloud-based hosting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One app, one database with secure areas within the database for each Primacy Agency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“Componentized” application using Service Oriented Architecture (SOA)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Leverages Business Process Management (BPM) for workflow management and compliance determination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Supports process improvements geared to reducing the amount of time users spend in the system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Delivered to the end user through their web browser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NextGen and its Stakeholders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80654" y="2256408"/>
            <a:ext cx="5215446" cy="3431234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33054" y="3843174"/>
            <a:ext cx="5786946" cy="1344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33054" y="2256408"/>
            <a:ext cx="5136706" cy="296672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29486" y="3458130"/>
            <a:ext cx="1447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EPA Regions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572000" y="1799208"/>
            <a:ext cx="1" cy="4189976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"/>
          <p:cNvSpPr>
            <a:spLocks noChangeAspect="1" noEditPoints="1" noChangeArrowheads="1"/>
          </p:cNvSpPr>
          <p:nvPr/>
        </p:nvSpPr>
        <p:spPr bwMode="auto">
          <a:xfrm>
            <a:off x="3303761" y="3184910"/>
            <a:ext cx="2536477" cy="134340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 prstMaterial="softEdge"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NextGen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55099" y="3658508"/>
            <a:ext cx="914400" cy="369332"/>
          </a:xfrm>
          <a:prstGeom prst="rect">
            <a:avLst/>
          </a:prstGeom>
          <a:blipFill rotWithShape="0">
            <a:blip r:embed="rId2" cstate="print">
              <a:duotone>
                <a:schemeClr val="bg2">
                  <a:shade val="40000"/>
                  <a:satMod val="400000"/>
                </a:schemeClr>
                <a:schemeClr val="bg2">
                  <a:tint val="10000"/>
                  <a:satMod val="200000"/>
                </a:schemeClr>
              </a:duotone>
            </a:blip>
            <a:stretch>
              <a:fillRect l="-258333" t="-325582" r="-641667" b="-635484"/>
            </a:stretch>
          </a:blipFill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Font typeface="Arial" pitchFamily="34" charset="0"/>
              <a:buChar char="•"/>
              <a:defRPr sz="900">
                <a:latin typeface="News Gothic MT"/>
              </a:defRPr>
            </a:lvl1pPr>
          </a:lstStyle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Real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time  data uses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 useBgFill="1">
        <p:nvSpPr>
          <p:cNvPr id="42" name="TextBox 41"/>
          <p:cNvSpPr txBox="1"/>
          <p:nvPr/>
        </p:nvSpPr>
        <p:spPr>
          <a:xfrm>
            <a:off x="2546373" y="2635861"/>
            <a:ext cx="1188299" cy="507831"/>
          </a:xfrm>
          <a:prstGeom prst="rect">
            <a:avLst/>
          </a:prstGeom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Billing, permitting, plan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eview, other apps/data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3" name="TextBox 42"/>
          <p:cNvSpPr txBox="1"/>
          <p:nvPr/>
        </p:nvSpPr>
        <p:spPr>
          <a:xfrm>
            <a:off x="5403157" y="2677079"/>
            <a:ext cx="1241354" cy="507831"/>
          </a:xfrm>
          <a:prstGeom prst="rect">
            <a:avLst/>
          </a:prstGeom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Inventory, actions, compliance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monitoring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data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4" name="TextBox 43"/>
          <p:cNvSpPr txBox="1"/>
          <p:nvPr/>
        </p:nvSpPr>
        <p:spPr>
          <a:xfrm>
            <a:off x="4063659" y="4775415"/>
            <a:ext cx="1016681" cy="230832"/>
          </a:xfrm>
          <a:prstGeom prst="rect">
            <a:avLst/>
          </a:prstGeom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Font typeface="Arial" pitchFamily="34" charset="0"/>
              <a:buNone/>
              <a:defRPr sz="900">
                <a:latin typeface="News Gothic MT"/>
              </a:defRPr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Sample results</a:t>
            </a:r>
          </a:p>
        </p:txBody>
      </p:sp>
      <p:sp useBgFill="1">
        <p:nvSpPr>
          <p:cNvPr id="45" name="TextBox 44"/>
          <p:cNvSpPr txBox="1"/>
          <p:nvPr/>
        </p:nvSpPr>
        <p:spPr>
          <a:xfrm>
            <a:off x="2712299" y="4582773"/>
            <a:ext cx="914400" cy="369332"/>
          </a:xfrm>
          <a:prstGeom prst="rect">
            <a:avLst/>
          </a:prstGeom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Font typeface="Arial" pitchFamily="34" charset="0"/>
              <a:buNone/>
              <a:defRPr sz="900">
                <a:latin typeface="News Gothic MT"/>
              </a:defRPr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Inventory,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Reports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03157" y="4489221"/>
            <a:ext cx="1219200" cy="519351"/>
          </a:xfrm>
          <a:prstGeom prst="ellipse">
            <a:avLst/>
          </a:prstGeom>
          <a:blipFill rotWithShape="0">
            <a:blip r:embed="rId3" cstate="print">
              <a:duotone>
                <a:schemeClr val="bg2">
                  <a:shade val="40000"/>
                  <a:satMod val="400000"/>
                </a:schemeClr>
                <a:schemeClr val="bg2">
                  <a:tint val="10000"/>
                  <a:satMod val="200000"/>
                </a:schemeClr>
              </a:duotone>
            </a:blip>
            <a:stretch>
              <a:fillRect l="-399699" t="-1958362" r="-399699" b="-912630"/>
            </a:stretch>
          </a:blipFill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Font typeface="Arial" pitchFamily="34" charset="0"/>
              <a:buNone/>
              <a:defRPr sz="900">
                <a:latin typeface="News Gothic MT"/>
              </a:defRPr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 Occurrence data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18071" y="3674027"/>
            <a:ext cx="1051689" cy="369332"/>
          </a:xfrm>
          <a:prstGeom prst="rect">
            <a:avLst/>
          </a:prstGeom>
          <a:blipFill rotWithShape="0">
            <a:blip r:embed="rId4" cstate="print">
              <a:duotone>
                <a:schemeClr val="bg2">
                  <a:shade val="40000"/>
                  <a:satMod val="400000"/>
                </a:schemeClr>
                <a:schemeClr val="bg2">
                  <a:tint val="10000"/>
                  <a:satMod val="200000"/>
                </a:schemeClr>
              </a:duotone>
            </a:blip>
            <a:stretch>
              <a:fillRect l="-435263" t="-434840" r="-201352" b="-815609"/>
            </a:stretch>
          </a:blipFill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latin typeface="News Gothic MT"/>
              </a:defRPr>
            </a:lvl1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Drinking </a:t>
            </a:r>
            <a:r>
              <a:rPr lang="en-US" dirty="0">
                <a:latin typeface="Arial" pitchFamily="34" charset="0"/>
                <a:cs typeface="Arial" pitchFamily="34" charset="0"/>
              </a:rPr>
              <a:t>water quality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109154" y="1833358"/>
            <a:ext cx="1447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Primacy Agency Systems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153386" y="5040916"/>
            <a:ext cx="1447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Water Systems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851275" y="5345716"/>
            <a:ext cx="1447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Laboratories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848100" y="1429292"/>
            <a:ext cx="1447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Primacy Agency Users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756271" y="1981479"/>
            <a:ext cx="1447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EPA HQ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143751" y="3456921"/>
            <a:ext cx="1447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Public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6644511" y="5040916"/>
            <a:ext cx="14478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Other Federal Agencies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34672" y="2467726"/>
            <a:ext cx="1655965" cy="507831"/>
          </a:xfrm>
          <a:prstGeom prst="rect">
            <a:avLst/>
          </a:prstGeom>
          <a:blipFill rotWithShape="0">
            <a:blip r:embed="rId5" cstate="print">
              <a:duotone>
                <a:schemeClr val="bg2">
                  <a:shade val="40000"/>
                  <a:satMod val="400000"/>
                </a:schemeClr>
                <a:schemeClr val="bg2">
                  <a:tint val="10000"/>
                  <a:satMod val="200000"/>
                </a:schemeClr>
              </a:duotone>
            </a:blip>
            <a:stretch>
              <a:fillRect l="-205201" t="-261283" r="-464303" b="-699783"/>
            </a:stretch>
          </a:blipFill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latin typeface="News Gothic MT"/>
              </a:defRPr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Compliance, enforcement, inventory/engineering, sampling, schedules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Users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Primacy agency users are the end users and will use </a:t>
            </a:r>
            <a:r>
              <a:rPr lang="en-US" dirty="0" smtClean="0"/>
              <a:t>NextGen </a:t>
            </a:r>
            <a:r>
              <a:rPr lang="en-US" dirty="0"/>
              <a:t>as part of their day-to-day activities</a:t>
            </a:r>
          </a:p>
          <a:p>
            <a:pPr>
              <a:spcAft>
                <a:spcPts val="600"/>
              </a:spcAft>
            </a:pPr>
            <a:r>
              <a:rPr lang="en-US" dirty="0"/>
              <a:t>Primacy agency systems interface with </a:t>
            </a:r>
            <a:r>
              <a:rPr lang="en-US" dirty="0" smtClean="0"/>
              <a:t>NextGen </a:t>
            </a:r>
            <a:r>
              <a:rPr lang="en-US" dirty="0"/>
              <a:t>and provide additional features specific to each agency</a:t>
            </a:r>
          </a:p>
          <a:p>
            <a:pPr>
              <a:spcAft>
                <a:spcPts val="600"/>
              </a:spcAft>
            </a:pPr>
            <a:r>
              <a:rPr lang="en-US" dirty="0"/>
              <a:t>EPA Regional users have oversight responsibilities for their states and may have different access needs than EPA HQ users</a:t>
            </a:r>
          </a:p>
          <a:p>
            <a:pPr>
              <a:spcAft>
                <a:spcPts val="600"/>
              </a:spcAft>
            </a:pPr>
            <a:r>
              <a:rPr lang="en-US" dirty="0"/>
              <a:t>EPA HQ users have program oversight responsibilities at the national level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Includes OGWDW and OECA uses of data reported to EPA</a:t>
            </a:r>
          </a:p>
          <a:p>
            <a:pPr marL="349250" lvl="1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Non-Regulatory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federal agencies, such as CDC and DHS, are consumers of SDWIS data (occurrence, locations, etc.)</a:t>
            </a:r>
          </a:p>
          <a:p>
            <a:r>
              <a:rPr lang="en-US" dirty="0"/>
              <a:t>The public can view data pertinent to the quality of their drinking water or for other studies and purposes</a:t>
            </a:r>
          </a:p>
          <a:p>
            <a:r>
              <a:rPr lang="en-US" dirty="0"/>
              <a:t>Laboratories may submit sampling data and results to SDWIS </a:t>
            </a:r>
            <a:r>
              <a:rPr lang="en-US" dirty="0" smtClean="0"/>
              <a:t>NextGen</a:t>
            </a:r>
            <a:r>
              <a:rPr lang="en-US" dirty="0"/>
              <a:t>*, which may route the data to the cognizant state</a:t>
            </a:r>
          </a:p>
          <a:p>
            <a:r>
              <a:rPr lang="en-US" dirty="0"/>
              <a:t>Utilities may…*</a:t>
            </a:r>
          </a:p>
          <a:p>
            <a:pPr lvl="1"/>
            <a:r>
              <a:rPr lang="en-US" dirty="0"/>
              <a:t>Approve samples submitted to SDWIS </a:t>
            </a:r>
            <a:r>
              <a:rPr lang="en-US" dirty="0" smtClean="0"/>
              <a:t>NextGen</a:t>
            </a:r>
            <a:endParaRPr lang="en-US" dirty="0"/>
          </a:p>
          <a:p>
            <a:pPr lvl="1"/>
            <a:r>
              <a:rPr lang="en-US" dirty="0"/>
              <a:t>View/request modification of certain data elements</a:t>
            </a:r>
          </a:p>
          <a:p>
            <a:pPr lvl="1"/>
            <a:r>
              <a:rPr lang="en-US" dirty="0"/>
              <a:t>There are probably other use cases yet to be defined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8485" y="5758935"/>
            <a:ext cx="2533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*Requires further analysis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NextGen 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Primacy Agencies…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Will spend less time “feeding the system” because of process improvements built into NextGen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Beginning effort to identify business process improvements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Do not have to maintain their own IT infrastructure and the staff needed to support NextGen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Reduced cost for upgrading/easier access to upgrades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EPA…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Reduced software maintenance cost – one app, one version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Reduced operating cost – cloud hosting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NextGen “Gotchas”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ODBC connectivity to the NextGen database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Many Primacy Agencies have “add-on” applications that connect to SDWIS State using ODBC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Web services can be used instead in many cases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Perceived loss of control of data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Data are no longer physically located in a state data center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Ensure Primacy Agencies can control access to their data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Cost model still being worked out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Primacy Agency cost sharing with EPA using grants?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Complete the data mapping pilot and other flows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Distribute data mapping tools to Primacy Agencies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Begin flowing CMD and 6-year data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Complete NextGen Business Process and Requirements Analysis by Oct 2012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Establishing parts of the solution architecture – BPM/BRE and SOA/ESB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Full Next operational capability in Sep 2014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Decommission SDWIS State Sep 2015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54312" y="2450353"/>
            <a:ext cx="3200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Greg Fabian</a:t>
            </a:r>
          </a:p>
          <a:p>
            <a:pPr algn="ctr"/>
            <a:r>
              <a:rPr lang="en-US" dirty="0" err="1"/>
              <a:t>f</a:t>
            </a:r>
            <a:r>
              <a:rPr lang="en-US" dirty="0" err="1" smtClean="0"/>
              <a:t>abian.gregory@epa.gov</a:t>
            </a:r>
            <a:endParaRPr lang="en-US" dirty="0" smtClean="0"/>
          </a:p>
          <a:p>
            <a:pPr algn="ctr"/>
            <a:r>
              <a:rPr lang="en-US" dirty="0" smtClean="0"/>
              <a:t>(202) 564-6649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SDWIS State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EPA-developed system used by Primacy Agencies to manage their PWSS programs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Used to determine water system compliance with the National Primary Drinking Water rules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Includes many other features for managing…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Engineering information/inspection results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Drinking water buyer/seller/ownership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Administrator/Operator/Emergency contacts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Assistance and enforcement actions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Laboratories and samples/sample results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Monitoring and sampling schedules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Freeform 115"/>
          <p:cNvSpPr>
            <a:spLocks/>
          </p:cNvSpPr>
          <p:nvPr/>
        </p:nvSpPr>
        <p:spPr bwMode="auto">
          <a:xfrm>
            <a:off x="6508750" y="5621338"/>
            <a:ext cx="61913" cy="34925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3" y="11"/>
              </a:cxn>
              <a:cxn ang="0">
                <a:pos x="16" y="8"/>
              </a:cxn>
              <a:cxn ang="0">
                <a:pos x="33" y="0"/>
              </a:cxn>
              <a:cxn ang="0">
                <a:pos x="39" y="7"/>
              </a:cxn>
              <a:cxn ang="0">
                <a:pos x="18" y="12"/>
              </a:cxn>
              <a:cxn ang="0">
                <a:pos x="13" y="12"/>
              </a:cxn>
              <a:cxn ang="0">
                <a:pos x="13" y="22"/>
              </a:cxn>
              <a:cxn ang="0">
                <a:pos x="0" y="20"/>
              </a:cxn>
              <a:cxn ang="0">
                <a:pos x="0" y="20"/>
              </a:cxn>
            </a:cxnLst>
            <a:rect l="0" t="0" r="r" b="b"/>
            <a:pathLst>
              <a:path w="39" h="22">
                <a:moveTo>
                  <a:pt x="0" y="20"/>
                </a:moveTo>
                <a:lnTo>
                  <a:pt x="3" y="11"/>
                </a:lnTo>
                <a:lnTo>
                  <a:pt x="16" y="8"/>
                </a:lnTo>
                <a:lnTo>
                  <a:pt x="33" y="0"/>
                </a:lnTo>
                <a:lnTo>
                  <a:pt x="39" y="7"/>
                </a:lnTo>
                <a:lnTo>
                  <a:pt x="18" y="12"/>
                </a:lnTo>
                <a:lnTo>
                  <a:pt x="13" y="12"/>
                </a:lnTo>
                <a:lnTo>
                  <a:pt x="13" y="22"/>
                </a:lnTo>
                <a:lnTo>
                  <a:pt x="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DFBBD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2189163" y="2730500"/>
            <a:ext cx="709612" cy="8636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314" y="40"/>
              </a:cxn>
              <a:cxn ang="0">
                <a:pos x="297" y="135"/>
              </a:cxn>
              <a:cxn ang="0">
                <a:pos x="447" y="158"/>
              </a:cxn>
              <a:cxn ang="0">
                <a:pos x="389" y="544"/>
              </a:cxn>
              <a:cxn ang="0">
                <a:pos x="0" y="480"/>
              </a:cxn>
              <a:cxn ang="0">
                <a:pos x="96" y="0"/>
              </a:cxn>
              <a:cxn ang="0">
                <a:pos x="96" y="0"/>
              </a:cxn>
            </a:cxnLst>
            <a:rect l="0" t="0" r="r" b="b"/>
            <a:pathLst>
              <a:path w="447" h="544">
                <a:moveTo>
                  <a:pt x="96" y="0"/>
                </a:moveTo>
                <a:lnTo>
                  <a:pt x="314" y="40"/>
                </a:lnTo>
                <a:lnTo>
                  <a:pt x="297" y="135"/>
                </a:lnTo>
                <a:lnTo>
                  <a:pt x="447" y="158"/>
                </a:lnTo>
                <a:lnTo>
                  <a:pt x="389" y="544"/>
                </a:lnTo>
                <a:lnTo>
                  <a:pt x="0" y="480"/>
                </a:lnTo>
                <a:lnTo>
                  <a:pt x="96" y="0"/>
                </a:lnTo>
                <a:lnTo>
                  <a:pt x="9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1193800" y="1830388"/>
            <a:ext cx="1000125" cy="828675"/>
          </a:xfrm>
          <a:custGeom>
            <a:avLst/>
            <a:gdLst/>
            <a:ahLst/>
            <a:cxnLst>
              <a:cxn ang="0">
                <a:pos x="0" y="390"/>
              </a:cxn>
              <a:cxn ang="0">
                <a:pos x="27" y="258"/>
              </a:cxn>
              <a:cxn ang="0">
                <a:pos x="59" y="219"/>
              </a:cxn>
              <a:cxn ang="0">
                <a:pos x="136" y="0"/>
              </a:cxn>
              <a:cxn ang="0">
                <a:pos x="176" y="11"/>
              </a:cxn>
              <a:cxn ang="0">
                <a:pos x="177" y="21"/>
              </a:cxn>
              <a:cxn ang="0">
                <a:pos x="187" y="22"/>
              </a:cxn>
              <a:cxn ang="0">
                <a:pos x="235" y="98"/>
              </a:cxn>
              <a:cxn ang="0">
                <a:pos x="289" y="95"/>
              </a:cxn>
              <a:cxn ang="0">
                <a:pos x="328" y="113"/>
              </a:cxn>
              <a:cxn ang="0">
                <a:pos x="348" y="110"/>
              </a:cxn>
              <a:cxn ang="0">
                <a:pos x="469" y="113"/>
              </a:cxn>
              <a:cxn ang="0">
                <a:pos x="606" y="145"/>
              </a:cxn>
              <a:cxn ang="0">
                <a:pos x="613" y="161"/>
              </a:cxn>
              <a:cxn ang="0">
                <a:pos x="630" y="185"/>
              </a:cxn>
              <a:cxn ang="0">
                <a:pos x="583" y="256"/>
              </a:cxn>
              <a:cxn ang="0">
                <a:pos x="553" y="282"/>
              </a:cxn>
              <a:cxn ang="0">
                <a:pos x="549" y="302"/>
              </a:cxn>
              <a:cxn ang="0">
                <a:pos x="566" y="321"/>
              </a:cxn>
              <a:cxn ang="0">
                <a:pos x="547" y="365"/>
              </a:cxn>
              <a:cxn ang="0">
                <a:pos x="509" y="522"/>
              </a:cxn>
              <a:cxn ang="0">
                <a:pos x="295" y="471"/>
              </a:cxn>
              <a:cxn ang="0">
                <a:pos x="0" y="390"/>
              </a:cxn>
              <a:cxn ang="0">
                <a:pos x="0" y="390"/>
              </a:cxn>
            </a:cxnLst>
            <a:rect l="0" t="0" r="r" b="b"/>
            <a:pathLst>
              <a:path w="630" h="522">
                <a:moveTo>
                  <a:pt x="0" y="390"/>
                </a:moveTo>
                <a:lnTo>
                  <a:pt x="27" y="258"/>
                </a:lnTo>
                <a:lnTo>
                  <a:pt x="59" y="219"/>
                </a:lnTo>
                <a:lnTo>
                  <a:pt x="136" y="0"/>
                </a:lnTo>
                <a:lnTo>
                  <a:pt x="176" y="11"/>
                </a:lnTo>
                <a:lnTo>
                  <a:pt x="177" y="21"/>
                </a:lnTo>
                <a:lnTo>
                  <a:pt x="187" y="22"/>
                </a:lnTo>
                <a:lnTo>
                  <a:pt x="235" y="98"/>
                </a:lnTo>
                <a:lnTo>
                  <a:pt x="289" y="95"/>
                </a:lnTo>
                <a:lnTo>
                  <a:pt x="328" y="113"/>
                </a:lnTo>
                <a:lnTo>
                  <a:pt x="348" y="110"/>
                </a:lnTo>
                <a:lnTo>
                  <a:pt x="469" y="113"/>
                </a:lnTo>
                <a:lnTo>
                  <a:pt x="606" y="145"/>
                </a:lnTo>
                <a:lnTo>
                  <a:pt x="613" y="161"/>
                </a:lnTo>
                <a:lnTo>
                  <a:pt x="630" y="185"/>
                </a:lnTo>
                <a:lnTo>
                  <a:pt x="583" y="256"/>
                </a:lnTo>
                <a:lnTo>
                  <a:pt x="553" y="282"/>
                </a:lnTo>
                <a:lnTo>
                  <a:pt x="549" y="302"/>
                </a:lnTo>
                <a:lnTo>
                  <a:pt x="566" y="321"/>
                </a:lnTo>
                <a:lnTo>
                  <a:pt x="547" y="365"/>
                </a:lnTo>
                <a:lnTo>
                  <a:pt x="509" y="522"/>
                </a:lnTo>
                <a:lnTo>
                  <a:pt x="295" y="471"/>
                </a:lnTo>
                <a:lnTo>
                  <a:pt x="0" y="390"/>
                </a:lnTo>
                <a:lnTo>
                  <a:pt x="0" y="39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1544638" y="2578100"/>
            <a:ext cx="796925" cy="1200150"/>
          </a:xfrm>
          <a:custGeom>
            <a:avLst/>
            <a:gdLst/>
            <a:ahLst/>
            <a:cxnLst>
              <a:cxn ang="0">
                <a:pos x="0" y="277"/>
              </a:cxn>
              <a:cxn ang="0">
                <a:pos x="319" y="756"/>
              </a:cxn>
              <a:cxn ang="0">
                <a:pos x="332" y="654"/>
              </a:cxn>
              <a:cxn ang="0">
                <a:pos x="350" y="649"/>
              </a:cxn>
              <a:cxn ang="0">
                <a:pos x="380" y="667"/>
              </a:cxn>
              <a:cxn ang="0">
                <a:pos x="406" y="576"/>
              </a:cxn>
              <a:cxn ang="0">
                <a:pos x="502" y="96"/>
              </a:cxn>
              <a:cxn ang="0">
                <a:pos x="288" y="51"/>
              </a:cxn>
              <a:cxn ang="0">
                <a:pos x="74" y="0"/>
              </a:cxn>
              <a:cxn ang="0">
                <a:pos x="0" y="277"/>
              </a:cxn>
              <a:cxn ang="0">
                <a:pos x="0" y="277"/>
              </a:cxn>
            </a:cxnLst>
            <a:rect l="0" t="0" r="r" b="b"/>
            <a:pathLst>
              <a:path w="502" h="756">
                <a:moveTo>
                  <a:pt x="0" y="277"/>
                </a:moveTo>
                <a:lnTo>
                  <a:pt x="319" y="756"/>
                </a:lnTo>
                <a:lnTo>
                  <a:pt x="332" y="654"/>
                </a:lnTo>
                <a:lnTo>
                  <a:pt x="350" y="649"/>
                </a:lnTo>
                <a:lnTo>
                  <a:pt x="380" y="667"/>
                </a:lnTo>
                <a:lnTo>
                  <a:pt x="406" y="576"/>
                </a:lnTo>
                <a:lnTo>
                  <a:pt x="502" y="96"/>
                </a:lnTo>
                <a:lnTo>
                  <a:pt x="288" y="51"/>
                </a:lnTo>
                <a:lnTo>
                  <a:pt x="74" y="0"/>
                </a:lnTo>
                <a:lnTo>
                  <a:pt x="0" y="277"/>
                </a:lnTo>
                <a:lnTo>
                  <a:pt x="0" y="27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2001838" y="1614488"/>
            <a:ext cx="750887" cy="1176337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38" y="501"/>
              </a:cxn>
              <a:cxn ang="0">
                <a:pos x="57" y="457"/>
              </a:cxn>
              <a:cxn ang="0">
                <a:pos x="40" y="438"/>
              </a:cxn>
              <a:cxn ang="0">
                <a:pos x="44" y="418"/>
              </a:cxn>
              <a:cxn ang="0">
                <a:pos x="74" y="392"/>
              </a:cxn>
              <a:cxn ang="0">
                <a:pos x="121" y="321"/>
              </a:cxn>
              <a:cxn ang="0">
                <a:pos x="104" y="297"/>
              </a:cxn>
              <a:cxn ang="0">
                <a:pos x="97" y="281"/>
              </a:cxn>
              <a:cxn ang="0">
                <a:pos x="100" y="241"/>
              </a:cxn>
              <a:cxn ang="0">
                <a:pos x="158" y="0"/>
              </a:cxn>
              <a:cxn ang="0">
                <a:pos x="220" y="13"/>
              </a:cxn>
              <a:cxn ang="0">
                <a:pos x="199" y="108"/>
              </a:cxn>
              <a:cxn ang="0">
                <a:pos x="213" y="141"/>
              </a:cxn>
              <a:cxn ang="0">
                <a:pos x="214" y="161"/>
              </a:cxn>
              <a:cxn ang="0">
                <a:pos x="207" y="165"/>
              </a:cxn>
              <a:cxn ang="0">
                <a:pos x="231" y="187"/>
              </a:cxn>
              <a:cxn ang="0">
                <a:pos x="255" y="248"/>
              </a:cxn>
              <a:cxn ang="0">
                <a:pos x="264" y="301"/>
              </a:cxn>
              <a:cxn ang="0">
                <a:pos x="268" y="330"/>
              </a:cxn>
              <a:cxn ang="0">
                <a:pos x="250" y="358"/>
              </a:cxn>
              <a:cxn ang="0">
                <a:pos x="262" y="370"/>
              </a:cxn>
              <a:cxn ang="0">
                <a:pos x="295" y="352"/>
              </a:cxn>
              <a:cxn ang="0">
                <a:pos x="317" y="447"/>
              </a:cxn>
              <a:cxn ang="0">
                <a:pos x="332" y="451"/>
              </a:cxn>
              <a:cxn ang="0">
                <a:pos x="335" y="479"/>
              </a:cxn>
              <a:cxn ang="0">
                <a:pos x="378" y="490"/>
              </a:cxn>
              <a:cxn ang="0">
                <a:pos x="444" y="491"/>
              </a:cxn>
              <a:cxn ang="0">
                <a:pos x="473" y="504"/>
              </a:cxn>
              <a:cxn ang="0">
                <a:pos x="432" y="741"/>
              </a:cxn>
              <a:cxn ang="0">
                <a:pos x="214" y="703"/>
              </a:cxn>
              <a:cxn ang="0">
                <a:pos x="0" y="658"/>
              </a:cxn>
              <a:cxn ang="0">
                <a:pos x="0" y="658"/>
              </a:cxn>
            </a:cxnLst>
            <a:rect l="0" t="0" r="r" b="b"/>
            <a:pathLst>
              <a:path w="473" h="741">
                <a:moveTo>
                  <a:pt x="0" y="658"/>
                </a:moveTo>
                <a:lnTo>
                  <a:pt x="38" y="501"/>
                </a:lnTo>
                <a:lnTo>
                  <a:pt x="57" y="457"/>
                </a:lnTo>
                <a:lnTo>
                  <a:pt x="40" y="438"/>
                </a:lnTo>
                <a:lnTo>
                  <a:pt x="44" y="418"/>
                </a:lnTo>
                <a:lnTo>
                  <a:pt x="74" y="392"/>
                </a:lnTo>
                <a:lnTo>
                  <a:pt x="121" y="321"/>
                </a:lnTo>
                <a:lnTo>
                  <a:pt x="104" y="297"/>
                </a:lnTo>
                <a:lnTo>
                  <a:pt x="97" y="281"/>
                </a:lnTo>
                <a:lnTo>
                  <a:pt x="100" y="241"/>
                </a:lnTo>
                <a:lnTo>
                  <a:pt x="158" y="0"/>
                </a:lnTo>
                <a:lnTo>
                  <a:pt x="220" y="13"/>
                </a:lnTo>
                <a:lnTo>
                  <a:pt x="199" y="108"/>
                </a:lnTo>
                <a:lnTo>
                  <a:pt x="213" y="141"/>
                </a:lnTo>
                <a:lnTo>
                  <a:pt x="214" y="161"/>
                </a:lnTo>
                <a:lnTo>
                  <a:pt x="207" y="165"/>
                </a:lnTo>
                <a:lnTo>
                  <a:pt x="231" y="187"/>
                </a:lnTo>
                <a:lnTo>
                  <a:pt x="255" y="248"/>
                </a:lnTo>
                <a:lnTo>
                  <a:pt x="264" y="301"/>
                </a:lnTo>
                <a:lnTo>
                  <a:pt x="268" y="330"/>
                </a:lnTo>
                <a:lnTo>
                  <a:pt x="250" y="358"/>
                </a:lnTo>
                <a:lnTo>
                  <a:pt x="262" y="370"/>
                </a:lnTo>
                <a:lnTo>
                  <a:pt x="295" y="352"/>
                </a:lnTo>
                <a:lnTo>
                  <a:pt x="317" y="447"/>
                </a:lnTo>
                <a:lnTo>
                  <a:pt x="332" y="451"/>
                </a:lnTo>
                <a:lnTo>
                  <a:pt x="335" y="479"/>
                </a:lnTo>
                <a:lnTo>
                  <a:pt x="378" y="490"/>
                </a:lnTo>
                <a:lnTo>
                  <a:pt x="444" y="491"/>
                </a:lnTo>
                <a:lnTo>
                  <a:pt x="473" y="504"/>
                </a:lnTo>
                <a:lnTo>
                  <a:pt x="432" y="741"/>
                </a:lnTo>
                <a:lnTo>
                  <a:pt x="214" y="703"/>
                </a:lnTo>
                <a:lnTo>
                  <a:pt x="0" y="658"/>
                </a:lnTo>
                <a:lnTo>
                  <a:pt x="0" y="65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2317750" y="1635125"/>
            <a:ext cx="1284288" cy="796925"/>
          </a:xfrm>
          <a:custGeom>
            <a:avLst/>
            <a:gdLst/>
            <a:ahLst/>
            <a:cxnLst>
              <a:cxn ang="0">
                <a:pos x="14" y="128"/>
              </a:cxn>
              <a:cxn ang="0">
                <a:pos x="15" y="148"/>
              </a:cxn>
              <a:cxn ang="0">
                <a:pos x="8" y="152"/>
              </a:cxn>
              <a:cxn ang="0">
                <a:pos x="32" y="174"/>
              </a:cxn>
              <a:cxn ang="0">
                <a:pos x="56" y="235"/>
              </a:cxn>
              <a:cxn ang="0">
                <a:pos x="65" y="288"/>
              </a:cxn>
              <a:cxn ang="0">
                <a:pos x="69" y="317"/>
              </a:cxn>
              <a:cxn ang="0">
                <a:pos x="51" y="345"/>
              </a:cxn>
              <a:cxn ang="0">
                <a:pos x="63" y="357"/>
              </a:cxn>
              <a:cxn ang="0">
                <a:pos x="96" y="339"/>
              </a:cxn>
              <a:cxn ang="0">
                <a:pos x="118" y="434"/>
              </a:cxn>
              <a:cxn ang="0">
                <a:pos x="133" y="438"/>
              </a:cxn>
              <a:cxn ang="0">
                <a:pos x="136" y="466"/>
              </a:cxn>
              <a:cxn ang="0">
                <a:pos x="147" y="480"/>
              </a:cxn>
              <a:cxn ang="0">
                <a:pos x="179" y="477"/>
              </a:cxn>
              <a:cxn ang="0">
                <a:pos x="245" y="478"/>
              </a:cxn>
              <a:cxn ang="0">
                <a:pos x="274" y="491"/>
              </a:cxn>
              <a:cxn ang="0">
                <a:pos x="282" y="441"/>
              </a:cxn>
              <a:cxn ang="0">
                <a:pos x="502" y="474"/>
              </a:cxn>
              <a:cxn ang="0">
                <a:pos x="772" y="502"/>
              </a:cxn>
              <a:cxn ang="0">
                <a:pos x="781" y="411"/>
              </a:cxn>
              <a:cxn ang="0">
                <a:pos x="809" y="118"/>
              </a:cxn>
              <a:cxn ang="0">
                <a:pos x="450" y="77"/>
              </a:cxn>
              <a:cxn ang="0">
                <a:pos x="272" y="48"/>
              </a:cxn>
              <a:cxn ang="0">
                <a:pos x="21" y="0"/>
              </a:cxn>
              <a:cxn ang="0">
                <a:pos x="0" y="95"/>
              </a:cxn>
              <a:cxn ang="0">
                <a:pos x="14" y="128"/>
              </a:cxn>
              <a:cxn ang="0">
                <a:pos x="14" y="128"/>
              </a:cxn>
            </a:cxnLst>
            <a:rect l="0" t="0" r="r" b="b"/>
            <a:pathLst>
              <a:path w="809" h="502">
                <a:moveTo>
                  <a:pt x="14" y="128"/>
                </a:moveTo>
                <a:lnTo>
                  <a:pt x="15" y="148"/>
                </a:lnTo>
                <a:lnTo>
                  <a:pt x="8" y="152"/>
                </a:lnTo>
                <a:lnTo>
                  <a:pt x="32" y="174"/>
                </a:lnTo>
                <a:lnTo>
                  <a:pt x="56" y="235"/>
                </a:lnTo>
                <a:lnTo>
                  <a:pt x="65" y="288"/>
                </a:lnTo>
                <a:lnTo>
                  <a:pt x="69" y="317"/>
                </a:lnTo>
                <a:lnTo>
                  <a:pt x="51" y="345"/>
                </a:lnTo>
                <a:lnTo>
                  <a:pt x="63" y="357"/>
                </a:lnTo>
                <a:lnTo>
                  <a:pt x="96" y="339"/>
                </a:lnTo>
                <a:lnTo>
                  <a:pt x="118" y="434"/>
                </a:lnTo>
                <a:lnTo>
                  <a:pt x="133" y="438"/>
                </a:lnTo>
                <a:lnTo>
                  <a:pt x="136" y="466"/>
                </a:lnTo>
                <a:lnTo>
                  <a:pt x="147" y="480"/>
                </a:lnTo>
                <a:lnTo>
                  <a:pt x="179" y="477"/>
                </a:lnTo>
                <a:lnTo>
                  <a:pt x="245" y="478"/>
                </a:lnTo>
                <a:lnTo>
                  <a:pt x="274" y="491"/>
                </a:lnTo>
                <a:lnTo>
                  <a:pt x="282" y="441"/>
                </a:lnTo>
                <a:lnTo>
                  <a:pt x="502" y="474"/>
                </a:lnTo>
                <a:lnTo>
                  <a:pt x="772" y="502"/>
                </a:lnTo>
                <a:lnTo>
                  <a:pt x="781" y="411"/>
                </a:lnTo>
                <a:lnTo>
                  <a:pt x="809" y="118"/>
                </a:lnTo>
                <a:lnTo>
                  <a:pt x="450" y="77"/>
                </a:lnTo>
                <a:lnTo>
                  <a:pt x="272" y="48"/>
                </a:lnTo>
                <a:lnTo>
                  <a:pt x="21" y="0"/>
                </a:lnTo>
                <a:lnTo>
                  <a:pt x="0" y="95"/>
                </a:lnTo>
                <a:lnTo>
                  <a:pt x="14" y="128"/>
                </a:lnTo>
                <a:lnTo>
                  <a:pt x="14" y="12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660650" y="2335213"/>
            <a:ext cx="882650" cy="709612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66" y="0"/>
              </a:cxn>
              <a:cxn ang="0">
                <a:pos x="286" y="33"/>
              </a:cxn>
              <a:cxn ang="0">
                <a:pos x="556" y="61"/>
              </a:cxn>
              <a:cxn ang="0">
                <a:pos x="538" y="254"/>
              </a:cxn>
              <a:cxn ang="0">
                <a:pos x="520" y="447"/>
              </a:cxn>
              <a:cxn ang="0">
                <a:pos x="150" y="407"/>
              </a:cxn>
              <a:cxn ang="0">
                <a:pos x="0" y="384"/>
              </a:cxn>
              <a:cxn ang="0">
                <a:pos x="0" y="384"/>
              </a:cxn>
            </a:cxnLst>
            <a:rect l="0" t="0" r="r" b="b"/>
            <a:pathLst>
              <a:path w="556" h="447">
                <a:moveTo>
                  <a:pt x="0" y="384"/>
                </a:moveTo>
                <a:lnTo>
                  <a:pt x="66" y="0"/>
                </a:lnTo>
                <a:lnTo>
                  <a:pt x="286" y="33"/>
                </a:lnTo>
                <a:lnTo>
                  <a:pt x="556" y="61"/>
                </a:lnTo>
                <a:lnTo>
                  <a:pt x="538" y="254"/>
                </a:lnTo>
                <a:lnTo>
                  <a:pt x="520" y="447"/>
                </a:lnTo>
                <a:lnTo>
                  <a:pt x="150" y="407"/>
                </a:lnTo>
                <a:lnTo>
                  <a:pt x="0" y="384"/>
                </a:lnTo>
                <a:lnTo>
                  <a:pt x="0" y="38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806700" y="2981325"/>
            <a:ext cx="914400" cy="703263"/>
          </a:xfrm>
          <a:custGeom>
            <a:avLst/>
            <a:gdLst/>
            <a:ahLst/>
            <a:cxnLst>
              <a:cxn ang="0">
                <a:pos x="58" y="0"/>
              </a:cxn>
              <a:cxn ang="0">
                <a:pos x="428" y="40"/>
              </a:cxn>
              <a:cxn ang="0">
                <a:pos x="576" y="54"/>
              </a:cxn>
              <a:cxn ang="0">
                <a:pos x="570" y="149"/>
              </a:cxn>
              <a:cxn ang="0">
                <a:pos x="550" y="443"/>
              </a:cxn>
              <a:cxn ang="0">
                <a:pos x="475" y="437"/>
              </a:cxn>
              <a:cxn ang="0">
                <a:pos x="238" y="417"/>
              </a:cxn>
              <a:cxn ang="0">
                <a:pos x="0" y="386"/>
              </a:cxn>
              <a:cxn ang="0">
                <a:pos x="58" y="0"/>
              </a:cxn>
              <a:cxn ang="0">
                <a:pos x="58" y="0"/>
              </a:cxn>
            </a:cxnLst>
            <a:rect l="0" t="0" r="r" b="b"/>
            <a:pathLst>
              <a:path w="576" h="443">
                <a:moveTo>
                  <a:pt x="58" y="0"/>
                </a:moveTo>
                <a:lnTo>
                  <a:pt x="428" y="40"/>
                </a:lnTo>
                <a:lnTo>
                  <a:pt x="576" y="54"/>
                </a:lnTo>
                <a:lnTo>
                  <a:pt x="570" y="149"/>
                </a:lnTo>
                <a:lnTo>
                  <a:pt x="550" y="443"/>
                </a:lnTo>
                <a:lnTo>
                  <a:pt x="475" y="437"/>
                </a:lnTo>
                <a:lnTo>
                  <a:pt x="238" y="417"/>
                </a:lnTo>
                <a:lnTo>
                  <a:pt x="0" y="386"/>
                </a:lnTo>
                <a:lnTo>
                  <a:pt x="58" y="0"/>
                </a:lnTo>
                <a:lnTo>
                  <a:pt x="5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557588" y="1822450"/>
            <a:ext cx="825500" cy="506413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480" y="23"/>
              </a:cxn>
              <a:cxn ang="0">
                <a:pos x="483" y="103"/>
              </a:cxn>
              <a:cxn ang="0">
                <a:pos x="504" y="168"/>
              </a:cxn>
              <a:cxn ang="0">
                <a:pos x="506" y="252"/>
              </a:cxn>
              <a:cxn ang="0">
                <a:pos x="520" y="319"/>
              </a:cxn>
              <a:cxn ang="0">
                <a:pos x="246" y="311"/>
              </a:cxn>
              <a:cxn ang="0">
                <a:pos x="0" y="293"/>
              </a:cxn>
              <a:cxn ang="0">
                <a:pos x="28" y="0"/>
              </a:cxn>
              <a:cxn ang="0">
                <a:pos x="28" y="0"/>
              </a:cxn>
            </a:cxnLst>
            <a:rect l="0" t="0" r="r" b="b"/>
            <a:pathLst>
              <a:path w="520" h="319">
                <a:moveTo>
                  <a:pt x="28" y="0"/>
                </a:moveTo>
                <a:lnTo>
                  <a:pt x="480" y="23"/>
                </a:lnTo>
                <a:lnTo>
                  <a:pt x="483" y="103"/>
                </a:lnTo>
                <a:lnTo>
                  <a:pt x="504" y="168"/>
                </a:lnTo>
                <a:lnTo>
                  <a:pt x="506" y="252"/>
                </a:lnTo>
                <a:lnTo>
                  <a:pt x="520" y="319"/>
                </a:lnTo>
                <a:lnTo>
                  <a:pt x="246" y="311"/>
                </a:lnTo>
                <a:lnTo>
                  <a:pt x="0" y="293"/>
                </a:lnTo>
                <a:lnTo>
                  <a:pt x="28" y="0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3514725" y="2287588"/>
            <a:ext cx="881063" cy="576262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273" y="18"/>
              </a:cxn>
              <a:cxn ang="0">
                <a:pos x="547" y="26"/>
              </a:cxn>
              <a:cxn ang="0">
                <a:pos x="528" y="60"/>
              </a:cxn>
              <a:cxn ang="0">
                <a:pos x="555" y="85"/>
              </a:cxn>
              <a:cxn ang="0">
                <a:pos x="554" y="264"/>
              </a:cxn>
              <a:cxn ang="0">
                <a:pos x="543" y="262"/>
              </a:cxn>
              <a:cxn ang="0">
                <a:pos x="543" y="286"/>
              </a:cxn>
              <a:cxn ang="0">
                <a:pos x="553" y="302"/>
              </a:cxn>
              <a:cxn ang="0">
                <a:pos x="547" y="320"/>
              </a:cxn>
              <a:cxn ang="0">
                <a:pos x="553" y="363"/>
              </a:cxn>
              <a:cxn ang="0">
                <a:pos x="540" y="357"/>
              </a:cxn>
              <a:cxn ang="0">
                <a:pos x="525" y="342"/>
              </a:cxn>
              <a:cxn ang="0">
                <a:pos x="477" y="326"/>
              </a:cxn>
              <a:cxn ang="0">
                <a:pos x="429" y="328"/>
              </a:cxn>
              <a:cxn ang="0">
                <a:pos x="401" y="308"/>
              </a:cxn>
              <a:cxn ang="0">
                <a:pos x="0" y="284"/>
              </a:cxn>
              <a:cxn ang="0">
                <a:pos x="27" y="0"/>
              </a:cxn>
              <a:cxn ang="0">
                <a:pos x="27" y="0"/>
              </a:cxn>
            </a:cxnLst>
            <a:rect l="0" t="0" r="r" b="b"/>
            <a:pathLst>
              <a:path w="555" h="363">
                <a:moveTo>
                  <a:pt x="27" y="0"/>
                </a:moveTo>
                <a:lnTo>
                  <a:pt x="273" y="18"/>
                </a:lnTo>
                <a:lnTo>
                  <a:pt x="547" y="26"/>
                </a:lnTo>
                <a:lnTo>
                  <a:pt x="528" y="60"/>
                </a:lnTo>
                <a:lnTo>
                  <a:pt x="555" y="85"/>
                </a:lnTo>
                <a:lnTo>
                  <a:pt x="554" y="264"/>
                </a:lnTo>
                <a:lnTo>
                  <a:pt x="543" y="262"/>
                </a:lnTo>
                <a:lnTo>
                  <a:pt x="543" y="286"/>
                </a:lnTo>
                <a:lnTo>
                  <a:pt x="553" y="302"/>
                </a:lnTo>
                <a:lnTo>
                  <a:pt x="547" y="320"/>
                </a:lnTo>
                <a:lnTo>
                  <a:pt x="553" y="363"/>
                </a:lnTo>
                <a:lnTo>
                  <a:pt x="540" y="357"/>
                </a:lnTo>
                <a:lnTo>
                  <a:pt x="525" y="342"/>
                </a:lnTo>
                <a:lnTo>
                  <a:pt x="477" y="326"/>
                </a:lnTo>
                <a:lnTo>
                  <a:pt x="429" y="328"/>
                </a:lnTo>
                <a:lnTo>
                  <a:pt x="401" y="308"/>
                </a:lnTo>
                <a:lnTo>
                  <a:pt x="0" y="284"/>
                </a:lnTo>
                <a:lnTo>
                  <a:pt x="27" y="0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3486150" y="2738438"/>
            <a:ext cx="1035050" cy="50482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419" y="24"/>
              </a:cxn>
              <a:cxn ang="0">
                <a:pos x="447" y="44"/>
              </a:cxn>
              <a:cxn ang="0">
                <a:pos x="495" y="42"/>
              </a:cxn>
              <a:cxn ang="0">
                <a:pos x="543" y="58"/>
              </a:cxn>
              <a:cxn ang="0">
                <a:pos x="558" y="73"/>
              </a:cxn>
              <a:cxn ang="0">
                <a:pos x="571" y="79"/>
              </a:cxn>
              <a:cxn ang="0">
                <a:pos x="593" y="139"/>
              </a:cxn>
              <a:cxn ang="0">
                <a:pos x="593" y="157"/>
              </a:cxn>
              <a:cxn ang="0">
                <a:pos x="608" y="186"/>
              </a:cxn>
              <a:cxn ang="0">
                <a:pos x="615" y="231"/>
              </a:cxn>
              <a:cxn ang="0">
                <a:pos x="611" y="245"/>
              </a:cxn>
              <a:cxn ang="0">
                <a:pos x="620" y="260"/>
              </a:cxn>
              <a:cxn ang="0">
                <a:pos x="652" y="318"/>
              </a:cxn>
              <a:cxn ang="0">
                <a:pos x="362" y="315"/>
              </a:cxn>
              <a:cxn ang="0">
                <a:pos x="142" y="302"/>
              </a:cxn>
              <a:cxn ang="0">
                <a:pos x="148" y="207"/>
              </a:cxn>
              <a:cxn ang="0">
                <a:pos x="0" y="193"/>
              </a:cxn>
              <a:cxn ang="0">
                <a:pos x="18" y="0"/>
              </a:cxn>
              <a:cxn ang="0">
                <a:pos x="18" y="0"/>
              </a:cxn>
            </a:cxnLst>
            <a:rect l="0" t="0" r="r" b="b"/>
            <a:pathLst>
              <a:path w="652" h="318">
                <a:moveTo>
                  <a:pt x="18" y="0"/>
                </a:moveTo>
                <a:lnTo>
                  <a:pt x="419" y="24"/>
                </a:lnTo>
                <a:lnTo>
                  <a:pt x="447" y="44"/>
                </a:lnTo>
                <a:lnTo>
                  <a:pt x="495" y="42"/>
                </a:lnTo>
                <a:lnTo>
                  <a:pt x="543" y="58"/>
                </a:lnTo>
                <a:lnTo>
                  <a:pt x="558" y="73"/>
                </a:lnTo>
                <a:lnTo>
                  <a:pt x="571" y="79"/>
                </a:lnTo>
                <a:lnTo>
                  <a:pt x="593" y="139"/>
                </a:lnTo>
                <a:lnTo>
                  <a:pt x="593" y="157"/>
                </a:lnTo>
                <a:lnTo>
                  <a:pt x="608" y="186"/>
                </a:lnTo>
                <a:lnTo>
                  <a:pt x="615" y="231"/>
                </a:lnTo>
                <a:lnTo>
                  <a:pt x="611" y="245"/>
                </a:lnTo>
                <a:lnTo>
                  <a:pt x="620" y="260"/>
                </a:lnTo>
                <a:lnTo>
                  <a:pt x="652" y="318"/>
                </a:lnTo>
                <a:lnTo>
                  <a:pt x="362" y="315"/>
                </a:lnTo>
                <a:lnTo>
                  <a:pt x="142" y="302"/>
                </a:lnTo>
                <a:lnTo>
                  <a:pt x="148" y="207"/>
                </a:lnTo>
                <a:lnTo>
                  <a:pt x="0" y="193"/>
                </a:lnTo>
                <a:lnTo>
                  <a:pt x="18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3679825" y="3217863"/>
            <a:ext cx="933450" cy="490537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40" y="13"/>
              </a:cxn>
              <a:cxn ang="0">
                <a:pos x="530" y="16"/>
              </a:cxn>
              <a:cxn ang="0">
                <a:pos x="545" y="30"/>
              </a:cxn>
              <a:cxn ang="0">
                <a:pos x="555" y="27"/>
              </a:cxn>
              <a:cxn ang="0">
                <a:pos x="566" y="42"/>
              </a:cxn>
              <a:cxn ang="0">
                <a:pos x="556" y="42"/>
              </a:cxn>
              <a:cxn ang="0">
                <a:pos x="546" y="61"/>
              </a:cxn>
              <a:cxn ang="0">
                <a:pos x="570" y="94"/>
              </a:cxn>
              <a:cxn ang="0">
                <a:pos x="588" y="100"/>
              </a:cxn>
              <a:cxn ang="0">
                <a:pos x="585" y="308"/>
              </a:cxn>
              <a:cxn ang="0">
                <a:pos x="336" y="309"/>
              </a:cxn>
              <a:cxn ang="0">
                <a:pos x="0" y="294"/>
              </a:cxn>
              <a:cxn ang="0">
                <a:pos x="20" y="0"/>
              </a:cxn>
              <a:cxn ang="0">
                <a:pos x="20" y="0"/>
              </a:cxn>
            </a:cxnLst>
            <a:rect l="0" t="0" r="r" b="b"/>
            <a:pathLst>
              <a:path w="588" h="309">
                <a:moveTo>
                  <a:pt x="20" y="0"/>
                </a:moveTo>
                <a:lnTo>
                  <a:pt x="240" y="13"/>
                </a:lnTo>
                <a:lnTo>
                  <a:pt x="530" y="16"/>
                </a:lnTo>
                <a:lnTo>
                  <a:pt x="545" y="30"/>
                </a:lnTo>
                <a:lnTo>
                  <a:pt x="555" y="27"/>
                </a:lnTo>
                <a:lnTo>
                  <a:pt x="566" y="42"/>
                </a:lnTo>
                <a:lnTo>
                  <a:pt x="556" y="42"/>
                </a:lnTo>
                <a:lnTo>
                  <a:pt x="546" y="61"/>
                </a:lnTo>
                <a:lnTo>
                  <a:pt x="570" y="94"/>
                </a:lnTo>
                <a:lnTo>
                  <a:pt x="588" y="100"/>
                </a:lnTo>
                <a:lnTo>
                  <a:pt x="585" y="308"/>
                </a:lnTo>
                <a:lnTo>
                  <a:pt x="336" y="309"/>
                </a:lnTo>
                <a:lnTo>
                  <a:pt x="0" y="294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3554413" y="3675063"/>
            <a:ext cx="1082675" cy="550862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79" y="6"/>
              </a:cxn>
              <a:cxn ang="0">
                <a:pos x="415" y="21"/>
              </a:cxn>
              <a:cxn ang="0">
                <a:pos x="664" y="20"/>
              </a:cxn>
              <a:cxn ang="0">
                <a:pos x="667" y="70"/>
              </a:cxn>
              <a:cxn ang="0">
                <a:pos x="682" y="178"/>
              </a:cxn>
              <a:cxn ang="0">
                <a:pos x="679" y="347"/>
              </a:cxn>
              <a:cxn ang="0">
                <a:pos x="624" y="318"/>
              </a:cxn>
              <a:cxn ang="0">
                <a:pos x="566" y="329"/>
              </a:cxn>
              <a:cxn ang="0">
                <a:pos x="524" y="341"/>
              </a:cxn>
              <a:cxn ang="0">
                <a:pos x="462" y="341"/>
              </a:cxn>
              <a:cxn ang="0">
                <a:pos x="415" y="315"/>
              </a:cxn>
              <a:cxn ang="0">
                <a:pos x="401" y="329"/>
              </a:cxn>
              <a:cxn ang="0">
                <a:pos x="330" y="297"/>
              </a:cxn>
              <a:cxn ang="0">
                <a:pos x="294" y="289"/>
              </a:cxn>
              <a:cxn ang="0">
                <a:pos x="276" y="271"/>
              </a:cxn>
              <a:cxn ang="0">
                <a:pos x="254" y="271"/>
              </a:cxn>
              <a:cxn ang="0">
                <a:pos x="231" y="252"/>
              </a:cxn>
              <a:cxn ang="0">
                <a:pos x="239" y="65"/>
              </a:cxn>
              <a:cxn ang="0">
                <a:pos x="0" y="51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682" h="347">
                <a:moveTo>
                  <a:pt x="4" y="0"/>
                </a:moveTo>
                <a:lnTo>
                  <a:pt x="79" y="6"/>
                </a:lnTo>
                <a:lnTo>
                  <a:pt x="415" y="21"/>
                </a:lnTo>
                <a:lnTo>
                  <a:pt x="664" y="20"/>
                </a:lnTo>
                <a:lnTo>
                  <a:pt x="667" y="70"/>
                </a:lnTo>
                <a:lnTo>
                  <a:pt x="682" y="178"/>
                </a:lnTo>
                <a:lnTo>
                  <a:pt x="679" y="347"/>
                </a:lnTo>
                <a:lnTo>
                  <a:pt x="624" y="318"/>
                </a:lnTo>
                <a:lnTo>
                  <a:pt x="566" y="329"/>
                </a:lnTo>
                <a:lnTo>
                  <a:pt x="524" y="341"/>
                </a:lnTo>
                <a:lnTo>
                  <a:pt x="462" y="341"/>
                </a:lnTo>
                <a:lnTo>
                  <a:pt x="415" y="315"/>
                </a:lnTo>
                <a:lnTo>
                  <a:pt x="401" y="329"/>
                </a:lnTo>
                <a:lnTo>
                  <a:pt x="330" y="297"/>
                </a:lnTo>
                <a:lnTo>
                  <a:pt x="294" y="289"/>
                </a:lnTo>
                <a:lnTo>
                  <a:pt x="276" y="271"/>
                </a:lnTo>
                <a:lnTo>
                  <a:pt x="254" y="271"/>
                </a:lnTo>
                <a:lnTo>
                  <a:pt x="231" y="252"/>
                </a:lnTo>
                <a:lnTo>
                  <a:pt x="239" y="65"/>
                </a:lnTo>
                <a:lnTo>
                  <a:pt x="0" y="51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4376738" y="2693988"/>
            <a:ext cx="749300" cy="484187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0" y="46"/>
              </a:cxn>
              <a:cxn ang="0">
                <a:pos x="4" y="64"/>
              </a:cxn>
              <a:cxn ang="0">
                <a:pos x="10" y="107"/>
              </a:cxn>
              <a:cxn ang="0">
                <a:pos x="32" y="167"/>
              </a:cxn>
              <a:cxn ang="0">
                <a:pos x="32" y="185"/>
              </a:cxn>
              <a:cxn ang="0">
                <a:pos x="47" y="214"/>
              </a:cxn>
              <a:cxn ang="0">
                <a:pos x="54" y="259"/>
              </a:cxn>
              <a:cxn ang="0">
                <a:pos x="50" y="273"/>
              </a:cxn>
              <a:cxn ang="0">
                <a:pos x="59" y="288"/>
              </a:cxn>
              <a:cxn ang="0">
                <a:pos x="365" y="281"/>
              </a:cxn>
              <a:cxn ang="0">
                <a:pos x="387" y="305"/>
              </a:cxn>
              <a:cxn ang="0">
                <a:pos x="418" y="236"/>
              </a:cxn>
              <a:cxn ang="0">
                <a:pos x="409" y="210"/>
              </a:cxn>
              <a:cxn ang="0">
                <a:pos x="461" y="169"/>
              </a:cxn>
              <a:cxn ang="0">
                <a:pos x="472" y="138"/>
              </a:cxn>
              <a:cxn ang="0">
                <a:pos x="433" y="94"/>
              </a:cxn>
              <a:cxn ang="0">
                <a:pos x="393" y="49"/>
              </a:cxn>
              <a:cxn ang="0">
                <a:pos x="387" y="0"/>
              </a:cxn>
              <a:cxn ang="0">
                <a:pos x="11" y="8"/>
              </a:cxn>
              <a:cxn ang="0">
                <a:pos x="0" y="6"/>
              </a:cxn>
              <a:cxn ang="0">
                <a:pos x="0" y="30"/>
              </a:cxn>
              <a:cxn ang="0">
                <a:pos x="0" y="30"/>
              </a:cxn>
            </a:cxnLst>
            <a:rect l="0" t="0" r="r" b="b"/>
            <a:pathLst>
              <a:path w="472" h="305">
                <a:moveTo>
                  <a:pt x="0" y="30"/>
                </a:moveTo>
                <a:lnTo>
                  <a:pt x="10" y="46"/>
                </a:lnTo>
                <a:lnTo>
                  <a:pt x="4" y="64"/>
                </a:lnTo>
                <a:lnTo>
                  <a:pt x="10" y="107"/>
                </a:lnTo>
                <a:lnTo>
                  <a:pt x="32" y="167"/>
                </a:lnTo>
                <a:lnTo>
                  <a:pt x="32" y="185"/>
                </a:lnTo>
                <a:lnTo>
                  <a:pt x="47" y="214"/>
                </a:lnTo>
                <a:lnTo>
                  <a:pt x="54" y="259"/>
                </a:lnTo>
                <a:lnTo>
                  <a:pt x="50" y="273"/>
                </a:lnTo>
                <a:lnTo>
                  <a:pt x="59" y="288"/>
                </a:lnTo>
                <a:lnTo>
                  <a:pt x="365" y="281"/>
                </a:lnTo>
                <a:lnTo>
                  <a:pt x="387" y="305"/>
                </a:lnTo>
                <a:lnTo>
                  <a:pt x="418" y="236"/>
                </a:lnTo>
                <a:lnTo>
                  <a:pt x="409" y="210"/>
                </a:lnTo>
                <a:lnTo>
                  <a:pt x="461" y="169"/>
                </a:lnTo>
                <a:lnTo>
                  <a:pt x="472" y="138"/>
                </a:lnTo>
                <a:lnTo>
                  <a:pt x="433" y="94"/>
                </a:lnTo>
                <a:lnTo>
                  <a:pt x="393" y="49"/>
                </a:lnTo>
                <a:lnTo>
                  <a:pt x="387" y="0"/>
                </a:lnTo>
                <a:lnTo>
                  <a:pt x="11" y="8"/>
                </a:lnTo>
                <a:lnTo>
                  <a:pt x="0" y="6"/>
                </a:lnTo>
                <a:lnTo>
                  <a:pt x="0" y="30"/>
                </a:lnTo>
                <a:lnTo>
                  <a:pt x="0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4470400" y="3140075"/>
            <a:ext cx="835025" cy="708025"/>
          </a:xfrm>
          <a:custGeom>
            <a:avLst/>
            <a:gdLst/>
            <a:ahLst/>
            <a:cxnLst>
              <a:cxn ang="0">
                <a:pos x="32" y="65"/>
              </a:cxn>
              <a:cxn ang="0">
                <a:pos x="47" y="79"/>
              </a:cxn>
              <a:cxn ang="0">
                <a:pos x="57" y="76"/>
              </a:cxn>
              <a:cxn ang="0">
                <a:pos x="68" y="91"/>
              </a:cxn>
              <a:cxn ang="0">
                <a:pos x="58" y="91"/>
              </a:cxn>
              <a:cxn ang="0">
                <a:pos x="48" y="110"/>
              </a:cxn>
              <a:cxn ang="0">
                <a:pos x="72" y="143"/>
              </a:cxn>
              <a:cxn ang="0">
                <a:pos x="90" y="149"/>
              </a:cxn>
              <a:cxn ang="0">
                <a:pos x="87" y="357"/>
              </a:cxn>
              <a:cxn ang="0">
                <a:pos x="90" y="407"/>
              </a:cxn>
              <a:cxn ang="0">
                <a:pos x="439" y="396"/>
              </a:cxn>
              <a:cxn ang="0">
                <a:pos x="442" y="427"/>
              </a:cxn>
              <a:cxn ang="0">
                <a:pos x="428" y="446"/>
              </a:cxn>
              <a:cxn ang="0">
                <a:pos x="482" y="443"/>
              </a:cxn>
              <a:cxn ang="0">
                <a:pos x="491" y="427"/>
              </a:cxn>
              <a:cxn ang="0">
                <a:pos x="491" y="407"/>
              </a:cxn>
              <a:cxn ang="0">
                <a:pos x="504" y="394"/>
              </a:cxn>
              <a:cxn ang="0">
                <a:pos x="508" y="379"/>
              </a:cxn>
              <a:cxn ang="0">
                <a:pos x="521" y="377"/>
              </a:cxn>
              <a:cxn ang="0">
                <a:pos x="526" y="347"/>
              </a:cxn>
              <a:cxn ang="0">
                <a:pos x="506" y="343"/>
              </a:cxn>
              <a:cxn ang="0">
                <a:pos x="494" y="321"/>
              </a:cxn>
              <a:cxn ang="0">
                <a:pos x="475" y="267"/>
              </a:cxn>
              <a:cxn ang="0">
                <a:pos x="453" y="259"/>
              </a:cxn>
              <a:cxn ang="0">
                <a:pos x="428" y="240"/>
              </a:cxn>
              <a:cxn ang="0">
                <a:pos x="418" y="212"/>
              </a:cxn>
              <a:cxn ang="0">
                <a:pos x="433" y="170"/>
              </a:cxn>
              <a:cxn ang="0">
                <a:pos x="421" y="161"/>
              </a:cxn>
              <a:cxn ang="0">
                <a:pos x="391" y="161"/>
              </a:cxn>
              <a:cxn ang="0">
                <a:pos x="384" y="135"/>
              </a:cxn>
              <a:cxn ang="0">
                <a:pos x="333" y="83"/>
              </a:cxn>
              <a:cxn ang="0">
                <a:pos x="322" y="40"/>
              </a:cxn>
              <a:cxn ang="0">
                <a:pos x="328" y="24"/>
              </a:cxn>
              <a:cxn ang="0">
                <a:pos x="306" y="0"/>
              </a:cxn>
              <a:cxn ang="0">
                <a:pos x="0" y="7"/>
              </a:cxn>
              <a:cxn ang="0">
                <a:pos x="32" y="65"/>
              </a:cxn>
              <a:cxn ang="0">
                <a:pos x="32" y="65"/>
              </a:cxn>
            </a:cxnLst>
            <a:rect l="0" t="0" r="r" b="b"/>
            <a:pathLst>
              <a:path w="526" h="446">
                <a:moveTo>
                  <a:pt x="32" y="65"/>
                </a:moveTo>
                <a:lnTo>
                  <a:pt x="47" y="79"/>
                </a:lnTo>
                <a:lnTo>
                  <a:pt x="57" y="76"/>
                </a:lnTo>
                <a:lnTo>
                  <a:pt x="68" y="91"/>
                </a:lnTo>
                <a:lnTo>
                  <a:pt x="58" y="91"/>
                </a:lnTo>
                <a:lnTo>
                  <a:pt x="48" y="110"/>
                </a:lnTo>
                <a:lnTo>
                  <a:pt x="72" y="143"/>
                </a:lnTo>
                <a:lnTo>
                  <a:pt x="90" y="149"/>
                </a:lnTo>
                <a:lnTo>
                  <a:pt x="87" y="357"/>
                </a:lnTo>
                <a:lnTo>
                  <a:pt x="90" y="407"/>
                </a:lnTo>
                <a:lnTo>
                  <a:pt x="439" y="396"/>
                </a:lnTo>
                <a:lnTo>
                  <a:pt x="442" y="427"/>
                </a:lnTo>
                <a:lnTo>
                  <a:pt x="428" y="446"/>
                </a:lnTo>
                <a:lnTo>
                  <a:pt x="482" y="443"/>
                </a:lnTo>
                <a:lnTo>
                  <a:pt x="491" y="427"/>
                </a:lnTo>
                <a:lnTo>
                  <a:pt x="491" y="407"/>
                </a:lnTo>
                <a:lnTo>
                  <a:pt x="504" y="394"/>
                </a:lnTo>
                <a:lnTo>
                  <a:pt x="508" y="379"/>
                </a:lnTo>
                <a:lnTo>
                  <a:pt x="521" y="377"/>
                </a:lnTo>
                <a:lnTo>
                  <a:pt x="526" y="347"/>
                </a:lnTo>
                <a:lnTo>
                  <a:pt x="506" y="343"/>
                </a:lnTo>
                <a:lnTo>
                  <a:pt x="494" y="321"/>
                </a:lnTo>
                <a:lnTo>
                  <a:pt x="475" y="267"/>
                </a:lnTo>
                <a:lnTo>
                  <a:pt x="453" y="259"/>
                </a:lnTo>
                <a:lnTo>
                  <a:pt x="428" y="240"/>
                </a:lnTo>
                <a:lnTo>
                  <a:pt x="418" y="212"/>
                </a:lnTo>
                <a:lnTo>
                  <a:pt x="433" y="170"/>
                </a:lnTo>
                <a:lnTo>
                  <a:pt x="421" y="161"/>
                </a:lnTo>
                <a:lnTo>
                  <a:pt x="391" y="161"/>
                </a:lnTo>
                <a:lnTo>
                  <a:pt x="384" y="135"/>
                </a:lnTo>
                <a:lnTo>
                  <a:pt x="333" y="83"/>
                </a:lnTo>
                <a:lnTo>
                  <a:pt x="322" y="40"/>
                </a:lnTo>
                <a:lnTo>
                  <a:pt x="328" y="24"/>
                </a:lnTo>
                <a:lnTo>
                  <a:pt x="306" y="0"/>
                </a:lnTo>
                <a:lnTo>
                  <a:pt x="0" y="7"/>
                </a:lnTo>
                <a:lnTo>
                  <a:pt x="32" y="65"/>
                </a:lnTo>
                <a:lnTo>
                  <a:pt x="32" y="6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4613275" y="3768725"/>
            <a:ext cx="630238" cy="552450"/>
          </a:xfrm>
          <a:custGeom>
            <a:avLst/>
            <a:gdLst/>
            <a:ahLst/>
            <a:cxnLst>
              <a:cxn ang="0">
                <a:pos x="15" y="119"/>
              </a:cxn>
              <a:cxn ang="0">
                <a:pos x="12" y="288"/>
              </a:cxn>
              <a:cxn ang="0">
                <a:pos x="20" y="297"/>
              </a:cxn>
              <a:cxn ang="0">
                <a:pos x="48" y="297"/>
              </a:cxn>
              <a:cxn ang="0">
                <a:pos x="49" y="348"/>
              </a:cxn>
              <a:cxn ang="0">
                <a:pos x="287" y="346"/>
              </a:cxn>
              <a:cxn ang="0">
                <a:pos x="282" y="293"/>
              </a:cxn>
              <a:cxn ang="0">
                <a:pos x="302" y="236"/>
              </a:cxn>
              <a:cxn ang="0">
                <a:pos x="332" y="194"/>
              </a:cxn>
              <a:cxn ang="0">
                <a:pos x="330" y="183"/>
              </a:cxn>
              <a:cxn ang="0">
                <a:pos x="352" y="148"/>
              </a:cxn>
              <a:cxn ang="0">
                <a:pos x="364" y="108"/>
              </a:cxn>
              <a:cxn ang="0">
                <a:pos x="360" y="105"/>
              </a:cxn>
              <a:cxn ang="0">
                <a:pos x="379" y="90"/>
              </a:cxn>
              <a:cxn ang="0">
                <a:pos x="397" y="55"/>
              </a:cxn>
              <a:cxn ang="0">
                <a:pos x="392" y="47"/>
              </a:cxn>
              <a:cxn ang="0">
                <a:pos x="338" y="50"/>
              </a:cxn>
              <a:cxn ang="0">
                <a:pos x="352" y="31"/>
              </a:cxn>
              <a:cxn ang="0">
                <a:pos x="349" y="0"/>
              </a:cxn>
              <a:cxn ang="0">
                <a:pos x="0" y="11"/>
              </a:cxn>
              <a:cxn ang="0">
                <a:pos x="15" y="119"/>
              </a:cxn>
              <a:cxn ang="0">
                <a:pos x="15" y="119"/>
              </a:cxn>
            </a:cxnLst>
            <a:rect l="0" t="0" r="r" b="b"/>
            <a:pathLst>
              <a:path w="397" h="348">
                <a:moveTo>
                  <a:pt x="15" y="119"/>
                </a:moveTo>
                <a:lnTo>
                  <a:pt x="12" y="288"/>
                </a:lnTo>
                <a:lnTo>
                  <a:pt x="20" y="297"/>
                </a:lnTo>
                <a:lnTo>
                  <a:pt x="48" y="297"/>
                </a:lnTo>
                <a:lnTo>
                  <a:pt x="49" y="348"/>
                </a:lnTo>
                <a:lnTo>
                  <a:pt x="287" y="346"/>
                </a:lnTo>
                <a:lnTo>
                  <a:pt x="282" y="293"/>
                </a:lnTo>
                <a:lnTo>
                  <a:pt x="302" y="236"/>
                </a:lnTo>
                <a:lnTo>
                  <a:pt x="332" y="194"/>
                </a:lnTo>
                <a:lnTo>
                  <a:pt x="330" y="183"/>
                </a:lnTo>
                <a:lnTo>
                  <a:pt x="352" y="148"/>
                </a:lnTo>
                <a:lnTo>
                  <a:pt x="364" y="108"/>
                </a:lnTo>
                <a:lnTo>
                  <a:pt x="360" y="105"/>
                </a:lnTo>
                <a:lnTo>
                  <a:pt x="379" y="90"/>
                </a:lnTo>
                <a:lnTo>
                  <a:pt x="397" y="55"/>
                </a:lnTo>
                <a:lnTo>
                  <a:pt x="392" y="47"/>
                </a:lnTo>
                <a:lnTo>
                  <a:pt x="338" y="50"/>
                </a:lnTo>
                <a:lnTo>
                  <a:pt x="352" y="31"/>
                </a:lnTo>
                <a:lnTo>
                  <a:pt x="349" y="0"/>
                </a:lnTo>
                <a:lnTo>
                  <a:pt x="0" y="11"/>
                </a:lnTo>
                <a:lnTo>
                  <a:pt x="15" y="119"/>
                </a:lnTo>
                <a:lnTo>
                  <a:pt x="15" y="1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5416550" y="2903538"/>
            <a:ext cx="388938" cy="647700"/>
          </a:xfrm>
          <a:custGeom>
            <a:avLst/>
            <a:gdLst/>
            <a:ahLst/>
            <a:cxnLst>
              <a:cxn ang="0">
                <a:pos x="8" y="408"/>
              </a:cxn>
              <a:cxn ang="0">
                <a:pos x="15" y="397"/>
              </a:cxn>
              <a:cxn ang="0">
                <a:pos x="62" y="394"/>
              </a:cxn>
              <a:cxn ang="0">
                <a:pos x="100" y="382"/>
              </a:cxn>
              <a:cxn ang="0">
                <a:pos x="137" y="358"/>
              </a:cxn>
              <a:cxn ang="0">
                <a:pos x="169" y="357"/>
              </a:cxn>
              <a:cxn ang="0">
                <a:pos x="206" y="298"/>
              </a:cxn>
              <a:cxn ang="0">
                <a:pos x="217" y="302"/>
              </a:cxn>
              <a:cxn ang="0">
                <a:pos x="245" y="281"/>
              </a:cxn>
              <a:cxn ang="0">
                <a:pos x="238" y="266"/>
              </a:cxn>
              <a:cxn ang="0">
                <a:pos x="240" y="257"/>
              </a:cxn>
              <a:cxn ang="0">
                <a:pos x="213" y="5"/>
              </a:cxn>
              <a:cxn ang="0">
                <a:pos x="210" y="0"/>
              </a:cxn>
              <a:cxn ang="0">
                <a:pos x="64" y="16"/>
              </a:cxn>
              <a:cxn ang="0">
                <a:pos x="37" y="30"/>
              </a:cxn>
              <a:cxn ang="0">
                <a:pos x="12" y="22"/>
              </a:cxn>
              <a:cxn ang="0">
                <a:pos x="30" y="229"/>
              </a:cxn>
              <a:cxn ang="0">
                <a:pos x="26" y="273"/>
              </a:cxn>
              <a:cxn ang="0">
                <a:pos x="35" y="298"/>
              </a:cxn>
              <a:cxn ang="0">
                <a:pos x="24" y="345"/>
              </a:cxn>
              <a:cxn ang="0">
                <a:pos x="8" y="365"/>
              </a:cxn>
              <a:cxn ang="0">
                <a:pos x="0" y="398"/>
              </a:cxn>
              <a:cxn ang="0">
                <a:pos x="8" y="408"/>
              </a:cxn>
              <a:cxn ang="0">
                <a:pos x="8" y="408"/>
              </a:cxn>
            </a:cxnLst>
            <a:rect l="0" t="0" r="r" b="b"/>
            <a:pathLst>
              <a:path w="245" h="408">
                <a:moveTo>
                  <a:pt x="8" y="408"/>
                </a:moveTo>
                <a:lnTo>
                  <a:pt x="15" y="397"/>
                </a:lnTo>
                <a:lnTo>
                  <a:pt x="62" y="394"/>
                </a:lnTo>
                <a:lnTo>
                  <a:pt x="100" y="382"/>
                </a:lnTo>
                <a:lnTo>
                  <a:pt x="137" y="358"/>
                </a:lnTo>
                <a:lnTo>
                  <a:pt x="169" y="357"/>
                </a:lnTo>
                <a:lnTo>
                  <a:pt x="206" y="298"/>
                </a:lnTo>
                <a:lnTo>
                  <a:pt x="217" y="302"/>
                </a:lnTo>
                <a:lnTo>
                  <a:pt x="245" y="281"/>
                </a:lnTo>
                <a:lnTo>
                  <a:pt x="238" y="266"/>
                </a:lnTo>
                <a:lnTo>
                  <a:pt x="240" y="257"/>
                </a:lnTo>
                <a:lnTo>
                  <a:pt x="213" y="5"/>
                </a:lnTo>
                <a:lnTo>
                  <a:pt x="210" y="0"/>
                </a:lnTo>
                <a:lnTo>
                  <a:pt x="64" y="16"/>
                </a:lnTo>
                <a:lnTo>
                  <a:pt x="37" y="30"/>
                </a:lnTo>
                <a:lnTo>
                  <a:pt x="12" y="22"/>
                </a:lnTo>
                <a:lnTo>
                  <a:pt x="30" y="229"/>
                </a:lnTo>
                <a:lnTo>
                  <a:pt x="26" y="273"/>
                </a:lnTo>
                <a:lnTo>
                  <a:pt x="35" y="298"/>
                </a:lnTo>
                <a:lnTo>
                  <a:pt x="24" y="345"/>
                </a:lnTo>
                <a:lnTo>
                  <a:pt x="8" y="365"/>
                </a:lnTo>
                <a:lnTo>
                  <a:pt x="0" y="398"/>
                </a:lnTo>
                <a:lnTo>
                  <a:pt x="8" y="408"/>
                </a:lnTo>
                <a:lnTo>
                  <a:pt x="8" y="40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270500" y="3311525"/>
            <a:ext cx="909638" cy="454025"/>
          </a:xfrm>
          <a:custGeom>
            <a:avLst/>
            <a:gdLst/>
            <a:ahLst/>
            <a:cxnLst>
              <a:cxn ang="0">
                <a:pos x="4" y="271"/>
              </a:cxn>
              <a:cxn ang="0">
                <a:pos x="17" y="269"/>
              </a:cxn>
              <a:cxn ang="0">
                <a:pos x="22" y="239"/>
              </a:cxn>
              <a:cxn ang="0">
                <a:pos x="13" y="238"/>
              </a:cxn>
              <a:cxn ang="0">
                <a:pos x="31" y="213"/>
              </a:cxn>
              <a:cxn ang="0">
                <a:pos x="67" y="224"/>
              </a:cxn>
              <a:cxn ang="0">
                <a:pos x="72" y="189"/>
              </a:cxn>
              <a:cxn ang="0">
                <a:pos x="97" y="180"/>
              </a:cxn>
              <a:cxn ang="0">
                <a:pos x="93" y="172"/>
              </a:cxn>
              <a:cxn ang="0">
                <a:pos x="107" y="140"/>
              </a:cxn>
              <a:cxn ang="0">
                <a:pos x="154" y="137"/>
              </a:cxn>
              <a:cxn ang="0">
                <a:pos x="192" y="125"/>
              </a:cxn>
              <a:cxn ang="0">
                <a:pos x="217" y="108"/>
              </a:cxn>
              <a:cxn ang="0">
                <a:pos x="229" y="101"/>
              </a:cxn>
              <a:cxn ang="0">
                <a:pos x="261" y="100"/>
              </a:cxn>
              <a:cxn ang="0">
                <a:pos x="298" y="41"/>
              </a:cxn>
              <a:cxn ang="0">
                <a:pos x="309" y="45"/>
              </a:cxn>
              <a:cxn ang="0">
                <a:pos x="337" y="24"/>
              </a:cxn>
              <a:cxn ang="0">
                <a:pos x="330" y="9"/>
              </a:cxn>
              <a:cxn ang="0">
                <a:pos x="332" y="0"/>
              </a:cxn>
              <a:cxn ang="0">
                <a:pos x="357" y="0"/>
              </a:cxn>
              <a:cxn ang="0">
                <a:pos x="374" y="5"/>
              </a:cxn>
              <a:cxn ang="0">
                <a:pos x="423" y="34"/>
              </a:cxn>
              <a:cxn ang="0">
                <a:pos x="459" y="33"/>
              </a:cxn>
              <a:cxn ang="0">
                <a:pos x="475" y="22"/>
              </a:cxn>
              <a:cxn ang="0">
                <a:pos x="514" y="46"/>
              </a:cxn>
              <a:cxn ang="0">
                <a:pos x="528" y="93"/>
              </a:cxn>
              <a:cxn ang="0">
                <a:pos x="573" y="126"/>
              </a:cxn>
              <a:cxn ang="0">
                <a:pos x="551" y="151"/>
              </a:cxn>
              <a:cxn ang="0">
                <a:pos x="511" y="189"/>
              </a:cxn>
              <a:cxn ang="0">
                <a:pos x="511" y="198"/>
              </a:cxn>
              <a:cxn ang="0">
                <a:pos x="455" y="233"/>
              </a:cxn>
              <a:cxn ang="0">
                <a:pos x="139" y="262"/>
              </a:cxn>
              <a:cxn ang="0">
                <a:pos x="104" y="261"/>
              </a:cxn>
              <a:cxn ang="0">
                <a:pos x="105" y="277"/>
              </a:cxn>
              <a:cxn ang="0">
                <a:pos x="0" y="286"/>
              </a:cxn>
              <a:cxn ang="0">
                <a:pos x="4" y="271"/>
              </a:cxn>
              <a:cxn ang="0">
                <a:pos x="4" y="271"/>
              </a:cxn>
            </a:cxnLst>
            <a:rect l="0" t="0" r="r" b="b"/>
            <a:pathLst>
              <a:path w="573" h="286">
                <a:moveTo>
                  <a:pt x="4" y="271"/>
                </a:moveTo>
                <a:lnTo>
                  <a:pt x="17" y="269"/>
                </a:lnTo>
                <a:lnTo>
                  <a:pt x="22" y="239"/>
                </a:lnTo>
                <a:lnTo>
                  <a:pt x="13" y="238"/>
                </a:lnTo>
                <a:lnTo>
                  <a:pt x="31" y="213"/>
                </a:lnTo>
                <a:lnTo>
                  <a:pt x="67" y="224"/>
                </a:lnTo>
                <a:lnTo>
                  <a:pt x="72" y="189"/>
                </a:lnTo>
                <a:lnTo>
                  <a:pt x="97" y="180"/>
                </a:lnTo>
                <a:lnTo>
                  <a:pt x="93" y="172"/>
                </a:lnTo>
                <a:lnTo>
                  <a:pt x="107" y="140"/>
                </a:lnTo>
                <a:lnTo>
                  <a:pt x="154" y="137"/>
                </a:lnTo>
                <a:lnTo>
                  <a:pt x="192" y="125"/>
                </a:lnTo>
                <a:lnTo>
                  <a:pt x="217" y="108"/>
                </a:lnTo>
                <a:lnTo>
                  <a:pt x="229" y="101"/>
                </a:lnTo>
                <a:lnTo>
                  <a:pt x="261" y="100"/>
                </a:lnTo>
                <a:lnTo>
                  <a:pt x="298" y="41"/>
                </a:lnTo>
                <a:lnTo>
                  <a:pt x="309" y="45"/>
                </a:lnTo>
                <a:lnTo>
                  <a:pt x="337" y="24"/>
                </a:lnTo>
                <a:lnTo>
                  <a:pt x="330" y="9"/>
                </a:lnTo>
                <a:lnTo>
                  <a:pt x="332" y="0"/>
                </a:lnTo>
                <a:lnTo>
                  <a:pt x="357" y="0"/>
                </a:lnTo>
                <a:lnTo>
                  <a:pt x="374" y="5"/>
                </a:lnTo>
                <a:lnTo>
                  <a:pt x="423" y="34"/>
                </a:lnTo>
                <a:lnTo>
                  <a:pt x="459" y="33"/>
                </a:lnTo>
                <a:lnTo>
                  <a:pt x="475" y="22"/>
                </a:lnTo>
                <a:lnTo>
                  <a:pt x="514" y="46"/>
                </a:lnTo>
                <a:lnTo>
                  <a:pt x="528" y="93"/>
                </a:lnTo>
                <a:lnTo>
                  <a:pt x="573" y="126"/>
                </a:lnTo>
                <a:lnTo>
                  <a:pt x="551" y="151"/>
                </a:lnTo>
                <a:lnTo>
                  <a:pt x="511" y="189"/>
                </a:lnTo>
                <a:lnTo>
                  <a:pt x="511" y="198"/>
                </a:lnTo>
                <a:lnTo>
                  <a:pt x="455" y="233"/>
                </a:lnTo>
                <a:lnTo>
                  <a:pt x="139" y="262"/>
                </a:lnTo>
                <a:lnTo>
                  <a:pt x="104" y="261"/>
                </a:lnTo>
                <a:lnTo>
                  <a:pt x="105" y="277"/>
                </a:lnTo>
                <a:lnTo>
                  <a:pt x="0" y="286"/>
                </a:lnTo>
                <a:lnTo>
                  <a:pt x="4" y="271"/>
                </a:lnTo>
                <a:lnTo>
                  <a:pt x="4" y="27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172075" y="3649663"/>
            <a:ext cx="1069975" cy="354012"/>
          </a:xfrm>
          <a:custGeom>
            <a:avLst/>
            <a:gdLst/>
            <a:ahLst/>
            <a:cxnLst>
              <a:cxn ang="0">
                <a:pos x="12" y="183"/>
              </a:cxn>
              <a:cxn ang="0">
                <a:pos x="8" y="180"/>
              </a:cxn>
              <a:cxn ang="0">
                <a:pos x="27" y="165"/>
              </a:cxn>
              <a:cxn ang="0">
                <a:pos x="45" y="130"/>
              </a:cxn>
              <a:cxn ang="0">
                <a:pos x="40" y="122"/>
              </a:cxn>
              <a:cxn ang="0">
                <a:pos x="49" y="106"/>
              </a:cxn>
              <a:cxn ang="0">
                <a:pos x="49" y="86"/>
              </a:cxn>
              <a:cxn ang="0">
                <a:pos x="62" y="73"/>
              </a:cxn>
              <a:cxn ang="0">
                <a:pos x="167" y="64"/>
              </a:cxn>
              <a:cxn ang="0">
                <a:pos x="166" y="48"/>
              </a:cxn>
              <a:cxn ang="0">
                <a:pos x="201" y="49"/>
              </a:cxn>
              <a:cxn ang="0">
                <a:pos x="517" y="20"/>
              </a:cxn>
              <a:cxn ang="0">
                <a:pos x="674" y="0"/>
              </a:cxn>
              <a:cxn ang="0">
                <a:pos x="646" y="53"/>
              </a:cxn>
              <a:cxn ang="0">
                <a:pos x="602" y="63"/>
              </a:cxn>
              <a:cxn ang="0">
                <a:pos x="583" y="89"/>
              </a:cxn>
              <a:cxn ang="0">
                <a:pos x="506" y="135"/>
              </a:cxn>
              <a:cxn ang="0">
                <a:pos x="502" y="151"/>
              </a:cxn>
              <a:cxn ang="0">
                <a:pos x="482" y="161"/>
              </a:cxn>
              <a:cxn ang="0">
                <a:pos x="482" y="183"/>
              </a:cxn>
              <a:cxn ang="0">
                <a:pos x="378" y="194"/>
              </a:cxn>
              <a:cxn ang="0">
                <a:pos x="169" y="213"/>
              </a:cxn>
              <a:cxn ang="0">
                <a:pos x="0" y="223"/>
              </a:cxn>
              <a:cxn ang="0">
                <a:pos x="12" y="183"/>
              </a:cxn>
              <a:cxn ang="0">
                <a:pos x="12" y="183"/>
              </a:cxn>
            </a:cxnLst>
            <a:rect l="0" t="0" r="r" b="b"/>
            <a:pathLst>
              <a:path w="674" h="223">
                <a:moveTo>
                  <a:pt x="12" y="183"/>
                </a:moveTo>
                <a:lnTo>
                  <a:pt x="8" y="180"/>
                </a:lnTo>
                <a:lnTo>
                  <a:pt x="27" y="165"/>
                </a:lnTo>
                <a:lnTo>
                  <a:pt x="45" y="130"/>
                </a:lnTo>
                <a:lnTo>
                  <a:pt x="40" y="122"/>
                </a:lnTo>
                <a:lnTo>
                  <a:pt x="49" y="106"/>
                </a:lnTo>
                <a:lnTo>
                  <a:pt x="49" y="86"/>
                </a:lnTo>
                <a:lnTo>
                  <a:pt x="62" y="73"/>
                </a:lnTo>
                <a:lnTo>
                  <a:pt x="167" y="64"/>
                </a:lnTo>
                <a:lnTo>
                  <a:pt x="166" y="48"/>
                </a:lnTo>
                <a:lnTo>
                  <a:pt x="201" y="49"/>
                </a:lnTo>
                <a:lnTo>
                  <a:pt x="517" y="20"/>
                </a:lnTo>
                <a:lnTo>
                  <a:pt x="674" y="0"/>
                </a:lnTo>
                <a:lnTo>
                  <a:pt x="646" y="53"/>
                </a:lnTo>
                <a:lnTo>
                  <a:pt x="602" y="63"/>
                </a:lnTo>
                <a:lnTo>
                  <a:pt x="583" y="89"/>
                </a:lnTo>
                <a:lnTo>
                  <a:pt x="506" y="135"/>
                </a:lnTo>
                <a:lnTo>
                  <a:pt x="502" y="151"/>
                </a:lnTo>
                <a:lnTo>
                  <a:pt x="482" y="161"/>
                </a:lnTo>
                <a:lnTo>
                  <a:pt x="482" y="183"/>
                </a:lnTo>
                <a:lnTo>
                  <a:pt x="378" y="194"/>
                </a:lnTo>
                <a:lnTo>
                  <a:pt x="169" y="213"/>
                </a:lnTo>
                <a:lnTo>
                  <a:pt x="0" y="223"/>
                </a:lnTo>
                <a:lnTo>
                  <a:pt x="12" y="183"/>
                </a:lnTo>
                <a:lnTo>
                  <a:pt x="12" y="18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5754688" y="2806700"/>
            <a:ext cx="525462" cy="577850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27" y="318"/>
              </a:cxn>
              <a:cxn ang="0">
                <a:pos x="69" y="323"/>
              </a:cxn>
              <a:cxn ang="0">
                <a:pos x="118" y="352"/>
              </a:cxn>
              <a:cxn ang="0">
                <a:pos x="154" y="351"/>
              </a:cxn>
              <a:cxn ang="0">
                <a:pos x="170" y="340"/>
              </a:cxn>
              <a:cxn ang="0">
                <a:pos x="209" y="364"/>
              </a:cxn>
              <a:cxn ang="0">
                <a:pos x="234" y="342"/>
              </a:cxn>
              <a:cxn ang="0">
                <a:pos x="238" y="304"/>
              </a:cxn>
              <a:cxn ang="0">
                <a:pos x="254" y="311"/>
              </a:cxn>
              <a:cxn ang="0">
                <a:pos x="261" y="279"/>
              </a:cxn>
              <a:cxn ang="0">
                <a:pos x="318" y="231"/>
              </a:cxn>
              <a:cxn ang="0">
                <a:pos x="327" y="151"/>
              </a:cxn>
              <a:cxn ang="0">
                <a:pos x="320" y="135"/>
              </a:cxn>
              <a:cxn ang="0">
                <a:pos x="331" y="127"/>
              </a:cxn>
              <a:cxn ang="0">
                <a:pos x="311" y="0"/>
              </a:cxn>
              <a:cxn ang="0">
                <a:pos x="254" y="29"/>
              </a:cxn>
              <a:cxn ang="0">
                <a:pos x="225" y="59"/>
              </a:cxn>
              <a:cxn ang="0">
                <a:pos x="205" y="61"/>
              </a:cxn>
              <a:cxn ang="0">
                <a:pos x="173" y="77"/>
              </a:cxn>
              <a:cxn ang="0">
                <a:pos x="100" y="51"/>
              </a:cxn>
              <a:cxn ang="0">
                <a:pos x="0" y="66"/>
              </a:cxn>
              <a:cxn ang="0">
                <a:pos x="0" y="66"/>
              </a:cxn>
            </a:cxnLst>
            <a:rect l="0" t="0" r="r" b="b"/>
            <a:pathLst>
              <a:path w="331" h="364">
                <a:moveTo>
                  <a:pt x="0" y="66"/>
                </a:moveTo>
                <a:lnTo>
                  <a:pt x="27" y="318"/>
                </a:lnTo>
                <a:lnTo>
                  <a:pt x="69" y="323"/>
                </a:lnTo>
                <a:lnTo>
                  <a:pt x="118" y="352"/>
                </a:lnTo>
                <a:lnTo>
                  <a:pt x="154" y="351"/>
                </a:lnTo>
                <a:lnTo>
                  <a:pt x="170" y="340"/>
                </a:lnTo>
                <a:lnTo>
                  <a:pt x="209" y="364"/>
                </a:lnTo>
                <a:lnTo>
                  <a:pt x="234" y="342"/>
                </a:lnTo>
                <a:lnTo>
                  <a:pt x="238" y="304"/>
                </a:lnTo>
                <a:lnTo>
                  <a:pt x="254" y="311"/>
                </a:lnTo>
                <a:lnTo>
                  <a:pt x="261" y="279"/>
                </a:lnTo>
                <a:lnTo>
                  <a:pt x="318" y="231"/>
                </a:lnTo>
                <a:lnTo>
                  <a:pt x="327" y="151"/>
                </a:lnTo>
                <a:lnTo>
                  <a:pt x="320" y="135"/>
                </a:lnTo>
                <a:lnTo>
                  <a:pt x="331" y="127"/>
                </a:lnTo>
                <a:lnTo>
                  <a:pt x="311" y="0"/>
                </a:lnTo>
                <a:lnTo>
                  <a:pt x="254" y="29"/>
                </a:lnTo>
                <a:lnTo>
                  <a:pt x="225" y="59"/>
                </a:lnTo>
                <a:lnTo>
                  <a:pt x="205" y="61"/>
                </a:lnTo>
                <a:lnTo>
                  <a:pt x="173" y="77"/>
                </a:lnTo>
                <a:lnTo>
                  <a:pt x="100" y="51"/>
                </a:lnTo>
                <a:lnTo>
                  <a:pt x="0" y="66"/>
                </a:lnTo>
                <a:lnTo>
                  <a:pt x="0" y="6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6086475" y="3008313"/>
            <a:ext cx="563563" cy="542925"/>
          </a:xfrm>
          <a:custGeom>
            <a:avLst/>
            <a:gdLst/>
            <a:ahLst/>
            <a:cxnLst>
              <a:cxn ang="0">
                <a:pos x="0" y="237"/>
              </a:cxn>
              <a:cxn ang="0">
                <a:pos x="14" y="284"/>
              </a:cxn>
              <a:cxn ang="0">
                <a:pos x="59" y="317"/>
              </a:cxn>
              <a:cxn ang="0">
                <a:pos x="81" y="342"/>
              </a:cxn>
              <a:cxn ang="0">
                <a:pos x="149" y="316"/>
              </a:cxn>
              <a:cxn ang="0">
                <a:pos x="179" y="310"/>
              </a:cxn>
              <a:cxn ang="0">
                <a:pos x="195" y="291"/>
              </a:cxn>
              <a:cxn ang="0">
                <a:pos x="221" y="188"/>
              </a:cxn>
              <a:cxn ang="0">
                <a:pos x="250" y="200"/>
              </a:cxn>
              <a:cxn ang="0">
                <a:pos x="305" y="88"/>
              </a:cxn>
              <a:cxn ang="0">
                <a:pos x="348" y="112"/>
              </a:cxn>
              <a:cxn ang="0">
                <a:pos x="355" y="92"/>
              </a:cxn>
              <a:cxn ang="0">
                <a:pos x="325" y="68"/>
              </a:cxn>
              <a:cxn ang="0">
                <a:pos x="301" y="71"/>
              </a:cxn>
              <a:cxn ang="0">
                <a:pos x="293" y="83"/>
              </a:cxn>
              <a:cxn ang="0">
                <a:pos x="250" y="96"/>
              </a:cxn>
              <a:cxn ang="0">
                <a:pos x="223" y="126"/>
              </a:cxn>
              <a:cxn ang="0">
                <a:pos x="213" y="77"/>
              </a:cxn>
              <a:cxn ang="0">
                <a:pos x="138" y="90"/>
              </a:cxn>
              <a:cxn ang="0">
                <a:pos x="122" y="0"/>
              </a:cxn>
              <a:cxn ang="0">
                <a:pos x="111" y="8"/>
              </a:cxn>
              <a:cxn ang="0">
                <a:pos x="118" y="24"/>
              </a:cxn>
              <a:cxn ang="0">
                <a:pos x="109" y="104"/>
              </a:cxn>
              <a:cxn ang="0">
                <a:pos x="52" y="152"/>
              </a:cxn>
              <a:cxn ang="0">
                <a:pos x="45" y="184"/>
              </a:cxn>
              <a:cxn ang="0">
                <a:pos x="29" y="177"/>
              </a:cxn>
              <a:cxn ang="0">
                <a:pos x="25" y="215"/>
              </a:cxn>
              <a:cxn ang="0">
                <a:pos x="0" y="237"/>
              </a:cxn>
              <a:cxn ang="0">
                <a:pos x="0" y="237"/>
              </a:cxn>
              <a:cxn ang="0">
                <a:pos x="0" y="237"/>
              </a:cxn>
            </a:cxnLst>
            <a:rect l="0" t="0" r="r" b="b"/>
            <a:pathLst>
              <a:path w="355" h="342">
                <a:moveTo>
                  <a:pt x="0" y="237"/>
                </a:moveTo>
                <a:lnTo>
                  <a:pt x="14" y="284"/>
                </a:lnTo>
                <a:lnTo>
                  <a:pt x="59" y="317"/>
                </a:lnTo>
                <a:lnTo>
                  <a:pt x="81" y="342"/>
                </a:lnTo>
                <a:lnTo>
                  <a:pt x="149" y="316"/>
                </a:lnTo>
                <a:lnTo>
                  <a:pt x="179" y="310"/>
                </a:lnTo>
                <a:lnTo>
                  <a:pt x="195" y="291"/>
                </a:lnTo>
                <a:lnTo>
                  <a:pt x="221" y="188"/>
                </a:lnTo>
                <a:lnTo>
                  <a:pt x="250" y="200"/>
                </a:lnTo>
                <a:lnTo>
                  <a:pt x="305" y="88"/>
                </a:lnTo>
                <a:lnTo>
                  <a:pt x="348" y="112"/>
                </a:lnTo>
                <a:lnTo>
                  <a:pt x="355" y="92"/>
                </a:lnTo>
                <a:lnTo>
                  <a:pt x="325" y="68"/>
                </a:lnTo>
                <a:lnTo>
                  <a:pt x="301" y="71"/>
                </a:lnTo>
                <a:lnTo>
                  <a:pt x="293" y="83"/>
                </a:lnTo>
                <a:lnTo>
                  <a:pt x="250" y="96"/>
                </a:lnTo>
                <a:lnTo>
                  <a:pt x="223" y="126"/>
                </a:lnTo>
                <a:lnTo>
                  <a:pt x="213" y="77"/>
                </a:lnTo>
                <a:lnTo>
                  <a:pt x="138" y="90"/>
                </a:lnTo>
                <a:lnTo>
                  <a:pt x="122" y="0"/>
                </a:lnTo>
                <a:lnTo>
                  <a:pt x="111" y="8"/>
                </a:lnTo>
                <a:lnTo>
                  <a:pt x="118" y="24"/>
                </a:lnTo>
                <a:lnTo>
                  <a:pt x="109" y="104"/>
                </a:lnTo>
                <a:lnTo>
                  <a:pt x="52" y="152"/>
                </a:lnTo>
                <a:lnTo>
                  <a:pt x="45" y="184"/>
                </a:lnTo>
                <a:lnTo>
                  <a:pt x="29" y="177"/>
                </a:lnTo>
                <a:lnTo>
                  <a:pt x="25" y="215"/>
                </a:lnTo>
                <a:lnTo>
                  <a:pt x="0" y="237"/>
                </a:lnTo>
                <a:lnTo>
                  <a:pt x="0" y="237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6958013" y="2143125"/>
            <a:ext cx="203200" cy="388938"/>
          </a:xfrm>
          <a:custGeom>
            <a:avLst/>
            <a:gdLst/>
            <a:ahLst/>
            <a:cxnLst>
              <a:cxn ang="0">
                <a:pos x="20" y="100"/>
              </a:cxn>
              <a:cxn ang="0">
                <a:pos x="26" y="144"/>
              </a:cxn>
              <a:cxn ang="0">
                <a:pos x="58" y="245"/>
              </a:cxn>
              <a:cxn ang="0">
                <a:pos x="115" y="232"/>
              </a:cxn>
              <a:cxn ang="0">
                <a:pos x="111" y="89"/>
              </a:cxn>
              <a:cxn ang="0">
                <a:pos x="125" y="61"/>
              </a:cxn>
              <a:cxn ang="0">
                <a:pos x="128" y="0"/>
              </a:cxn>
              <a:cxn ang="0">
                <a:pos x="0" y="30"/>
              </a:cxn>
              <a:cxn ang="0">
                <a:pos x="20" y="100"/>
              </a:cxn>
              <a:cxn ang="0">
                <a:pos x="20" y="100"/>
              </a:cxn>
            </a:cxnLst>
            <a:rect l="0" t="0" r="r" b="b"/>
            <a:pathLst>
              <a:path w="128" h="245">
                <a:moveTo>
                  <a:pt x="20" y="100"/>
                </a:moveTo>
                <a:lnTo>
                  <a:pt x="26" y="144"/>
                </a:lnTo>
                <a:lnTo>
                  <a:pt x="58" y="245"/>
                </a:lnTo>
                <a:lnTo>
                  <a:pt x="115" y="232"/>
                </a:lnTo>
                <a:lnTo>
                  <a:pt x="111" y="89"/>
                </a:lnTo>
                <a:lnTo>
                  <a:pt x="125" y="61"/>
                </a:lnTo>
                <a:lnTo>
                  <a:pt x="128" y="0"/>
                </a:lnTo>
                <a:lnTo>
                  <a:pt x="0" y="30"/>
                </a:lnTo>
                <a:lnTo>
                  <a:pt x="20" y="100"/>
                </a:lnTo>
                <a:lnTo>
                  <a:pt x="20" y="10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Freeform 81"/>
          <p:cNvSpPr>
            <a:spLocks/>
          </p:cNvSpPr>
          <p:nvPr/>
        </p:nvSpPr>
        <p:spPr bwMode="auto">
          <a:xfrm>
            <a:off x="1381125" y="1436688"/>
            <a:ext cx="838200" cy="593725"/>
          </a:xfrm>
          <a:custGeom>
            <a:avLst/>
            <a:gdLst/>
            <a:ahLst/>
            <a:cxnLst>
              <a:cxn ang="0">
                <a:pos x="19" y="81"/>
              </a:cxn>
              <a:cxn ang="0">
                <a:pos x="12" y="184"/>
              </a:cxn>
              <a:cxn ang="0">
                <a:pos x="25" y="184"/>
              </a:cxn>
              <a:cxn ang="0">
                <a:pos x="18" y="206"/>
              </a:cxn>
              <a:cxn ang="0">
                <a:pos x="8" y="193"/>
              </a:cxn>
              <a:cxn ang="0">
                <a:pos x="0" y="220"/>
              </a:cxn>
              <a:cxn ang="0">
                <a:pos x="37" y="240"/>
              </a:cxn>
              <a:cxn ang="0">
                <a:pos x="39" y="250"/>
              </a:cxn>
              <a:cxn ang="0">
                <a:pos x="48" y="251"/>
              </a:cxn>
              <a:cxn ang="0">
                <a:pos x="96" y="327"/>
              </a:cxn>
              <a:cxn ang="0">
                <a:pos x="150" y="324"/>
              </a:cxn>
              <a:cxn ang="0">
                <a:pos x="190" y="342"/>
              </a:cxn>
              <a:cxn ang="0">
                <a:pos x="209" y="339"/>
              </a:cxn>
              <a:cxn ang="0">
                <a:pos x="330" y="342"/>
              </a:cxn>
              <a:cxn ang="0">
                <a:pos x="468" y="374"/>
              </a:cxn>
              <a:cxn ang="0">
                <a:pos x="470" y="332"/>
              </a:cxn>
              <a:cxn ang="0">
                <a:pos x="528" y="93"/>
              </a:cxn>
              <a:cxn ang="0">
                <a:pos x="162" y="0"/>
              </a:cxn>
              <a:cxn ang="0">
                <a:pos x="165" y="70"/>
              </a:cxn>
              <a:cxn ang="0">
                <a:pos x="147" y="127"/>
              </a:cxn>
              <a:cxn ang="0">
                <a:pos x="144" y="158"/>
              </a:cxn>
              <a:cxn ang="0">
                <a:pos x="106" y="169"/>
              </a:cxn>
              <a:cxn ang="0">
                <a:pos x="103" y="154"/>
              </a:cxn>
              <a:cxn ang="0">
                <a:pos x="135" y="134"/>
              </a:cxn>
              <a:cxn ang="0">
                <a:pos x="132" y="119"/>
              </a:cxn>
              <a:cxn ang="0">
                <a:pos x="105" y="122"/>
              </a:cxn>
              <a:cxn ang="0">
                <a:pos x="125" y="104"/>
              </a:cxn>
              <a:cxn ang="0">
                <a:pos x="140" y="92"/>
              </a:cxn>
              <a:cxn ang="0">
                <a:pos x="22" y="17"/>
              </a:cxn>
              <a:cxn ang="0">
                <a:pos x="12" y="38"/>
              </a:cxn>
              <a:cxn ang="0">
                <a:pos x="19" y="81"/>
              </a:cxn>
              <a:cxn ang="0">
                <a:pos x="19" y="81"/>
              </a:cxn>
            </a:cxnLst>
            <a:rect l="0" t="0" r="r" b="b"/>
            <a:pathLst>
              <a:path w="528" h="374">
                <a:moveTo>
                  <a:pt x="19" y="81"/>
                </a:moveTo>
                <a:lnTo>
                  <a:pt x="12" y="184"/>
                </a:lnTo>
                <a:lnTo>
                  <a:pt x="25" y="184"/>
                </a:lnTo>
                <a:lnTo>
                  <a:pt x="18" y="206"/>
                </a:lnTo>
                <a:lnTo>
                  <a:pt x="8" y="193"/>
                </a:lnTo>
                <a:lnTo>
                  <a:pt x="0" y="220"/>
                </a:lnTo>
                <a:lnTo>
                  <a:pt x="37" y="240"/>
                </a:lnTo>
                <a:lnTo>
                  <a:pt x="39" y="250"/>
                </a:lnTo>
                <a:lnTo>
                  <a:pt x="48" y="251"/>
                </a:lnTo>
                <a:lnTo>
                  <a:pt x="96" y="327"/>
                </a:lnTo>
                <a:lnTo>
                  <a:pt x="150" y="324"/>
                </a:lnTo>
                <a:lnTo>
                  <a:pt x="190" y="342"/>
                </a:lnTo>
                <a:lnTo>
                  <a:pt x="209" y="339"/>
                </a:lnTo>
                <a:lnTo>
                  <a:pt x="330" y="342"/>
                </a:lnTo>
                <a:lnTo>
                  <a:pt x="468" y="374"/>
                </a:lnTo>
                <a:lnTo>
                  <a:pt x="470" y="332"/>
                </a:lnTo>
                <a:lnTo>
                  <a:pt x="528" y="93"/>
                </a:lnTo>
                <a:lnTo>
                  <a:pt x="162" y="0"/>
                </a:lnTo>
                <a:lnTo>
                  <a:pt x="165" y="70"/>
                </a:lnTo>
                <a:lnTo>
                  <a:pt x="147" y="127"/>
                </a:lnTo>
                <a:lnTo>
                  <a:pt x="144" y="158"/>
                </a:lnTo>
                <a:lnTo>
                  <a:pt x="106" y="169"/>
                </a:lnTo>
                <a:lnTo>
                  <a:pt x="103" y="154"/>
                </a:lnTo>
                <a:lnTo>
                  <a:pt x="135" y="134"/>
                </a:lnTo>
                <a:lnTo>
                  <a:pt x="132" y="119"/>
                </a:lnTo>
                <a:lnTo>
                  <a:pt x="105" y="122"/>
                </a:lnTo>
                <a:lnTo>
                  <a:pt x="125" y="104"/>
                </a:lnTo>
                <a:lnTo>
                  <a:pt x="140" y="92"/>
                </a:lnTo>
                <a:lnTo>
                  <a:pt x="22" y="17"/>
                </a:lnTo>
                <a:lnTo>
                  <a:pt x="12" y="38"/>
                </a:lnTo>
                <a:lnTo>
                  <a:pt x="19" y="81"/>
                </a:lnTo>
                <a:lnTo>
                  <a:pt x="19" y="81"/>
                </a:lnTo>
                <a:close/>
              </a:path>
            </a:pathLst>
          </a:custGeom>
          <a:solidFill>
            <a:srgbClr val="B8FFB8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" name="Freeform 82"/>
          <p:cNvSpPr>
            <a:spLocks/>
          </p:cNvSpPr>
          <p:nvPr/>
        </p:nvSpPr>
        <p:spPr bwMode="auto">
          <a:xfrm>
            <a:off x="1577975" y="1471613"/>
            <a:ext cx="39688" cy="42862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9" y="0"/>
              </a:cxn>
              <a:cxn ang="0">
                <a:pos x="25" y="12"/>
              </a:cxn>
              <a:cxn ang="0">
                <a:pos x="20" y="27"/>
              </a:cxn>
              <a:cxn ang="0">
                <a:pos x="0" y="12"/>
              </a:cxn>
              <a:cxn ang="0">
                <a:pos x="0" y="12"/>
              </a:cxn>
              <a:cxn ang="0">
                <a:pos x="0" y="12"/>
              </a:cxn>
            </a:cxnLst>
            <a:rect l="0" t="0" r="r" b="b"/>
            <a:pathLst>
              <a:path w="25" h="27">
                <a:moveTo>
                  <a:pt x="0" y="12"/>
                </a:moveTo>
                <a:lnTo>
                  <a:pt x="19" y="0"/>
                </a:lnTo>
                <a:lnTo>
                  <a:pt x="25" y="12"/>
                </a:lnTo>
                <a:lnTo>
                  <a:pt x="20" y="27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close/>
              </a:path>
            </a:pathLst>
          </a:custGeom>
          <a:solidFill>
            <a:srgbClr val="DFBBD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Freeform 83"/>
          <p:cNvSpPr>
            <a:spLocks/>
          </p:cNvSpPr>
          <p:nvPr/>
        </p:nvSpPr>
        <p:spPr bwMode="auto">
          <a:xfrm>
            <a:off x="2155825" y="2697163"/>
            <a:ext cx="709613" cy="865187"/>
          </a:xfrm>
          <a:custGeom>
            <a:avLst/>
            <a:gdLst/>
            <a:ahLst/>
            <a:cxnLst>
              <a:cxn ang="0">
                <a:pos x="98" y="0"/>
              </a:cxn>
              <a:cxn ang="0">
                <a:pos x="314" y="40"/>
              </a:cxn>
              <a:cxn ang="0">
                <a:pos x="297" y="135"/>
              </a:cxn>
              <a:cxn ang="0">
                <a:pos x="447" y="158"/>
              </a:cxn>
              <a:cxn ang="0">
                <a:pos x="390" y="545"/>
              </a:cxn>
              <a:cxn ang="0">
                <a:pos x="0" y="480"/>
              </a:cxn>
              <a:cxn ang="0">
                <a:pos x="98" y="0"/>
              </a:cxn>
              <a:cxn ang="0">
                <a:pos x="98" y="0"/>
              </a:cxn>
            </a:cxnLst>
            <a:rect l="0" t="0" r="r" b="b"/>
            <a:pathLst>
              <a:path w="447" h="545">
                <a:moveTo>
                  <a:pt x="98" y="0"/>
                </a:moveTo>
                <a:lnTo>
                  <a:pt x="314" y="40"/>
                </a:lnTo>
                <a:lnTo>
                  <a:pt x="297" y="135"/>
                </a:lnTo>
                <a:lnTo>
                  <a:pt x="447" y="158"/>
                </a:lnTo>
                <a:lnTo>
                  <a:pt x="390" y="545"/>
                </a:lnTo>
                <a:lnTo>
                  <a:pt x="0" y="480"/>
                </a:lnTo>
                <a:lnTo>
                  <a:pt x="98" y="0"/>
                </a:lnTo>
                <a:lnTo>
                  <a:pt x="98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2" name="Freeform 84"/>
          <p:cNvSpPr>
            <a:spLocks/>
          </p:cNvSpPr>
          <p:nvPr/>
        </p:nvSpPr>
        <p:spPr bwMode="auto">
          <a:xfrm>
            <a:off x="1160463" y="1798638"/>
            <a:ext cx="1000125" cy="827087"/>
          </a:xfrm>
          <a:custGeom>
            <a:avLst/>
            <a:gdLst/>
            <a:ahLst/>
            <a:cxnLst>
              <a:cxn ang="0">
                <a:pos x="0" y="389"/>
              </a:cxn>
              <a:cxn ang="0">
                <a:pos x="28" y="257"/>
              </a:cxn>
              <a:cxn ang="0">
                <a:pos x="59" y="218"/>
              </a:cxn>
              <a:cxn ang="0">
                <a:pos x="136" y="0"/>
              </a:cxn>
              <a:cxn ang="0">
                <a:pos x="176" y="11"/>
              </a:cxn>
              <a:cxn ang="0">
                <a:pos x="178" y="20"/>
              </a:cxn>
              <a:cxn ang="0">
                <a:pos x="187" y="22"/>
              </a:cxn>
              <a:cxn ang="0">
                <a:pos x="235" y="97"/>
              </a:cxn>
              <a:cxn ang="0">
                <a:pos x="289" y="96"/>
              </a:cxn>
              <a:cxn ang="0">
                <a:pos x="329" y="114"/>
              </a:cxn>
              <a:cxn ang="0">
                <a:pos x="348" y="110"/>
              </a:cxn>
              <a:cxn ang="0">
                <a:pos x="469" y="114"/>
              </a:cxn>
              <a:cxn ang="0">
                <a:pos x="607" y="144"/>
              </a:cxn>
              <a:cxn ang="0">
                <a:pos x="614" y="162"/>
              </a:cxn>
              <a:cxn ang="0">
                <a:pos x="630" y="185"/>
              </a:cxn>
              <a:cxn ang="0">
                <a:pos x="583" y="256"/>
              </a:cxn>
              <a:cxn ang="0">
                <a:pos x="554" y="282"/>
              </a:cxn>
              <a:cxn ang="0">
                <a:pos x="550" y="301"/>
              </a:cxn>
              <a:cxn ang="0">
                <a:pos x="567" y="322"/>
              </a:cxn>
              <a:cxn ang="0">
                <a:pos x="548" y="364"/>
              </a:cxn>
              <a:cxn ang="0">
                <a:pos x="509" y="521"/>
              </a:cxn>
              <a:cxn ang="0">
                <a:pos x="297" y="470"/>
              </a:cxn>
              <a:cxn ang="0">
                <a:pos x="0" y="389"/>
              </a:cxn>
              <a:cxn ang="0">
                <a:pos x="0" y="389"/>
              </a:cxn>
            </a:cxnLst>
            <a:rect l="0" t="0" r="r" b="b"/>
            <a:pathLst>
              <a:path w="630" h="521">
                <a:moveTo>
                  <a:pt x="0" y="389"/>
                </a:moveTo>
                <a:lnTo>
                  <a:pt x="28" y="257"/>
                </a:lnTo>
                <a:lnTo>
                  <a:pt x="59" y="218"/>
                </a:lnTo>
                <a:lnTo>
                  <a:pt x="136" y="0"/>
                </a:lnTo>
                <a:lnTo>
                  <a:pt x="176" y="11"/>
                </a:lnTo>
                <a:lnTo>
                  <a:pt x="178" y="20"/>
                </a:lnTo>
                <a:lnTo>
                  <a:pt x="187" y="22"/>
                </a:lnTo>
                <a:lnTo>
                  <a:pt x="235" y="97"/>
                </a:lnTo>
                <a:lnTo>
                  <a:pt x="289" y="96"/>
                </a:lnTo>
                <a:lnTo>
                  <a:pt x="329" y="114"/>
                </a:lnTo>
                <a:lnTo>
                  <a:pt x="348" y="110"/>
                </a:lnTo>
                <a:lnTo>
                  <a:pt x="469" y="114"/>
                </a:lnTo>
                <a:lnTo>
                  <a:pt x="607" y="144"/>
                </a:lnTo>
                <a:lnTo>
                  <a:pt x="614" y="162"/>
                </a:lnTo>
                <a:lnTo>
                  <a:pt x="630" y="185"/>
                </a:lnTo>
                <a:lnTo>
                  <a:pt x="583" y="256"/>
                </a:lnTo>
                <a:lnTo>
                  <a:pt x="554" y="282"/>
                </a:lnTo>
                <a:lnTo>
                  <a:pt x="550" y="301"/>
                </a:lnTo>
                <a:lnTo>
                  <a:pt x="567" y="322"/>
                </a:lnTo>
                <a:lnTo>
                  <a:pt x="548" y="364"/>
                </a:lnTo>
                <a:lnTo>
                  <a:pt x="509" y="521"/>
                </a:lnTo>
                <a:lnTo>
                  <a:pt x="297" y="470"/>
                </a:lnTo>
                <a:lnTo>
                  <a:pt x="0" y="389"/>
                </a:lnTo>
                <a:lnTo>
                  <a:pt x="0" y="389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3" name="Freeform 85"/>
          <p:cNvSpPr>
            <a:spLocks/>
          </p:cNvSpPr>
          <p:nvPr/>
        </p:nvSpPr>
        <p:spPr bwMode="auto">
          <a:xfrm>
            <a:off x="1066800" y="2416175"/>
            <a:ext cx="993775" cy="1657350"/>
          </a:xfrm>
          <a:custGeom>
            <a:avLst/>
            <a:gdLst/>
            <a:ahLst/>
            <a:cxnLst>
              <a:cxn ang="0">
                <a:pos x="21" y="212"/>
              </a:cxn>
              <a:cxn ang="0">
                <a:pos x="3" y="293"/>
              </a:cxn>
              <a:cxn ang="0">
                <a:pos x="63" y="423"/>
              </a:cxn>
              <a:cxn ang="0">
                <a:pos x="74" y="415"/>
              </a:cxn>
              <a:cxn ang="0">
                <a:pos x="94" y="470"/>
              </a:cxn>
              <a:cxn ang="0">
                <a:pos x="63" y="432"/>
              </a:cxn>
              <a:cxn ang="0">
                <a:pos x="56" y="492"/>
              </a:cxn>
              <a:cxn ang="0">
                <a:pos x="91" y="529"/>
              </a:cxn>
              <a:cxn ang="0">
                <a:pos x="67" y="580"/>
              </a:cxn>
              <a:cxn ang="0">
                <a:pos x="133" y="719"/>
              </a:cxn>
              <a:cxn ang="0">
                <a:pos x="118" y="770"/>
              </a:cxn>
              <a:cxn ang="0">
                <a:pos x="205" y="810"/>
              </a:cxn>
              <a:cxn ang="0">
                <a:pos x="237" y="851"/>
              </a:cxn>
              <a:cxn ang="0">
                <a:pos x="274" y="865"/>
              </a:cxn>
              <a:cxn ang="0">
                <a:pos x="274" y="890"/>
              </a:cxn>
              <a:cxn ang="0">
                <a:pos x="297" y="895"/>
              </a:cxn>
              <a:cxn ang="0">
                <a:pos x="348" y="975"/>
              </a:cxn>
              <a:cxn ang="0">
                <a:pos x="348" y="1031"/>
              </a:cxn>
              <a:cxn ang="0">
                <a:pos x="571" y="1044"/>
              </a:cxn>
              <a:cxn ang="0">
                <a:pos x="557" y="1022"/>
              </a:cxn>
              <a:cxn ang="0">
                <a:pos x="564" y="987"/>
              </a:cxn>
              <a:cxn ang="0">
                <a:pos x="600" y="931"/>
              </a:cxn>
              <a:cxn ang="0">
                <a:pos x="626" y="914"/>
              </a:cxn>
              <a:cxn ang="0">
                <a:pos x="611" y="894"/>
              </a:cxn>
              <a:cxn ang="0">
                <a:pos x="601" y="839"/>
              </a:cxn>
              <a:cxn ang="0">
                <a:pos x="281" y="359"/>
              </a:cxn>
              <a:cxn ang="0">
                <a:pos x="356" y="81"/>
              </a:cxn>
              <a:cxn ang="0">
                <a:pos x="59" y="0"/>
              </a:cxn>
              <a:cxn ang="0">
                <a:pos x="51" y="16"/>
              </a:cxn>
              <a:cxn ang="0">
                <a:pos x="0" y="139"/>
              </a:cxn>
              <a:cxn ang="0">
                <a:pos x="21" y="212"/>
              </a:cxn>
              <a:cxn ang="0">
                <a:pos x="21" y="212"/>
              </a:cxn>
            </a:cxnLst>
            <a:rect l="0" t="0" r="r" b="b"/>
            <a:pathLst>
              <a:path w="626" h="1044">
                <a:moveTo>
                  <a:pt x="21" y="212"/>
                </a:moveTo>
                <a:lnTo>
                  <a:pt x="3" y="293"/>
                </a:lnTo>
                <a:lnTo>
                  <a:pt x="63" y="423"/>
                </a:lnTo>
                <a:lnTo>
                  <a:pt x="74" y="415"/>
                </a:lnTo>
                <a:lnTo>
                  <a:pt x="94" y="470"/>
                </a:lnTo>
                <a:lnTo>
                  <a:pt x="63" y="432"/>
                </a:lnTo>
                <a:lnTo>
                  <a:pt x="56" y="492"/>
                </a:lnTo>
                <a:lnTo>
                  <a:pt x="91" y="529"/>
                </a:lnTo>
                <a:lnTo>
                  <a:pt x="67" y="580"/>
                </a:lnTo>
                <a:lnTo>
                  <a:pt x="133" y="719"/>
                </a:lnTo>
                <a:lnTo>
                  <a:pt x="118" y="770"/>
                </a:lnTo>
                <a:lnTo>
                  <a:pt x="205" y="810"/>
                </a:lnTo>
                <a:lnTo>
                  <a:pt x="237" y="851"/>
                </a:lnTo>
                <a:lnTo>
                  <a:pt x="274" y="865"/>
                </a:lnTo>
                <a:lnTo>
                  <a:pt x="274" y="890"/>
                </a:lnTo>
                <a:lnTo>
                  <a:pt x="297" y="895"/>
                </a:lnTo>
                <a:lnTo>
                  <a:pt x="348" y="975"/>
                </a:lnTo>
                <a:lnTo>
                  <a:pt x="348" y="1031"/>
                </a:lnTo>
                <a:lnTo>
                  <a:pt x="571" y="1044"/>
                </a:lnTo>
                <a:lnTo>
                  <a:pt x="557" y="1022"/>
                </a:lnTo>
                <a:lnTo>
                  <a:pt x="564" y="987"/>
                </a:lnTo>
                <a:lnTo>
                  <a:pt x="600" y="931"/>
                </a:lnTo>
                <a:lnTo>
                  <a:pt x="626" y="914"/>
                </a:lnTo>
                <a:lnTo>
                  <a:pt x="611" y="894"/>
                </a:lnTo>
                <a:lnTo>
                  <a:pt x="601" y="839"/>
                </a:lnTo>
                <a:lnTo>
                  <a:pt x="281" y="359"/>
                </a:lnTo>
                <a:lnTo>
                  <a:pt x="356" y="81"/>
                </a:lnTo>
                <a:lnTo>
                  <a:pt x="59" y="0"/>
                </a:lnTo>
                <a:lnTo>
                  <a:pt x="51" y="16"/>
                </a:lnTo>
                <a:lnTo>
                  <a:pt x="0" y="139"/>
                </a:lnTo>
                <a:lnTo>
                  <a:pt x="21" y="212"/>
                </a:lnTo>
                <a:lnTo>
                  <a:pt x="21" y="212"/>
                </a:lnTo>
                <a:close/>
              </a:path>
            </a:pathLst>
          </a:custGeom>
          <a:solidFill>
            <a:srgbClr val="66CCFF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4" name="Freeform 86"/>
          <p:cNvSpPr>
            <a:spLocks/>
          </p:cNvSpPr>
          <p:nvPr/>
        </p:nvSpPr>
        <p:spPr bwMode="auto">
          <a:xfrm>
            <a:off x="1512888" y="2544763"/>
            <a:ext cx="798512" cy="1203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320" y="758"/>
              </a:cxn>
              <a:cxn ang="0">
                <a:pos x="331" y="655"/>
              </a:cxn>
              <a:cxn ang="0">
                <a:pos x="349" y="649"/>
              </a:cxn>
              <a:cxn ang="0">
                <a:pos x="379" y="667"/>
              </a:cxn>
              <a:cxn ang="0">
                <a:pos x="405" y="576"/>
              </a:cxn>
              <a:cxn ang="0">
                <a:pos x="503" y="96"/>
              </a:cxn>
              <a:cxn ang="0">
                <a:pos x="287" y="51"/>
              </a:cxn>
              <a:cxn ang="0">
                <a:pos x="75" y="0"/>
              </a:cxn>
              <a:cxn ang="0">
                <a:pos x="0" y="278"/>
              </a:cxn>
              <a:cxn ang="0">
                <a:pos x="0" y="278"/>
              </a:cxn>
            </a:cxnLst>
            <a:rect l="0" t="0" r="r" b="b"/>
            <a:pathLst>
              <a:path w="503" h="758">
                <a:moveTo>
                  <a:pt x="0" y="278"/>
                </a:moveTo>
                <a:lnTo>
                  <a:pt x="320" y="758"/>
                </a:lnTo>
                <a:lnTo>
                  <a:pt x="331" y="655"/>
                </a:lnTo>
                <a:lnTo>
                  <a:pt x="349" y="649"/>
                </a:lnTo>
                <a:lnTo>
                  <a:pt x="379" y="667"/>
                </a:lnTo>
                <a:lnTo>
                  <a:pt x="405" y="576"/>
                </a:lnTo>
                <a:lnTo>
                  <a:pt x="503" y="96"/>
                </a:lnTo>
                <a:lnTo>
                  <a:pt x="287" y="51"/>
                </a:lnTo>
                <a:lnTo>
                  <a:pt x="75" y="0"/>
                </a:lnTo>
                <a:lnTo>
                  <a:pt x="0" y="278"/>
                </a:lnTo>
                <a:lnTo>
                  <a:pt x="0" y="27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5" name="Freeform 87"/>
          <p:cNvSpPr>
            <a:spLocks/>
          </p:cNvSpPr>
          <p:nvPr/>
        </p:nvSpPr>
        <p:spPr bwMode="auto">
          <a:xfrm>
            <a:off x="1968500" y="1582738"/>
            <a:ext cx="750888" cy="1177925"/>
          </a:xfrm>
          <a:custGeom>
            <a:avLst/>
            <a:gdLst/>
            <a:ahLst/>
            <a:cxnLst>
              <a:cxn ang="0">
                <a:pos x="0" y="657"/>
              </a:cxn>
              <a:cxn ang="0">
                <a:pos x="39" y="500"/>
              </a:cxn>
              <a:cxn ang="0">
                <a:pos x="58" y="458"/>
              </a:cxn>
              <a:cxn ang="0">
                <a:pos x="41" y="437"/>
              </a:cxn>
              <a:cxn ang="0">
                <a:pos x="45" y="418"/>
              </a:cxn>
              <a:cxn ang="0">
                <a:pos x="74" y="392"/>
              </a:cxn>
              <a:cxn ang="0">
                <a:pos x="121" y="321"/>
              </a:cxn>
              <a:cxn ang="0">
                <a:pos x="105" y="298"/>
              </a:cxn>
              <a:cxn ang="0">
                <a:pos x="98" y="280"/>
              </a:cxn>
              <a:cxn ang="0">
                <a:pos x="100" y="240"/>
              </a:cxn>
              <a:cxn ang="0">
                <a:pos x="158" y="0"/>
              </a:cxn>
              <a:cxn ang="0">
                <a:pos x="220" y="13"/>
              </a:cxn>
              <a:cxn ang="0">
                <a:pos x="199" y="107"/>
              </a:cxn>
              <a:cxn ang="0">
                <a:pos x="213" y="140"/>
              </a:cxn>
              <a:cxn ang="0">
                <a:pos x="215" y="161"/>
              </a:cxn>
              <a:cxn ang="0">
                <a:pos x="208" y="165"/>
              </a:cxn>
              <a:cxn ang="0">
                <a:pos x="231" y="187"/>
              </a:cxn>
              <a:cxn ang="0">
                <a:pos x="256" y="247"/>
              </a:cxn>
              <a:cxn ang="0">
                <a:pos x="264" y="301"/>
              </a:cxn>
              <a:cxn ang="0">
                <a:pos x="268" y="330"/>
              </a:cxn>
              <a:cxn ang="0">
                <a:pos x="250" y="357"/>
              </a:cxn>
              <a:cxn ang="0">
                <a:pos x="263" y="370"/>
              </a:cxn>
              <a:cxn ang="0">
                <a:pos x="296" y="352"/>
              </a:cxn>
              <a:cxn ang="0">
                <a:pos x="318" y="447"/>
              </a:cxn>
              <a:cxn ang="0">
                <a:pos x="333" y="452"/>
              </a:cxn>
              <a:cxn ang="0">
                <a:pos x="336" y="480"/>
              </a:cxn>
              <a:cxn ang="0">
                <a:pos x="378" y="491"/>
              </a:cxn>
              <a:cxn ang="0">
                <a:pos x="446" y="491"/>
              </a:cxn>
              <a:cxn ang="0">
                <a:pos x="473" y="503"/>
              </a:cxn>
              <a:cxn ang="0">
                <a:pos x="433" y="742"/>
              </a:cxn>
              <a:cxn ang="0">
                <a:pos x="216" y="702"/>
              </a:cxn>
              <a:cxn ang="0">
                <a:pos x="0" y="657"/>
              </a:cxn>
              <a:cxn ang="0">
                <a:pos x="0" y="657"/>
              </a:cxn>
            </a:cxnLst>
            <a:rect l="0" t="0" r="r" b="b"/>
            <a:pathLst>
              <a:path w="473" h="742">
                <a:moveTo>
                  <a:pt x="0" y="657"/>
                </a:moveTo>
                <a:lnTo>
                  <a:pt x="39" y="500"/>
                </a:lnTo>
                <a:lnTo>
                  <a:pt x="58" y="458"/>
                </a:lnTo>
                <a:lnTo>
                  <a:pt x="41" y="437"/>
                </a:lnTo>
                <a:lnTo>
                  <a:pt x="45" y="418"/>
                </a:lnTo>
                <a:lnTo>
                  <a:pt x="74" y="392"/>
                </a:lnTo>
                <a:lnTo>
                  <a:pt x="121" y="321"/>
                </a:lnTo>
                <a:lnTo>
                  <a:pt x="105" y="298"/>
                </a:lnTo>
                <a:lnTo>
                  <a:pt x="98" y="280"/>
                </a:lnTo>
                <a:lnTo>
                  <a:pt x="100" y="240"/>
                </a:lnTo>
                <a:lnTo>
                  <a:pt x="158" y="0"/>
                </a:lnTo>
                <a:lnTo>
                  <a:pt x="220" y="13"/>
                </a:lnTo>
                <a:lnTo>
                  <a:pt x="199" y="107"/>
                </a:lnTo>
                <a:lnTo>
                  <a:pt x="213" y="140"/>
                </a:lnTo>
                <a:lnTo>
                  <a:pt x="215" y="161"/>
                </a:lnTo>
                <a:lnTo>
                  <a:pt x="208" y="165"/>
                </a:lnTo>
                <a:lnTo>
                  <a:pt x="231" y="187"/>
                </a:lnTo>
                <a:lnTo>
                  <a:pt x="256" y="247"/>
                </a:lnTo>
                <a:lnTo>
                  <a:pt x="264" y="301"/>
                </a:lnTo>
                <a:lnTo>
                  <a:pt x="268" y="330"/>
                </a:lnTo>
                <a:lnTo>
                  <a:pt x="250" y="357"/>
                </a:lnTo>
                <a:lnTo>
                  <a:pt x="263" y="370"/>
                </a:lnTo>
                <a:lnTo>
                  <a:pt x="296" y="352"/>
                </a:lnTo>
                <a:lnTo>
                  <a:pt x="318" y="447"/>
                </a:lnTo>
                <a:lnTo>
                  <a:pt x="333" y="452"/>
                </a:lnTo>
                <a:lnTo>
                  <a:pt x="336" y="480"/>
                </a:lnTo>
                <a:lnTo>
                  <a:pt x="378" y="491"/>
                </a:lnTo>
                <a:lnTo>
                  <a:pt x="446" y="491"/>
                </a:lnTo>
                <a:lnTo>
                  <a:pt x="473" y="503"/>
                </a:lnTo>
                <a:lnTo>
                  <a:pt x="433" y="742"/>
                </a:lnTo>
                <a:lnTo>
                  <a:pt x="216" y="702"/>
                </a:lnTo>
                <a:lnTo>
                  <a:pt x="0" y="657"/>
                </a:lnTo>
                <a:lnTo>
                  <a:pt x="0" y="657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6" name="Freeform 88"/>
          <p:cNvSpPr>
            <a:spLocks/>
          </p:cNvSpPr>
          <p:nvPr/>
        </p:nvSpPr>
        <p:spPr bwMode="auto">
          <a:xfrm>
            <a:off x="2284413" y="1603375"/>
            <a:ext cx="1284287" cy="795338"/>
          </a:xfrm>
          <a:custGeom>
            <a:avLst/>
            <a:gdLst/>
            <a:ahLst/>
            <a:cxnLst>
              <a:cxn ang="0">
                <a:pos x="14" y="127"/>
              </a:cxn>
              <a:cxn ang="0">
                <a:pos x="16" y="148"/>
              </a:cxn>
              <a:cxn ang="0">
                <a:pos x="9" y="152"/>
              </a:cxn>
              <a:cxn ang="0">
                <a:pos x="32" y="174"/>
              </a:cxn>
              <a:cxn ang="0">
                <a:pos x="57" y="234"/>
              </a:cxn>
              <a:cxn ang="0">
                <a:pos x="65" y="288"/>
              </a:cxn>
              <a:cxn ang="0">
                <a:pos x="69" y="317"/>
              </a:cxn>
              <a:cxn ang="0">
                <a:pos x="51" y="344"/>
              </a:cxn>
              <a:cxn ang="0">
                <a:pos x="64" y="357"/>
              </a:cxn>
              <a:cxn ang="0">
                <a:pos x="97" y="339"/>
              </a:cxn>
              <a:cxn ang="0">
                <a:pos x="119" y="434"/>
              </a:cxn>
              <a:cxn ang="0">
                <a:pos x="134" y="439"/>
              </a:cxn>
              <a:cxn ang="0">
                <a:pos x="137" y="467"/>
              </a:cxn>
              <a:cxn ang="0">
                <a:pos x="149" y="479"/>
              </a:cxn>
              <a:cxn ang="0">
                <a:pos x="179" y="478"/>
              </a:cxn>
              <a:cxn ang="0">
                <a:pos x="247" y="478"/>
              </a:cxn>
              <a:cxn ang="0">
                <a:pos x="274" y="490"/>
              </a:cxn>
              <a:cxn ang="0">
                <a:pos x="282" y="440"/>
              </a:cxn>
              <a:cxn ang="0">
                <a:pos x="502" y="473"/>
              </a:cxn>
              <a:cxn ang="0">
                <a:pos x="773" y="501"/>
              </a:cxn>
              <a:cxn ang="0">
                <a:pos x="782" y="410"/>
              </a:cxn>
              <a:cxn ang="0">
                <a:pos x="809" y="117"/>
              </a:cxn>
              <a:cxn ang="0">
                <a:pos x="450" y="76"/>
              </a:cxn>
              <a:cxn ang="0">
                <a:pos x="273" y="49"/>
              </a:cxn>
              <a:cxn ang="0">
                <a:pos x="21" y="0"/>
              </a:cxn>
              <a:cxn ang="0">
                <a:pos x="0" y="94"/>
              </a:cxn>
              <a:cxn ang="0">
                <a:pos x="14" y="127"/>
              </a:cxn>
              <a:cxn ang="0">
                <a:pos x="14" y="127"/>
              </a:cxn>
            </a:cxnLst>
            <a:rect l="0" t="0" r="r" b="b"/>
            <a:pathLst>
              <a:path w="809" h="501">
                <a:moveTo>
                  <a:pt x="14" y="127"/>
                </a:moveTo>
                <a:lnTo>
                  <a:pt x="16" y="148"/>
                </a:lnTo>
                <a:lnTo>
                  <a:pt x="9" y="152"/>
                </a:lnTo>
                <a:lnTo>
                  <a:pt x="32" y="174"/>
                </a:lnTo>
                <a:lnTo>
                  <a:pt x="57" y="234"/>
                </a:lnTo>
                <a:lnTo>
                  <a:pt x="65" y="288"/>
                </a:lnTo>
                <a:lnTo>
                  <a:pt x="69" y="317"/>
                </a:lnTo>
                <a:lnTo>
                  <a:pt x="51" y="344"/>
                </a:lnTo>
                <a:lnTo>
                  <a:pt x="64" y="357"/>
                </a:lnTo>
                <a:lnTo>
                  <a:pt x="97" y="339"/>
                </a:lnTo>
                <a:lnTo>
                  <a:pt x="119" y="434"/>
                </a:lnTo>
                <a:lnTo>
                  <a:pt x="134" y="439"/>
                </a:lnTo>
                <a:lnTo>
                  <a:pt x="137" y="467"/>
                </a:lnTo>
                <a:lnTo>
                  <a:pt x="149" y="479"/>
                </a:lnTo>
                <a:lnTo>
                  <a:pt x="179" y="478"/>
                </a:lnTo>
                <a:lnTo>
                  <a:pt x="247" y="478"/>
                </a:lnTo>
                <a:lnTo>
                  <a:pt x="274" y="490"/>
                </a:lnTo>
                <a:lnTo>
                  <a:pt x="282" y="440"/>
                </a:lnTo>
                <a:lnTo>
                  <a:pt x="502" y="473"/>
                </a:lnTo>
                <a:lnTo>
                  <a:pt x="773" y="501"/>
                </a:lnTo>
                <a:lnTo>
                  <a:pt x="782" y="410"/>
                </a:lnTo>
                <a:lnTo>
                  <a:pt x="809" y="117"/>
                </a:lnTo>
                <a:lnTo>
                  <a:pt x="450" y="76"/>
                </a:lnTo>
                <a:lnTo>
                  <a:pt x="273" y="49"/>
                </a:lnTo>
                <a:lnTo>
                  <a:pt x="21" y="0"/>
                </a:lnTo>
                <a:lnTo>
                  <a:pt x="0" y="94"/>
                </a:lnTo>
                <a:lnTo>
                  <a:pt x="14" y="127"/>
                </a:lnTo>
                <a:lnTo>
                  <a:pt x="14" y="127"/>
                </a:lnTo>
                <a:close/>
              </a:path>
            </a:pathLst>
          </a:custGeom>
          <a:solidFill>
            <a:srgbClr val="FFAB99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7" name="Freeform 89"/>
          <p:cNvSpPr>
            <a:spLocks/>
          </p:cNvSpPr>
          <p:nvPr/>
        </p:nvSpPr>
        <p:spPr bwMode="auto">
          <a:xfrm>
            <a:off x="1917700" y="3459163"/>
            <a:ext cx="857250" cy="965200"/>
          </a:xfrm>
          <a:custGeom>
            <a:avLst/>
            <a:gdLst/>
            <a:ahLst/>
            <a:cxnLst>
              <a:cxn ang="0">
                <a:pos x="35" y="387"/>
              </a:cxn>
              <a:cxn ang="0">
                <a:pos x="21" y="365"/>
              </a:cxn>
              <a:cxn ang="0">
                <a:pos x="28" y="330"/>
              </a:cxn>
              <a:cxn ang="0">
                <a:pos x="64" y="274"/>
              </a:cxn>
              <a:cxn ang="0">
                <a:pos x="90" y="257"/>
              </a:cxn>
              <a:cxn ang="0">
                <a:pos x="75" y="237"/>
              </a:cxn>
              <a:cxn ang="0">
                <a:pos x="65" y="182"/>
              </a:cxn>
              <a:cxn ang="0">
                <a:pos x="76" y="79"/>
              </a:cxn>
              <a:cxn ang="0">
                <a:pos x="94" y="73"/>
              </a:cxn>
              <a:cxn ang="0">
                <a:pos x="124" y="91"/>
              </a:cxn>
              <a:cxn ang="0">
                <a:pos x="150" y="0"/>
              </a:cxn>
              <a:cxn ang="0">
                <a:pos x="540" y="65"/>
              </a:cxn>
              <a:cxn ang="0">
                <a:pos x="458" y="608"/>
              </a:cxn>
              <a:cxn ang="0">
                <a:pos x="339" y="591"/>
              </a:cxn>
              <a:cxn ang="0">
                <a:pos x="264" y="571"/>
              </a:cxn>
              <a:cxn ang="0">
                <a:pos x="112" y="510"/>
              </a:cxn>
              <a:cxn ang="0">
                <a:pos x="0" y="417"/>
              </a:cxn>
              <a:cxn ang="0">
                <a:pos x="35" y="387"/>
              </a:cxn>
              <a:cxn ang="0">
                <a:pos x="35" y="387"/>
              </a:cxn>
            </a:cxnLst>
            <a:rect l="0" t="0" r="r" b="b"/>
            <a:pathLst>
              <a:path w="540" h="608">
                <a:moveTo>
                  <a:pt x="35" y="387"/>
                </a:moveTo>
                <a:lnTo>
                  <a:pt x="21" y="365"/>
                </a:lnTo>
                <a:lnTo>
                  <a:pt x="28" y="330"/>
                </a:lnTo>
                <a:lnTo>
                  <a:pt x="64" y="274"/>
                </a:lnTo>
                <a:lnTo>
                  <a:pt x="90" y="257"/>
                </a:lnTo>
                <a:lnTo>
                  <a:pt x="75" y="237"/>
                </a:lnTo>
                <a:lnTo>
                  <a:pt x="65" y="182"/>
                </a:lnTo>
                <a:lnTo>
                  <a:pt x="76" y="79"/>
                </a:lnTo>
                <a:lnTo>
                  <a:pt x="94" y="73"/>
                </a:lnTo>
                <a:lnTo>
                  <a:pt x="124" y="91"/>
                </a:lnTo>
                <a:lnTo>
                  <a:pt x="150" y="0"/>
                </a:lnTo>
                <a:lnTo>
                  <a:pt x="540" y="65"/>
                </a:lnTo>
                <a:lnTo>
                  <a:pt x="458" y="608"/>
                </a:lnTo>
                <a:lnTo>
                  <a:pt x="339" y="591"/>
                </a:lnTo>
                <a:lnTo>
                  <a:pt x="264" y="571"/>
                </a:lnTo>
                <a:lnTo>
                  <a:pt x="112" y="510"/>
                </a:lnTo>
                <a:lnTo>
                  <a:pt x="0" y="417"/>
                </a:lnTo>
                <a:lnTo>
                  <a:pt x="35" y="387"/>
                </a:lnTo>
                <a:lnTo>
                  <a:pt x="35" y="387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8" name="Freeform 90"/>
          <p:cNvSpPr>
            <a:spLocks/>
          </p:cNvSpPr>
          <p:nvPr/>
        </p:nvSpPr>
        <p:spPr bwMode="auto">
          <a:xfrm>
            <a:off x="2627313" y="2301875"/>
            <a:ext cx="884237" cy="712788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66" y="0"/>
              </a:cxn>
              <a:cxn ang="0">
                <a:pos x="286" y="33"/>
              </a:cxn>
              <a:cxn ang="0">
                <a:pos x="557" y="61"/>
              </a:cxn>
              <a:cxn ang="0">
                <a:pos x="538" y="255"/>
              </a:cxn>
              <a:cxn ang="0">
                <a:pos x="520" y="449"/>
              </a:cxn>
              <a:cxn ang="0">
                <a:pos x="150" y="407"/>
              </a:cxn>
              <a:cxn ang="0">
                <a:pos x="0" y="384"/>
              </a:cxn>
              <a:cxn ang="0">
                <a:pos x="0" y="384"/>
              </a:cxn>
            </a:cxnLst>
            <a:rect l="0" t="0" r="r" b="b"/>
            <a:pathLst>
              <a:path w="557" h="449">
                <a:moveTo>
                  <a:pt x="0" y="384"/>
                </a:moveTo>
                <a:lnTo>
                  <a:pt x="66" y="0"/>
                </a:lnTo>
                <a:lnTo>
                  <a:pt x="286" y="33"/>
                </a:lnTo>
                <a:lnTo>
                  <a:pt x="557" y="61"/>
                </a:lnTo>
                <a:lnTo>
                  <a:pt x="538" y="255"/>
                </a:lnTo>
                <a:lnTo>
                  <a:pt x="520" y="449"/>
                </a:lnTo>
                <a:lnTo>
                  <a:pt x="150" y="407"/>
                </a:lnTo>
                <a:lnTo>
                  <a:pt x="0" y="384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9" name="Freeform 91"/>
          <p:cNvSpPr>
            <a:spLocks/>
          </p:cNvSpPr>
          <p:nvPr/>
        </p:nvSpPr>
        <p:spPr bwMode="auto">
          <a:xfrm>
            <a:off x="2774950" y="2947988"/>
            <a:ext cx="914400" cy="703262"/>
          </a:xfrm>
          <a:custGeom>
            <a:avLst/>
            <a:gdLst/>
            <a:ahLst/>
            <a:cxnLst>
              <a:cxn ang="0">
                <a:pos x="57" y="0"/>
              </a:cxn>
              <a:cxn ang="0">
                <a:pos x="427" y="42"/>
              </a:cxn>
              <a:cxn ang="0">
                <a:pos x="576" y="54"/>
              </a:cxn>
              <a:cxn ang="0">
                <a:pos x="570" y="150"/>
              </a:cxn>
              <a:cxn ang="0">
                <a:pos x="550" y="443"/>
              </a:cxn>
              <a:cxn ang="0">
                <a:pos x="474" y="438"/>
              </a:cxn>
              <a:cxn ang="0">
                <a:pos x="239" y="417"/>
              </a:cxn>
              <a:cxn ang="0">
                <a:pos x="0" y="387"/>
              </a:cxn>
              <a:cxn ang="0">
                <a:pos x="57" y="0"/>
              </a:cxn>
              <a:cxn ang="0">
                <a:pos x="57" y="0"/>
              </a:cxn>
            </a:cxnLst>
            <a:rect l="0" t="0" r="r" b="b"/>
            <a:pathLst>
              <a:path w="576" h="443">
                <a:moveTo>
                  <a:pt x="57" y="0"/>
                </a:moveTo>
                <a:lnTo>
                  <a:pt x="427" y="42"/>
                </a:lnTo>
                <a:lnTo>
                  <a:pt x="576" y="54"/>
                </a:lnTo>
                <a:lnTo>
                  <a:pt x="570" y="150"/>
                </a:lnTo>
                <a:lnTo>
                  <a:pt x="550" y="443"/>
                </a:lnTo>
                <a:lnTo>
                  <a:pt x="474" y="438"/>
                </a:lnTo>
                <a:lnTo>
                  <a:pt x="239" y="417"/>
                </a:lnTo>
                <a:lnTo>
                  <a:pt x="0" y="387"/>
                </a:lnTo>
                <a:lnTo>
                  <a:pt x="57" y="0"/>
                </a:lnTo>
                <a:lnTo>
                  <a:pt x="57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0" name="Freeform 92"/>
          <p:cNvSpPr>
            <a:spLocks/>
          </p:cNvSpPr>
          <p:nvPr/>
        </p:nvSpPr>
        <p:spPr bwMode="auto">
          <a:xfrm>
            <a:off x="2644775" y="3562350"/>
            <a:ext cx="882650" cy="877888"/>
          </a:xfrm>
          <a:custGeom>
            <a:avLst/>
            <a:gdLst/>
            <a:ahLst/>
            <a:cxnLst>
              <a:cxn ang="0">
                <a:pos x="71" y="553"/>
              </a:cxn>
              <a:cxn ang="0">
                <a:pos x="77" y="511"/>
              </a:cxn>
              <a:cxn ang="0">
                <a:pos x="216" y="529"/>
              </a:cxn>
              <a:cxn ang="0">
                <a:pos x="211" y="509"/>
              </a:cxn>
              <a:cxn ang="0">
                <a:pos x="511" y="536"/>
              </a:cxn>
              <a:cxn ang="0">
                <a:pos x="556" y="51"/>
              </a:cxn>
              <a:cxn ang="0">
                <a:pos x="321" y="30"/>
              </a:cxn>
              <a:cxn ang="0">
                <a:pos x="82" y="0"/>
              </a:cxn>
              <a:cxn ang="0">
                <a:pos x="0" y="543"/>
              </a:cxn>
              <a:cxn ang="0">
                <a:pos x="71" y="553"/>
              </a:cxn>
              <a:cxn ang="0">
                <a:pos x="71" y="553"/>
              </a:cxn>
            </a:cxnLst>
            <a:rect l="0" t="0" r="r" b="b"/>
            <a:pathLst>
              <a:path w="556" h="553">
                <a:moveTo>
                  <a:pt x="71" y="553"/>
                </a:moveTo>
                <a:lnTo>
                  <a:pt x="77" y="511"/>
                </a:lnTo>
                <a:lnTo>
                  <a:pt x="216" y="529"/>
                </a:lnTo>
                <a:lnTo>
                  <a:pt x="211" y="509"/>
                </a:lnTo>
                <a:lnTo>
                  <a:pt x="511" y="536"/>
                </a:lnTo>
                <a:lnTo>
                  <a:pt x="556" y="51"/>
                </a:lnTo>
                <a:lnTo>
                  <a:pt x="321" y="30"/>
                </a:lnTo>
                <a:lnTo>
                  <a:pt x="82" y="0"/>
                </a:lnTo>
                <a:lnTo>
                  <a:pt x="0" y="543"/>
                </a:lnTo>
                <a:lnTo>
                  <a:pt x="71" y="553"/>
                </a:lnTo>
                <a:lnTo>
                  <a:pt x="71" y="553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1" name="Freeform 93"/>
          <p:cNvSpPr>
            <a:spLocks/>
          </p:cNvSpPr>
          <p:nvPr/>
        </p:nvSpPr>
        <p:spPr bwMode="auto">
          <a:xfrm>
            <a:off x="2979738" y="3724275"/>
            <a:ext cx="1752600" cy="1651000"/>
          </a:xfrm>
          <a:custGeom>
            <a:avLst/>
            <a:gdLst/>
            <a:ahLst/>
            <a:cxnLst>
              <a:cxn ang="0">
                <a:pos x="0" y="407"/>
              </a:cxn>
              <a:cxn ang="0">
                <a:pos x="300" y="434"/>
              </a:cxn>
              <a:cxn ang="0">
                <a:pos x="341" y="0"/>
              </a:cxn>
              <a:cxn ang="0">
                <a:pos x="580" y="13"/>
              </a:cxn>
              <a:cxn ang="0">
                <a:pos x="572" y="200"/>
              </a:cxn>
              <a:cxn ang="0">
                <a:pos x="595" y="220"/>
              </a:cxn>
              <a:cxn ang="0">
                <a:pos x="617" y="220"/>
              </a:cxn>
              <a:cxn ang="0">
                <a:pos x="635" y="237"/>
              </a:cxn>
              <a:cxn ang="0">
                <a:pos x="671" y="246"/>
              </a:cxn>
              <a:cxn ang="0">
                <a:pos x="744" y="277"/>
              </a:cxn>
              <a:cxn ang="0">
                <a:pos x="756" y="264"/>
              </a:cxn>
              <a:cxn ang="0">
                <a:pos x="803" y="291"/>
              </a:cxn>
              <a:cxn ang="0">
                <a:pos x="865" y="290"/>
              </a:cxn>
              <a:cxn ang="0">
                <a:pos x="908" y="277"/>
              </a:cxn>
              <a:cxn ang="0">
                <a:pos x="967" y="266"/>
              </a:cxn>
              <a:cxn ang="0">
                <a:pos x="1020" y="295"/>
              </a:cxn>
              <a:cxn ang="0">
                <a:pos x="1029" y="305"/>
              </a:cxn>
              <a:cxn ang="0">
                <a:pos x="1057" y="305"/>
              </a:cxn>
              <a:cxn ang="0">
                <a:pos x="1063" y="459"/>
              </a:cxn>
              <a:cxn ang="0">
                <a:pos x="1104" y="534"/>
              </a:cxn>
              <a:cxn ang="0">
                <a:pos x="1089" y="594"/>
              </a:cxn>
              <a:cxn ang="0">
                <a:pos x="1092" y="643"/>
              </a:cxn>
              <a:cxn ang="0">
                <a:pos x="1074" y="668"/>
              </a:cxn>
              <a:cxn ang="0">
                <a:pos x="1081" y="676"/>
              </a:cxn>
              <a:cxn ang="0">
                <a:pos x="1035" y="690"/>
              </a:cxn>
              <a:cxn ang="0">
                <a:pos x="1000" y="694"/>
              </a:cxn>
              <a:cxn ang="0">
                <a:pos x="1007" y="668"/>
              </a:cxn>
              <a:cxn ang="0">
                <a:pos x="987" y="683"/>
              </a:cxn>
              <a:cxn ang="0">
                <a:pos x="989" y="713"/>
              </a:cxn>
              <a:cxn ang="0">
                <a:pos x="964" y="745"/>
              </a:cxn>
              <a:cxn ang="0">
                <a:pos x="833" y="811"/>
              </a:cxn>
              <a:cxn ang="0">
                <a:pos x="792" y="853"/>
              </a:cxn>
              <a:cxn ang="0">
                <a:pos x="754" y="946"/>
              </a:cxn>
              <a:cxn ang="0">
                <a:pos x="785" y="1040"/>
              </a:cxn>
              <a:cxn ang="0">
                <a:pos x="755" y="1040"/>
              </a:cxn>
              <a:cxn ang="0">
                <a:pos x="613" y="991"/>
              </a:cxn>
              <a:cxn ang="0">
                <a:pos x="598" y="950"/>
              </a:cxn>
              <a:cxn ang="0">
                <a:pos x="583" y="932"/>
              </a:cxn>
              <a:cxn ang="0">
                <a:pos x="579" y="877"/>
              </a:cxn>
              <a:cxn ang="0">
                <a:pos x="551" y="858"/>
              </a:cxn>
              <a:cxn ang="0">
                <a:pos x="476" y="712"/>
              </a:cxn>
              <a:cxn ang="0">
                <a:pos x="439" y="684"/>
              </a:cxn>
              <a:cxn ang="0">
                <a:pos x="428" y="661"/>
              </a:cxn>
              <a:cxn ang="0">
                <a:pos x="316" y="655"/>
              </a:cxn>
              <a:cxn ang="0">
                <a:pos x="257" y="724"/>
              </a:cxn>
              <a:cxn ang="0">
                <a:pos x="157" y="653"/>
              </a:cxn>
              <a:cxn ang="0">
                <a:pos x="126" y="554"/>
              </a:cxn>
              <a:cxn ang="0">
                <a:pos x="30" y="462"/>
              </a:cxn>
              <a:cxn ang="0">
                <a:pos x="19" y="431"/>
              </a:cxn>
              <a:cxn ang="0">
                <a:pos x="5" y="427"/>
              </a:cxn>
              <a:cxn ang="0">
                <a:pos x="0" y="407"/>
              </a:cxn>
              <a:cxn ang="0">
                <a:pos x="0" y="407"/>
              </a:cxn>
            </a:cxnLst>
            <a:rect l="0" t="0" r="r" b="b"/>
            <a:pathLst>
              <a:path w="1104" h="1040">
                <a:moveTo>
                  <a:pt x="0" y="407"/>
                </a:moveTo>
                <a:lnTo>
                  <a:pt x="300" y="434"/>
                </a:lnTo>
                <a:lnTo>
                  <a:pt x="341" y="0"/>
                </a:lnTo>
                <a:lnTo>
                  <a:pt x="580" y="13"/>
                </a:lnTo>
                <a:lnTo>
                  <a:pt x="572" y="200"/>
                </a:lnTo>
                <a:lnTo>
                  <a:pt x="595" y="220"/>
                </a:lnTo>
                <a:lnTo>
                  <a:pt x="617" y="220"/>
                </a:lnTo>
                <a:lnTo>
                  <a:pt x="635" y="237"/>
                </a:lnTo>
                <a:lnTo>
                  <a:pt x="671" y="246"/>
                </a:lnTo>
                <a:lnTo>
                  <a:pt x="744" y="277"/>
                </a:lnTo>
                <a:lnTo>
                  <a:pt x="756" y="264"/>
                </a:lnTo>
                <a:lnTo>
                  <a:pt x="803" y="291"/>
                </a:lnTo>
                <a:lnTo>
                  <a:pt x="865" y="290"/>
                </a:lnTo>
                <a:lnTo>
                  <a:pt x="908" y="277"/>
                </a:lnTo>
                <a:lnTo>
                  <a:pt x="967" y="266"/>
                </a:lnTo>
                <a:lnTo>
                  <a:pt x="1020" y="295"/>
                </a:lnTo>
                <a:lnTo>
                  <a:pt x="1029" y="305"/>
                </a:lnTo>
                <a:lnTo>
                  <a:pt x="1057" y="305"/>
                </a:lnTo>
                <a:lnTo>
                  <a:pt x="1063" y="459"/>
                </a:lnTo>
                <a:lnTo>
                  <a:pt x="1104" y="534"/>
                </a:lnTo>
                <a:lnTo>
                  <a:pt x="1089" y="594"/>
                </a:lnTo>
                <a:lnTo>
                  <a:pt x="1092" y="643"/>
                </a:lnTo>
                <a:lnTo>
                  <a:pt x="1074" y="668"/>
                </a:lnTo>
                <a:lnTo>
                  <a:pt x="1081" y="676"/>
                </a:lnTo>
                <a:lnTo>
                  <a:pt x="1035" y="690"/>
                </a:lnTo>
                <a:lnTo>
                  <a:pt x="1000" y="694"/>
                </a:lnTo>
                <a:lnTo>
                  <a:pt x="1007" y="668"/>
                </a:lnTo>
                <a:lnTo>
                  <a:pt x="987" y="683"/>
                </a:lnTo>
                <a:lnTo>
                  <a:pt x="989" y="713"/>
                </a:lnTo>
                <a:lnTo>
                  <a:pt x="964" y="745"/>
                </a:lnTo>
                <a:lnTo>
                  <a:pt x="833" y="811"/>
                </a:lnTo>
                <a:lnTo>
                  <a:pt x="792" y="853"/>
                </a:lnTo>
                <a:lnTo>
                  <a:pt x="754" y="946"/>
                </a:lnTo>
                <a:lnTo>
                  <a:pt x="785" y="1040"/>
                </a:lnTo>
                <a:lnTo>
                  <a:pt x="755" y="1040"/>
                </a:lnTo>
                <a:lnTo>
                  <a:pt x="613" y="991"/>
                </a:lnTo>
                <a:lnTo>
                  <a:pt x="598" y="950"/>
                </a:lnTo>
                <a:lnTo>
                  <a:pt x="583" y="932"/>
                </a:lnTo>
                <a:lnTo>
                  <a:pt x="579" y="877"/>
                </a:lnTo>
                <a:lnTo>
                  <a:pt x="551" y="858"/>
                </a:lnTo>
                <a:lnTo>
                  <a:pt x="476" y="712"/>
                </a:lnTo>
                <a:lnTo>
                  <a:pt x="439" y="684"/>
                </a:lnTo>
                <a:lnTo>
                  <a:pt x="428" y="661"/>
                </a:lnTo>
                <a:lnTo>
                  <a:pt x="316" y="655"/>
                </a:lnTo>
                <a:lnTo>
                  <a:pt x="257" y="724"/>
                </a:lnTo>
                <a:lnTo>
                  <a:pt x="157" y="653"/>
                </a:lnTo>
                <a:lnTo>
                  <a:pt x="126" y="554"/>
                </a:lnTo>
                <a:lnTo>
                  <a:pt x="30" y="462"/>
                </a:lnTo>
                <a:lnTo>
                  <a:pt x="19" y="431"/>
                </a:lnTo>
                <a:lnTo>
                  <a:pt x="5" y="427"/>
                </a:lnTo>
                <a:lnTo>
                  <a:pt x="0" y="407"/>
                </a:lnTo>
                <a:lnTo>
                  <a:pt x="0" y="407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2" name="Freeform 94"/>
          <p:cNvSpPr>
            <a:spLocks/>
          </p:cNvSpPr>
          <p:nvPr/>
        </p:nvSpPr>
        <p:spPr bwMode="auto">
          <a:xfrm>
            <a:off x="3525838" y="1789113"/>
            <a:ext cx="825500" cy="506412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480" y="24"/>
              </a:cxn>
              <a:cxn ang="0">
                <a:pos x="482" y="103"/>
              </a:cxn>
              <a:cxn ang="0">
                <a:pos x="503" y="169"/>
              </a:cxn>
              <a:cxn ang="0">
                <a:pos x="506" y="252"/>
              </a:cxn>
              <a:cxn ang="0">
                <a:pos x="520" y="319"/>
              </a:cxn>
              <a:cxn ang="0">
                <a:pos x="246" y="311"/>
              </a:cxn>
              <a:cxn ang="0">
                <a:pos x="0" y="293"/>
              </a:cxn>
              <a:cxn ang="0">
                <a:pos x="27" y="0"/>
              </a:cxn>
              <a:cxn ang="0">
                <a:pos x="27" y="0"/>
              </a:cxn>
            </a:cxnLst>
            <a:rect l="0" t="0" r="r" b="b"/>
            <a:pathLst>
              <a:path w="520" h="319">
                <a:moveTo>
                  <a:pt x="27" y="0"/>
                </a:moveTo>
                <a:lnTo>
                  <a:pt x="480" y="24"/>
                </a:lnTo>
                <a:lnTo>
                  <a:pt x="482" y="103"/>
                </a:lnTo>
                <a:lnTo>
                  <a:pt x="503" y="169"/>
                </a:lnTo>
                <a:lnTo>
                  <a:pt x="506" y="252"/>
                </a:lnTo>
                <a:lnTo>
                  <a:pt x="520" y="319"/>
                </a:lnTo>
                <a:lnTo>
                  <a:pt x="246" y="311"/>
                </a:lnTo>
                <a:lnTo>
                  <a:pt x="0" y="293"/>
                </a:lnTo>
                <a:lnTo>
                  <a:pt x="27" y="0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3" name="Freeform 95"/>
          <p:cNvSpPr>
            <a:spLocks/>
          </p:cNvSpPr>
          <p:nvPr/>
        </p:nvSpPr>
        <p:spPr bwMode="auto">
          <a:xfrm>
            <a:off x="3481388" y="2254250"/>
            <a:ext cx="882650" cy="576263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274" y="18"/>
              </a:cxn>
              <a:cxn ang="0">
                <a:pos x="548" y="26"/>
              </a:cxn>
              <a:cxn ang="0">
                <a:pos x="530" y="61"/>
              </a:cxn>
              <a:cxn ang="0">
                <a:pos x="556" y="85"/>
              </a:cxn>
              <a:cxn ang="0">
                <a:pos x="554" y="264"/>
              </a:cxn>
              <a:cxn ang="0">
                <a:pos x="543" y="263"/>
              </a:cxn>
              <a:cxn ang="0">
                <a:pos x="545" y="286"/>
              </a:cxn>
              <a:cxn ang="0">
                <a:pos x="553" y="304"/>
              </a:cxn>
              <a:cxn ang="0">
                <a:pos x="548" y="321"/>
              </a:cxn>
              <a:cxn ang="0">
                <a:pos x="553" y="363"/>
              </a:cxn>
              <a:cxn ang="0">
                <a:pos x="541" y="359"/>
              </a:cxn>
              <a:cxn ang="0">
                <a:pos x="527" y="343"/>
              </a:cxn>
              <a:cxn ang="0">
                <a:pos x="477" y="326"/>
              </a:cxn>
              <a:cxn ang="0">
                <a:pos x="429" y="329"/>
              </a:cxn>
              <a:cxn ang="0">
                <a:pos x="402" y="308"/>
              </a:cxn>
              <a:cxn ang="0">
                <a:pos x="0" y="285"/>
              </a:cxn>
              <a:cxn ang="0">
                <a:pos x="28" y="0"/>
              </a:cxn>
              <a:cxn ang="0">
                <a:pos x="28" y="0"/>
              </a:cxn>
            </a:cxnLst>
            <a:rect l="0" t="0" r="r" b="b"/>
            <a:pathLst>
              <a:path w="556" h="363">
                <a:moveTo>
                  <a:pt x="28" y="0"/>
                </a:moveTo>
                <a:lnTo>
                  <a:pt x="274" y="18"/>
                </a:lnTo>
                <a:lnTo>
                  <a:pt x="548" y="26"/>
                </a:lnTo>
                <a:lnTo>
                  <a:pt x="530" y="61"/>
                </a:lnTo>
                <a:lnTo>
                  <a:pt x="556" y="85"/>
                </a:lnTo>
                <a:lnTo>
                  <a:pt x="554" y="264"/>
                </a:lnTo>
                <a:lnTo>
                  <a:pt x="543" y="263"/>
                </a:lnTo>
                <a:lnTo>
                  <a:pt x="545" y="286"/>
                </a:lnTo>
                <a:lnTo>
                  <a:pt x="553" y="304"/>
                </a:lnTo>
                <a:lnTo>
                  <a:pt x="548" y="321"/>
                </a:lnTo>
                <a:lnTo>
                  <a:pt x="553" y="363"/>
                </a:lnTo>
                <a:lnTo>
                  <a:pt x="541" y="359"/>
                </a:lnTo>
                <a:lnTo>
                  <a:pt x="527" y="343"/>
                </a:lnTo>
                <a:lnTo>
                  <a:pt x="477" y="326"/>
                </a:lnTo>
                <a:lnTo>
                  <a:pt x="429" y="329"/>
                </a:lnTo>
                <a:lnTo>
                  <a:pt x="402" y="308"/>
                </a:lnTo>
                <a:lnTo>
                  <a:pt x="0" y="285"/>
                </a:lnTo>
                <a:lnTo>
                  <a:pt x="28" y="0"/>
                </a:lnTo>
                <a:lnTo>
                  <a:pt x="28" y="0"/>
                </a:lnTo>
                <a:close/>
              </a:path>
            </a:pathLst>
          </a:custGeom>
          <a:solidFill>
            <a:srgbClr val="FFAB99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4" name="Freeform 96"/>
          <p:cNvSpPr>
            <a:spLocks/>
          </p:cNvSpPr>
          <p:nvPr/>
        </p:nvSpPr>
        <p:spPr bwMode="auto">
          <a:xfrm>
            <a:off x="3452813" y="2706688"/>
            <a:ext cx="1035050" cy="503237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420" y="23"/>
              </a:cxn>
              <a:cxn ang="0">
                <a:pos x="447" y="44"/>
              </a:cxn>
              <a:cxn ang="0">
                <a:pos x="495" y="41"/>
              </a:cxn>
              <a:cxn ang="0">
                <a:pos x="545" y="58"/>
              </a:cxn>
              <a:cxn ang="0">
                <a:pos x="559" y="74"/>
              </a:cxn>
              <a:cxn ang="0">
                <a:pos x="571" y="78"/>
              </a:cxn>
              <a:cxn ang="0">
                <a:pos x="593" y="139"/>
              </a:cxn>
              <a:cxn ang="0">
                <a:pos x="593" y="157"/>
              </a:cxn>
              <a:cxn ang="0">
                <a:pos x="608" y="185"/>
              </a:cxn>
              <a:cxn ang="0">
                <a:pos x="615" y="231"/>
              </a:cxn>
              <a:cxn ang="0">
                <a:pos x="611" y="245"/>
              </a:cxn>
              <a:cxn ang="0">
                <a:pos x="621" y="260"/>
              </a:cxn>
              <a:cxn ang="0">
                <a:pos x="652" y="317"/>
              </a:cxn>
              <a:cxn ang="0">
                <a:pos x="362" y="315"/>
              </a:cxn>
              <a:cxn ang="0">
                <a:pos x="143" y="302"/>
              </a:cxn>
              <a:cxn ang="0">
                <a:pos x="149" y="206"/>
              </a:cxn>
              <a:cxn ang="0">
                <a:pos x="0" y="194"/>
              </a:cxn>
              <a:cxn ang="0">
                <a:pos x="18" y="0"/>
              </a:cxn>
              <a:cxn ang="0">
                <a:pos x="18" y="0"/>
              </a:cxn>
            </a:cxnLst>
            <a:rect l="0" t="0" r="r" b="b"/>
            <a:pathLst>
              <a:path w="652" h="317">
                <a:moveTo>
                  <a:pt x="18" y="0"/>
                </a:moveTo>
                <a:lnTo>
                  <a:pt x="420" y="23"/>
                </a:lnTo>
                <a:lnTo>
                  <a:pt x="447" y="44"/>
                </a:lnTo>
                <a:lnTo>
                  <a:pt x="495" y="41"/>
                </a:lnTo>
                <a:lnTo>
                  <a:pt x="545" y="58"/>
                </a:lnTo>
                <a:lnTo>
                  <a:pt x="559" y="74"/>
                </a:lnTo>
                <a:lnTo>
                  <a:pt x="571" y="78"/>
                </a:lnTo>
                <a:lnTo>
                  <a:pt x="593" y="139"/>
                </a:lnTo>
                <a:lnTo>
                  <a:pt x="593" y="157"/>
                </a:lnTo>
                <a:lnTo>
                  <a:pt x="608" y="185"/>
                </a:lnTo>
                <a:lnTo>
                  <a:pt x="615" y="231"/>
                </a:lnTo>
                <a:lnTo>
                  <a:pt x="611" y="245"/>
                </a:lnTo>
                <a:lnTo>
                  <a:pt x="621" y="260"/>
                </a:lnTo>
                <a:lnTo>
                  <a:pt x="652" y="317"/>
                </a:lnTo>
                <a:lnTo>
                  <a:pt x="362" y="315"/>
                </a:lnTo>
                <a:lnTo>
                  <a:pt x="143" y="302"/>
                </a:lnTo>
                <a:lnTo>
                  <a:pt x="149" y="206"/>
                </a:lnTo>
                <a:lnTo>
                  <a:pt x="0" y="194"/>
                </a:lnTo>
                <a:lnTo>
                  <a:pt x="18" y="0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5" name="Freeform 97"/>
          <p:cNvSpPr>
            <a:spLocks/>
          </p:cNvSpPr>
          <p:nvPr/>
        </p:nvSpPr>
        <p:spPr bwMode="auto">
          <a:xfrm>
            <a:off x="3648075" y="3186113"/>
            <a:ext cx="931863" cy="488950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39" y="13"/>
              </a:cxn>
              <a:cxn ang="0">
                <a:pos x="529" y="15"/>
              </a:cxn>
              <a:cxn ang="0">
                <a:pos x="546" y="29"/>
              </a:cxn>
              <a:cxn ang="0">
                <a:pos x="554" y="26"/>
              </a:cxn>
              <a:cxn ang="0">
                <a:pos x="565" y="42"/>
              </a:cxn>
              <a:cxn ang="0">
                <a:pos x="555" y="42"/>
              </a:cxn>
              <a:cxn ang="0">
                <a:pos x="546" y="62"/>
              </a:cxn>
              <a:cxn ang="0">
                <a:pos x="569" y="95"/>
              </a:cxn>
              <a:cxn ang="0">
                <a:pos x="587" y="99"/>
              </a:cxn>
              <a:cxn ang="0">
                <a:pos x="584" y="307"/>
              </a:cxn>
              <a:cxn ang="0">
                <a:pos x="335" y="308"/>
              </a:cxn>
              <a:cxn ang="0">
                <a:pos x="0" y="293"/>
              </a:cxn>
              <a:cxn ang="0">
                <a:pos x="20" y="0"/>
              </a:cxn>
              <a:cxn ang="0">
                <a:pos x="20" y="0"/>
              </a:cxn>
            </a:cxnLst>
            <a:rect l="0" t="0" r="r" b="b"/>
            <a:pathLst>
              <a:path w="587" h="308">
                <a:moveTo>
                  <a:pt x="20" y="0"/>
                </a:moveTo>
                <a:lnTo>
                  <a:pt x="239" y="13"/>
                </a:lnTo>
                <a:lnTo>
                  <a:pt x="529" y="15"/>
                </a:lnTo>
                <a:lnTo>
                  <a:pt x="546" y="29"/>
                </a:lnTo>
                <a:lnTo>
                  <a:pt x="554" y="26"/>
                </a:lnTo>
                <a:lnTo>
                  <a:pt x="565" y="42"/>
                </a:lnTo>
                <a:lnTo>
                  <a:pt x="555" y="42"/>
                </a:lnTo>
                <a:lnTo>
                  <a:pt x="546" y="62"/>
                </a:lnTo>
                <a:lnTo>
                  <a:pt x="569" y="95"/>
                </a:lnTo>
                <a:lnTo>
                  <a:pt x="587" y="99"/>
                </a:lnTo>
                <a:lnTo>
                  <a:pt x="584" y="307"/>
                </a:lnTo>
                <a:lnTo>
                  <a:pt x="335" y="308"/>
                </a:lnTo>
                <a:lnTo>
                  <a:pt x="0" y="293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6" name="Freeform 98"/>
          <p:cNvSpPr>
            <a:spLocks/>
          </p:cNvSpPr>
          <p:nvPr/>
        </p:nvSpPr>
        <p:spPr bwMode="auto">
          <a:xfrm>
            <a:off x="3521075" y="3643313"/>
            <a:ext cx="1082675" cy="549275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80" y="5"/>
              </a:cxn>
              <a:cxn ang="0">
                <a:pos x="415" y="20"/>
              </a:cxn>
              <a:cxn ang="0">
                <a:pos x="664" y="19"/>
              </a:cxn>
              <a:cxn ang="0">
                <a:pos x="667" y="70"/>
              </a:cxn>
              <a:cxn ang="0">
                <a:pos x="682" y="178"/>
              </a:cxn>
              <a:cxn ang="0">
                <a:pos x="679" y="346"/>
              </a:cxn>
              <a:cxn ang="0">
                <a:pos x="626" y="317"/>
              </a:cxn>
              <a:cxn ang="0">
                <a:pos x="567" y="328"/>
              </a:cxn>
              <a:cxn ang="0">
                <a:pos x="524" y="341"/>
              </a:cxn>
              <a:cxn ang="0">
                <a:pos x="462" y="342"/>
              </a:cxn>
              <a:cxn ang="0">
                <a:pos x="415" y="315"/>
              </a:cxn>
              <a:cxn ang="0">
                <a:pos x="403" y="328"/>
              </a:cxn>
              <a:cxn ang="0">
                <a:pos x="330" y="297"/>
              </a:cxn>
              <a:cxn ang="0">
                <a:pos x="294" y="288"/>
              </a:cxn>
              <a:cxn ang="0">
                <a:pos x="276" y="272"/>
              </a:cxn>
              <a:cxn ang="0">
                <a:pos x="254" y="271"/>
              </a:cxn>
              <a:cxn ang="0">
                <a:pos x="231" y="251"/>
              </a:cxn>
              <a:cxn ang="0">
                <a:pos x="239" y="64"/>
              </a:cxn>
              <a:cxn ang="0">
                <a:pos x="0" y="51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682" h="346">
                <a:moveTo>
                  <a:pt x="4" y="0"/>
                </a:moveTo>
                <a:lnTo>
                  <a:pt x="80" y="5"/>
                </a:lnTo>
                <a:lnTo>
                  <a:pt x="415" y="20"/>
                </a:lnTo>
                <a:lnTo>
                  <a:pt x="664" y="19"/>
                </a:lnTo>
                <a:lnTo>
                  <a:pt x="667" y="70"/>
                </a:lnTo>
                <a:lnTo>
                  <a:pt x="682" y="178"/>
                </a:lnTo>
                <a:lnTo>
                  <a:pt x="679" y="346"/>
                </a:lnTo>
                <a:lnTo>
                  <a:pt x="626" y="317"/>
                </a:lnTo>
                <a:lnTo>
                  <a:pt x="567" y="328"/>
                </a:lnTo>
                <a:lnTo>
                  <a:pt x="524" y="341"/>
                </a:lnTo>
                <a:lnTo>
                  <a:pt x="462" y="342"/>
                </a:lnTo>
                <a:lnTo>
                  <a:pt x="415" y="315"/>
                </a:lnTo>
                <a:lnTo>
                  <a:pt x="403" y="328"/>
                </a:lnTo>
                <a:lnTo>
                  <a:pt x="330" y="297"/>
                </a:lnTo>
                <a:lnTo>
                  <a:pt x="294" y="288"/>
                </a:lnTo>
                <a:lnTo>
                  <a:pt x="276" y="272"/>
                </a:lnTo>
                <a:lnTo>
                  <a:pt x="254" y="271"/>
                </a:lnTo>
                <a:lnTo>
                  <a:pt x="231" y="251"/>
                </a:lnTo>
                <a:lnTo>
                  <a:pt x="239" y="64"/>
                </a:lnTo>
                <a:lnTo>
                  <a:pt x="0" y="51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7" name="Freeform 99"/>
          <p:cNvSpPr>
            <a:spLocks/>
          </p:cNvSpPr>
          <p:nvPr/>
        </p:nvSpPr>
        <p:spPr bwMode="auto">
          <a:xfrm>
            <a:off x="4287838" y="1785938"/>
            <a:ext cx="815975" cy="887412"/>
          </a:xfrm>
          <a:custGeom>
            <a:avLst/>
            <a:gdLst/>
            <a:ahLst/>
            <a:cxnLst>
              <a:cxn ang="0">
                <a:pos x="2" y="105"/>
              </a:cxn>
              <a:cxn ang="0">
                <a:pos x="23" y="171"/>
              </a:cxn>
              <a:cxn ang="0">
                <a:pos x="26" y="254"/>
              </a:cxn>
              <a:cxn ang="0">
                <a:pos x="40" y="321"/>
              </a:cxn>
              <a:cxn ang="0">
                <a:pos x="22" y="356"/>
              </a:cxn>
              <a:cxn ang="0">
                <a:pos x="48" y="380"/>
              </a:cxn>
              <a:cxn ang="0">
                <a:pos x="46" y="559"/>
              </a:cxn>
              <a:cxn ang="0">
                <a:pos x="422" y="552"/>
              </a:cxn>
              <a:cxn ang="0">
                <a:pos x="416" y="517"/>
              </a:cxn>
              <a:cxn ang="0">
                <a:pos x="375" y="486"/>
              </a:cxn>
              <a:cxn ang="0">
                <a:pos x="356" y="464"/>
              </a:cxn>
              <a:cxn ang="0">
                <a:pos x="305" y="433"/>
              </a:cxn>
              <a:cxn ang="0">
                <a:pos x="306" y="382"/>
              </a:cxn>
              <a:cxn ang="0">
                <a:pos x="295" y="347"/>
              </a:cxn>
              <a:cxn ang="0">
                <a:pos x="337" y="298"/>
              </a:cxn>
              <a:cxn ang="0">
                <a:pos x="334" y="248"/>
              </a:cxn>
              <a:cxn ang="0">
                <a:pos x="403" y="198"/>
              </a:cxn>
              <a:cxn ang="0">
                <a:pos x="419" y="169"/>
              </a:cxn>
              <a:cxn ang="0">
                <a:pos x="514" y="119"/>
              </a:cxn>
              <a:cxn ang="0">
                <a:pos x="471" y="101"/>
              </a:cxn>
              <a:cxn ang="0">
                <a:pos x="434" y="105"/>
              </a:cxn>
              <a:cxn ang="0">
                <a:pos x="426" y="92"/>
              </a:cxn>
              <a:cxn ang="0">
                <a:pos x="357" y="90"/>
              </a:cxn>
              <a:cxn ang="0">
                <a:pos x="312" y="77"/>
              </a:cxn>
              <a:cxn ang="0">
                <a:pos x="217" y="67"/>
              </a:cxn>
              <a:cxn ang="0">
                <a:pos x="203" y="50"/>
              </a:cxn>
              <a:cxn ang="0">
                <a:pos x="165" y="35"/>
              </a:cxn>
              <a:cxn ang="0">
                <a:pos x="158" y="0"/>
              </a:cxn>
              <a:cxn ang="0">
                <a:pos x="134" y="0"/>
              </a:cxn>
              <a:cxn ang="0">
                <a:pos x="134" y="26"/>
              </a:cxn>
              <a:cxn ang="0">
                <a:pos x="0" y="26"/>
              </a:cxn>
              <a:cxn ang="0">
                <a:pos x="2" y="105"/>
              </a:cxn>
              <a:cxn ang="0">
                <a:pos x="2" y="105"/>
              </a:cxn>
            </a:cxnLst>
            <a:rect l="0" t="0" r="r" b="b"/>
            <a:pathLst>
              <a:path w="514" h="559">
                <a:moveTo>
                  <a:pt x="2" y="105"/>
                </a:moveTo>
                <a:lnTo>
                  <a:pt x="23" y="171"/>
                </a:lnTo>
                <a:lnTo>
                  <a:pt x="26" y="254"/>
                </a:lnTo>
                <a:lnTo>
                  <a:pt x="40" y="321"/>
                </a:lnTo>
                <a:lnTo>
                  <a:pt x="22" y="356"/>
                </a:lnTo>
                <a:lnTo>
                  <a:pt x="48" y="380"/>
                </a:lnTo>
                <a:lnTo>
                  <a:pt x="46" y="559"/>
                </a:lnTo>
                <a:lnTo>
                  <a:pt x="422" y="552"/>
                </a:lnTo>
                <a:lnTo>
                  <a:pt x="416" y="517"/>
                </a:lnTo>
                <a:lnTo>
                  <a:pt x="375" y="486"/>
                </a:lnTo>
                <a:lnTo>
                  <a:pt x="356" y="464"/>
                </a:lnTo>
                <a:lnTo>
                  <a:pt x="305" y="433"/>
                </a:lnTo>
                <a:lnTo>
                  <a:pt x="306" y="382"/>
                </a:lnTo>
                <a:lnTo>
                  <a:pt x="295" y="347"/>
                </a:lnTo>
                <a:lnTo>
                  <a:pt x="337" y="298"/>
                </a:lnTo>
                <a:lnTo>
                  <a:pt x="334" y="248"/>
                </a:lnTo>
                <a:lnTo>
                  <a:pt x="403" y="198"/>
                </a:lnTo>
                <a:lnTo>
                  <a:pt x="419" y="169"/>
                </a:lnTo>
                <a:lnTo>
                  <a:pt x="514" y="119"/>
                </a:lnTo>
                <a:lnTo>
                  <a:pt x="471" y="101"/>
                </a:lnTo>
                <a:lnTo>
                  <a:pt x="434" y="105"/>
                </a:lnTo>
                <a:lnTo>
                  <a:pt x="426" y="92"/>
                </a:lnTo>
                <a:lnTo>
                  <a:pt x="357" y="90"/>
                </a:lnTo>
                <a:lnTo>
                  <a:pt x="312" y="77"/>
                </a:lnTo>
                <a:lnTo>
                  <a:pt x="217" y="67"/>
                </a:lnTo>
                <a:lnTo>
                  <a:pt x="203" y="50"/>
                </a:lnTo>
                <a:lnTo>
                  <a:pt x="165" y="35"/>
                </a:lnTo>
                <a:lnTo>
                  <a:pt x="158" y="0"/>
                </a:lnTo>
                <a:lnTo>
                  <a:pt x="134" y="0"/>
                </a:lnTo>
                <a:lnTo>
                  <a:pt x="134" y="26"/>
                </a:lnTo>
                <a:lnTo>
                  <a:pt x="0" y="26"/>
                </a:lnTo>
                <a:lnTo>
                  <a:pt x="2" y="105"/>
                </a:lnTo>
                <a:lnTo>
                  <a:pt x="2" y="105"/>
                </a:lnTo>
                <a:close/>
              </a:path>
            </a:pathLst>
          </a:custGeom>
          <a:solidFill>
            <a:srgbClr val="FFAB99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000" dirty="0"/>
          </a:p>
        </p:txBody>
      </p:sp>
      <p:sp>
        <p:nvSpPr>
          <p:cNvPr id="2148" name="Freeform 100"/>
          <p:cNvSpPr>
            <a:spLocks/>
          </p:cNvSpPr>
          <p:nvPr/>
        </p:nvSpPr>
        <p:spPr bwMode="auto">
          <a:xfrm>
            <a:off x="4343400" y="2662238"/>
            <a:ext cx="749300" cy="482600"/>
          </a:xfrm>
          <a:custGeom>
            <a:avLst/>
            <a:gdLst/>
            <a:ahLst/>
            <a:cxnLst>
              <a:cxn ang="0">
                <a:pos x="2" y="29"/>
              </a:cxn>
              <a:cxn ang="0">
                <a:pos x="10" y="47"/>
              </a:cxn>
              <a:cxn ang="0">
                <a:pos x="5" y="64"/>
              </a:cxn>
              <a:cxn ang="0">
                <a:pos x="10" y="106"/>
              </a:cxn>
              <a:cxn ang="0">
                <a:pos x="32" y="167"/>
              </a:cxn>
              <a:cxn ang="0">
                <a:pos x="32" y="185"/>
              </a:cxn>
              <a:cxn ang="0">
                <a:pos x="47" y="213"/>
              </a:cxn>
              <a:cxn ang="0">
                <a:pos x="54" y="259"/>
              </a:cxn>
              <a:cxn ang="0">
                <a:pos x="50" y="273"/>
              </a:cxn>
              <a:cxn ang="0">
                <a:pos x="60" y="288"/>
              </a:cxn>
              <a:cxn ang="0">
                <a:pos x="365" y="281"/>
              </a:cxn>
              <a:cxn ang="0">
                <a:pos x="387" y="304"/>
              </a:cxn>
              <a:cxn ang="0">
                <a:pos x="419" y="235"/>
              </a:cxn>
              <a:cxn ang="0">
                <a:pos x="409" y="209"/>
              </a:cxn>
              <a:cxn ang="0">
                <a:pos x="463" y="168"/>
              </a:cxn>
              <a:cxn ang="0">
                <a:pos x="472" y="138"/>
              </a:cxn>
              <a:cxn ang="0">
                <a:pos x="434" y="94"/>
              </a:cxn>
              <a:cxn ang="0">
                <a:pos x="395" y="48"/>
              </a:cxn>
              <a:cxn ang="0">
                <a:pos x="387" y="0"/>
              </a:cxn>
              <a:cxn ang="0">
                <a:pos x="11" y="7"/>
              </a:cxn>
              <a:cxn ang="0">
                <a:pos x="0" y="6"/>
              </a:cxn>
              <a:cxn ang="0">
                <a:pos x="2" y="29"/>
              </a:cxn>
              <a:cxn ang="0">
                <a:pos x="2" y="29"/>
              </a:cxn>
            </a:cxnLst>
            <a:rect l="0" t="0" r="r" b="b"/>
            <a:pathLst>
              <a:path w="472" h="304">
                <a:moveTo>
                  <a:pt x="2" y="29"/>
                </a:moveTo>
                <a:lnTo>
                  <a:pt x="10" y="47"/>
                </a:lnTo>
                <a:lnTo>
                  <a:pt x="5" y="64"/>
                </a:lnTo>
                <a:lnTo>
                  <a:pt x="10" y="106"/>
                </a:lnTo>
                <a:lnTo>
                  <a:pt x="32" y="167"/>
                </a:lnTo>
                <a:lnTo>
                  <a:pt x="32" y="185"/>
                </a:lnTo>
                <a:lnTo>
                  <a:pt x="47" y="213"/>
                </a:lnTo>
                <a:lnTo>
                  <a:pt x="54" y="259"/>
                </a:lnTo>
                <a:lnTo>
                  <a:pt x="50" y="273"/>
                </a:lnTo>
                <a:lnTo>
                  <a:pt x="60" y="288"/>
                </a:lnTo>
                <a:lnTo>
                  <a:pt x="365" y="281"/>
                </a:lnTo>
                <a:lnTo>
                  <a:pt x="387" y="304"/>
                </a:lnTo>
                <a:lnTo>
                  <a:pt x="419" y="235"/>
                </a:lnTo>
                <a:lnTo>
                  <a:pt x="409" y="209"/>
                </a:lnTo>
                <a:lnTo>
                  <a:pt x="463" y="168"/>
                </a:lnTo>
                <a:lnTo>
                  <a:pt x="472" y="138"/>
                </a:lnTo>
                <a:lnTo>
                  <a:pt x="434" y="94"/>
                </a:lnTo>
                <a:lnTo>
                  <a:pt x="395" y="48"/>
                </a:lnTo>
                <a:lnTo>
                  <a:pt x="387" y="0"/>
                </a:lnTo>
                <a:lnTo>
                  <a:pt x="11" y="7"/>
                </a:lnTo>
                <a:lnTo>
                  <a:pt x="0" y="6"/>
                </a:lnTo>
                <a:lnTo>
                  <a:pt x="2" y="29"/>
                </a:lnTo>
                <a:lnTo>
                  <a:pt x="2" y="29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9" name="Freeform 101"/>
          <p:cNvSpPr>
            <a:spLocks/>
          </p:cNvSpPr>
          <p:nvPr/>
        </p:nvSpPr>
        <p:spPr bwMode="auto">
          <a:xfrm>
            <a:off x="4438650" y="3108325"/>
            <a:ext cx="833438" cy="706438"/>
          </a:xfrm>
          <a:custGeom>
            <a:avLst/>
            <a:gdLst/>
            <a:ahLst/>
            <a:cxnLst>
              <a:cxn ang="0">
                <a:pos x="31" y="64"/>
              </a:cxn>
              <a:cxn ang="0">
                <a:pos x="48" y="78"/>
              </a:cxn>
              <a:cxn ang="0">
                <a:pos x="56" y="75"/>
              </a:cxn>
              <a:cxn ang="0">
                <a:pos x="67" y="91"/>
              </a:cxn>
              <a:cxn ang="0">
                <a:pos x="57" y="91"/>
              </a:cxn>
              <a:cxn ang="0">
                <a:pos x="48" y="111"/>
              </a:cxn>
              <a:cxn ang="0">
                <a:pos x="71" y="144"/>
              </a:cxn>
              <a:cxn ang="0">
                <a:pos x="89" y="148"/>
              </a:cxn>
              <a:cxn ang="0">
                <a:pos x="86" y="356"/>
              </a:cxn>
              <a:cxn ang="0">
                <a:pos x="89" y="407"/>
              </a:cxn>
              <a:cxn ang="0">
                <a:pos x="438" y="396"/>
              </a:cxn>
              <a:cxn ang="0">
                <a:pos x="442" y="426"/>
              </a:cxn>
              <a:cxn ang="0">
                <a:pos x="427" y="445"/>
              </a:cxn>
              <a:cxn ang="0">
                <a:pos x="481" y="443"/>
              </a:cxn>
              <a:cxn ang="0">
                <a:pos x="491" y="426"/>
              </a:cxn>
              <a:cxn ang="0">
                <a:pos x="491" y="407"/>
              </a:cxn>
              <a:cxn ang="0">
                <a:pos x="504" y="393"/>
              </a:cxn>
              <a:cxn ang="0">
                <a:pos x="507" y="378"/>
              </a:cxn>
              <a:cxn ang="0">
                <a:pos x="521" y="377"/>
              </a:cxn>
              <a:cxn ang="0">
                <a:pos x="525" y="346"/>
              </a:cxn>
              <a:cxn ang="0">
                <a:pos x="506" y="342"/>
              </a:cxn>
              <a:cxn ang="0">
                <a:pos x="493" y="320"/>
              </a:cxn>
              <a:cxn ang="0">
                <a:pos x="474" y="267"/>
              </a:cxn>
              <a:cxn ang="0">
                <a:pos x="452" y="260"/>
              </a:cxn>
              <a:cxn ang="0">
                <a:pos x="427" y="239"/>
              </a:cxn>
              <a:cxn ang="0">
                <a:pos x="418" y="212"/>
              </a:cxn>
              <a:cxn ang="0">
                <a:pos x="433" y="169"/>
              </a:cxn>
              <a:cxn ang="0">
                <a:pos x="420" y="161"/>
              </a:cxn>
              <a:cxn ang="0">
                <a:pos x="390" y="161"/>
              </a:cxn>
              <a:cxn ang="0">
                <a:pos x="383" y="135"/>
              </a:cxn>
              <a:cxn ang="0">
                <a:pos x="334" y="82"/>
              </a:cxn>
              <a:cxn ang="0">
                <a:pos x="321" y="40"/>
              </a:cxn>
              <a:cxn ang="0">
                <a:pos x="327" y="23"/>
              </a:cxn>
              <a:cxn ang="0">
                <a:pos x="305" y="0"/>
              </a:cxn>
              <a:cxn ang="0">
                <a:pos x="0" y="7"/>
              </a:cxn>
              <a:cxn ang="0">
                <a:pos x="31" y="64"/>
              </a:cxn>
              <a:cxn ang="0">
                <a:pos x="31" y="64"/>
              </a:cxn>
            </a:cxnLst>
            <a:rect l="0" t="0" r="r" b="b"/>
            <a:pathLst>
              <a:path w="525" h="445">
                <a:moveTo>
                  <a:pt x="31" y="64"/>
                </a:moveTo>
                <a:lnTo>
                  <a:pt x="48" y="78"/>
                </a:lnTo>
                <a:lnTo>
                  <a:pt x="56" y="75"/>
                </a:lnTo>
                <a:lnTo>
                  <a:pt x="67" y="91"/>
                </a:lnTo>
                <a:lnTo>
                  <a:pt x="57" y="91"/>
                </a:lnTo>
                <a:lnTo>
                  <a:pt x="48" y="111"/>
                </a:lnTo>
                <a:lnTo>
                  <a:pt x="71" y="144"/>
                </a:lnTo>
                <a:lnTo>
                  <a:pt x="89" y="148"/>
                </a:lnTo>
                <a:lnTo>
                  <a:pt x="86" y="356"/>
                </a:lnTo>
                <a:lnTo>
                  <a:pt x="89" y="407"/>
                </a:lnTo>
                <a:lnTo>
                  <a:pt x="438" y="396"/>
                </a:lnTo>
                <a:lnTo>
                  <a:pt x="442" y="426"/>
                </a:lnTo>
                <a:lnTo>
                  <a:pt x="427" y="445"/>
                </a:lnTo>
                <a:lnTo>
                  <a:pt x="481" y="443"/>
                </a:lnTo>
                <a:lnTo>
                  <a:pt x="491" y="426"/>
                </a:lnTo>
                <a:lnTo>
                  <a:pt x="491" y="407"/>
                </a:lnTo>
                <a:lnTo>
                  <a:pt x="504" y="393"/>
                </a:lnTo>
                <a:lnTo>
                  <a:pt x="507" y="378"/>
                </a:lnTo>
                <a:lnTo>
                  <a:pt x="521" y="377"/>
                </a:lnTo>
                <a:lnTo>
                  <a:pt x="525" y="346"/>
                </a:lnTo>
                <a:lnTo>
                  <a:pt x="506" y="342"/>
                </a:lnTo>
                <a:lnTo>
                  <a:pt x="493" y="320"/>
                </a:lnTo>
                <a:lnTo>
                  <a:pt x="474" y="267"/>
                </a:lnTo>
                <a:lnTo>
                  <a:pt x="452" y="260"/>
                </a:lnTo>
                <a:lnTo>
                  <a:pt x="427" y="239"/>
                </a:lnTo>
                <a:lnTo>
                  <a:pt x="418" y="212"/>
                </a:lnTo>
                <a:lnTo>
                  <a:pt x="433" y="169"/>
                </a:lnTo>
                <a:lnTo>
                  <a:pt x="420" y="161"/>
                </a:lnTo>
                <a:lnTo>
                  <a:pt x="390" y="161"/>
                </a:lnTo>
                <a:lnTo>
                  <a:pt x="383" y="135"/>
                </a:lnTo>
                <a:lnTo>
                  <a:pt x="334" y="82"/>
                </a:lnTo>
                <a:lnTo>
                  <a:pt x="321" y="40"/>
                </a:lnTo>
                <a:lnTo>
                  <a:pt x="327" y="23"/>
                </a:lnTo>
                <a:lnTo>
                  <a:pt x="305" y="0"/>
                </a:lnTo>
                <a:lnTo>
                  <a:pt x="0" y="7"/>
                </a:lnTo>
                <a:lnTo>
                  <a:pt x="31" y="64"/>
                </a:lnTo>
                <a:lnTo>
                  <a:pt x="31" y="6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" name="Freeform 102"/>
          <p:cNvSpPr>
            <a:spLocks/>
          </p:cNvSpPr>
          <p:nvPr/>
        </p:nvSpPr>
        <p:spPr bwMode="auto">
          <a:xfrm>
            <a:off x="4579938" y="3736975"/>
            <a:ext cx="633412" cy="552450"/>
          </a:xfrm>
          <a:custGeom>
            <a:avLst/>
            <a:gdLst/>
            <a:ahLst/>
            <a:cxnLst>
              <a:cxn ang="0">
                <a:pos x="15" y="119"/>
              </a:cxn>
              <a:cxn ang="0">
                <a:pos x="12" y="287"/>
              </a:cxn>
              <a:cxn ang="0">
                <a:pos x="21" y="297"/>
              </a:cxn>
              <a:cxn ang="0">
                <a:pos x="49" y="297"/>
              </a:cxn>
              <a:cxn ang="0">
                <a:pos x="51" y="348"/>
              </a:cxn>
              <a:cxn ang="0">
                <a:pos x="287" y="345"/>
              </a:cxn>
              <a:cxn ang="0">
                <a:pos x="283" y="293"/>
              </a:cxn>
              <a:cxn ang="0">
                <a:pos x="303" y="235"/>
              </a:cxn>
              <a:cxn ang="0">
                <a:pos x="333" y="195"/>
              </a:cxn>
              <a:cxn ang="0">
                <a:pos x="330" y="184"/>
              </a:cxn>
              <a:cxn ang="0">
                <a:pos x="352" y="147"/>
              </a:cxn>
              <a:cxn ang="0">
                <a:pos x="364" y="107"/>
              </a:cxn>
              <a:cxn ang="0">
                <a:pos x="360" y="104"/>
              </a:cxn>
              <a:cxn ang="0">
                <a:pos x="380" y="89"/>
              </a:cxn>
              <a:cxn ang="0">
                <a:pos x="399" y="55"/>
              </a:cxn>
              <a:cxn ang="0">
                <a:pos x="392" y="47"/>
              </a:cxn>
              <a:cxn ang="0">
                <a:pos x="338" y="49"/>
              </a:cxn>
              <a:cxn ang="0">
                <a:pos x="353" y="30"/>
              </a:cxn>
              <a:cxn ang="0">
                <a:pos x="349" y="0"/>
              </a:cxn>
              <a:cxn ang="0">
                <a:pos x="0" y="11"/>
              </a:cxn>
              <a:cxn ang="0">
                <a:pos x="15" y="119"/>
              </a:cxn>
              <a:cxn ang="0">
                <a:pos x="15" y="119"/>
              </a:cxn>
            </a:cxnLst>
            <a:rect l="0" t="0" r="r" b="b"/>
            <a:pathLst>
              <a:path w="399" h="348">
                <a:moveTo>
                  <a:pt x="15" y="119"/>
                </a:moveTo>
                <a:lnTo>
                  <a:pt x="12" y="287"/>
                </a:lnTo>
                <a:lnTo>
                  <a:pt x="21" y="297"/>
                </a:lnTo>
                <a:lnTo>
                  <a:pt x="49" y="297"/>
                </a:lnTo>
                <a:lnTo>
                  <a:pt x="51" y="348"/>
                </a:lnTo>
                <a:lnTo>
                  <a:pt x="287" y="345"/>
                </a:lnTo>
                <a:lnTo>
                  <a:pt x="283" y="293"/>
                </a:lnTo>
                <a:lnTo>
                  <a:pt x="303" y="235"/>
                </a:lnTo>
                <a:lnTo>
                  <a:pt x="333" y="195"/>
                </a:lnTo>
                <a:lnTo>
                  <a:pt x="330" y="184"/>
                </a:lnTo>
                <a:lnTo>
                  <a:pt x="352" y="147"/>
                </a:lnTo>
                <a:lnTo>
                  <a:pt x="364" y="107"/>
                </a:lnTo>
                <a:lnTo>
                  <a:pt x="360" y="104"/>
                </a:lnTo>
                <a:lnTo>
                  <a:pt x="380" y="89"/>
                </a:lnTo>
                <a:lnTo>
                  <a:pt x="399" y="55"/>
                </a:lnTo>
                <a:lnTo>
                  <a:pt x="392" y="47"/>
                </a:lnTo>
                <a:lnTo>
                  <a:pt x="338" y="49"/>
                </a:lnTo>
                <a:lnTo>
                  <a:pt x="353" y="30"/>
                </a:lnTo>
                <a:lnTo>
                  <a:pt x="349" y="0"/>
                </a:lnTo>
                <a:lnTo>
                  <a:pt x="0" y="11"/>
                </a:lnTo>
                <a:lnTo>
                  <a:pt x="15" y="119"/>
                </a:lnTo>
                <a:lnTo>
                  <a:pt x="15" y="119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" name="Freeform 103"/>
          <p:cNvSpPr>
            <a:spLocks/>
          </p:cNvSpPr>
          <p:nvPr/>
        </p:nvSpPr>
        <p:spPr bwMode="auto">
          <a:xfrm>
            <a:off x="4660900" y="4284663"/>
            <a:ext cx="715963" cy="60642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4" y="106"/>
              </a:cxn>
              <a:cxn ang="0">
                <a:pos x="45" y="181"/>
              </a:cxn>
              <a:cxn ang="0">
                <a:pos x="30" y="241"/>
              </a:cxn>
              <a:cxn ang="0">
                <a:pos x="33" y="290"/>
              </a:cxn>
              <a:cxn ang="0">
                <a:pos x="15" y="315"/>
              </a:cxn>
              <a:cxn ang="0">
                <a:pos x="22" y="323"/>
              </a:cxn>
              <a:cxn ang="0">
                <a:pos x="82" y="316"/>
              </a:cxn>
              <a:cxn ang="0">
                <a:pos x="157" y="335"/>
              </a:cxn>
              <a:cxn ang="0">
                <a:pos x="181" y="316"/>
              </a:cxn>
              <a:cxn ang="0">
                <a:pos x="254" y="346"/>
              </a:cxn>
              <a:cxn ang="0">
                <a:pos x="260" y="363"/>
              </a:cxn>
              <a:cxn ang="0">
                <a:pos x="287" y="375"/>
              </a:cxn>
              <a:cxn ang="0">
                <a:pos x="302" y="360"/>
              </a:cxn>
              <a:cxn ang="0">
                <a:pos x="337" y="374"/>
              </a:cxn>
              <a:cxn ang="0">
                <a:pos x="359" y="363"/>
              </a:cxn>
              <a:cxn ang="0">
                <a:pos x="355" y="341"/>
              </a:cxn>
              <a:cxn ang="0">
                <a:pos x="414" y="360"/>
              </a:cxn>
              <a:cxn ang="0">
                <a:pos x="411" y="382"/>
              </a:cxn>
              <a:cxn ang="0">
                <a:pos x="451" y="355"/>
              </a:cxn>
              <a:cxn ang="0">
                <a:pos x="415" y="351"/>
              </a:cxn>
              <a:cxn ang="0">
                <a:pos x="389" y="322"/>
              </a:cxn>
              <a:cxn ang="0">
                <a:pos x="422" y="286"/>
              </a:cxn>
              <a:cxn ang="0">
                <a:pos x="422" y="265"/>
              </a:cxn>
              <a:cxn ang="0">
                <a:pos x="385" y="296"/>
              </a:cxn>
              <a:cxn ang="0">
                <a:pos x="367" y="286"/>
              </a:cxn>
              <a:cxn ang="0">
                <a:pos x="382" y="269"/>
              </a:cxn>
              <a:cxn ang="0">
                <a:pos x="341" y="282"/>
              </a:cxn>
              <a:cxn ang="0">
                <a:pos x="315" y="271"/>
              </a:cxn>
              <a:cxn ang="0">
                <a:pos x="322" y="253"/>
              </a:cxn>
              <a:cxn ang="0">
                <a:pos x="392" y="265"/>
              </a:cxn>
              <a:cxn ang="0">
                <a:pos x="364" y="220"/>
              </a:cxn>
              <a:cxn ang="0">
                <a:pos x="368" y="187"/>
              </a:cxn>
              <a:cxn ang="0">
                <a:pos x="209" y="194"/>
              </a:cxn>
              <a:cxn ang="0">
                <a:pos x="228" y="122"/>
              </a:cxn>
              <a:cxn ang="0">
                <a:pos x="256" y="87"/>
              </a:cxn>
              <a:cxn ang="0">
                <a:pos x="247" y="77"/>
              </a:cxn>
              <a:cxn ang="0">
                <a:pos x="236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451" h="382">
                <a:moveTo>
                  <a:pt x="0" y="3"/>
                </a:moveTo>
                <a:lnTo>
                  <a:pt x="4" y="106"/>
                </a:lnTo>
                <a:lnTo>
                  <a:pt x="45" y="181"/>
                </a:lnTo>
                <a:lnTo>
                  <a:pt x="30" y="241"/>
                </a:lnTo>
                <a:lnTo>
                  <a:pt x="33" y="290"/>
                </a:lnTo>
                <a:lnTo>
                  <a:pt x="15" y="315"/>
                </a:lnTo>
                <a:lnTo>
                  <a:pt x="22" y="323"/>
                </a:lnTo>
                <a:lnTo>
                  <a:pt x="82" y="316"/>
                </a:lnTo>
                <a:lnTo>
                  <a:pt x="157" y="335"/>
                </a:lnTo>
                <a:lnTo>
                  <a:pt x="181" y="316"/>
                </a:lnTo>
                <a:lnTo>
                  <a:pt x="254" y="346"/>
                </a:lnTo>
                <a:lnTo>
                  <a:pt x="260" y="363"/>
                </a:lnTo>
                <a:lnTo>
                  <a:pt x="287" y="375"/>
                </a:lnTo>
                <a:lnTo>
                  <a:pt x="302" y="360"/>
                </a:lnTo>
                <a:lnTo>
                  <a:pt x="337" y="374"/>
                </a:lnTo>
                <a:lnTo>
                  <a:pt x="359" y="363"/>
                </a:lnTo>
                <a:lnTo>
                  <a:pt x="355" y="341"/>
                </a:lnTo>
                <a:lnTo>
                  <a:pt x="414" y="360"/>
                </a:lnTo>
                <a:lnTo>
                  <a:pt x="411" y="382"/>
                </a:lnTo>
                <a:lnTo>
                  <a:pt x="451" y="355"/>
                </a:lnTo>
                <a:lnTo>
                  <a:pt x="415" y="351"/>
                </a:lnTo>
                <a:lnTo>
                  <a:pt x="389" y="322"/>
                </a:lnTo>
                <a:lnTo>
                  <a:pt x="422" y="286"/>
                </a:lnTo>
                <a:lnTo>
                  <a:pt x="422" y="265"/>
                </a:lnTo>
                <a:lnTo>
                  <a:pt x="385" y="296"/>
                </a:lnTo>
                <a:lnTo>
                  <a:pt x="367" y="286"/>
                </a:lnTo>
                <a:lnTo>
                  <a:pt x="382" y="269"/>
                </a:lnTo>
                <a:lnTo>
                  <a:pt x="341" y="282"/>
                </a:lnTo>
                <a:lnTo>
                  <a:pt x="315" y="271"/>
                </a:lnTo>
                <a:lnTo>
                  <a:pt x="322" y="253"/>
                </a:lnTo>
                <a:lnTo>
                  <a:pt x="392" y="265"/>
                </a:lnTo>
                <a:lnTo>
                  <a:pt x="364" y="220"/>
                </a:lnTo>
                <a:lnTo>
                  <a:pt x="368" y="187"/>
                </a:lnTo>
                <a:lnTo>
                  <a:pt x="209" y="194"/>
                </a:lnTo>
                <a:lnTo>
                  <a:pt x="228" y="122"/>
                </a:lnTo>
                <a:lnTo>
                  <a:pt x="256" y="87"/>
                </a:lnTo>
                <a:lnTo>
                  <a:pt x="247" y="77"/>
                </a:lnTo>
                <a:lnTo>
                  <a:pt x="236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" name="Freeform 104" descr="Light horizontal"/>
          <p:cNvSpPr>
            <a:spLocks/>
          </p:cNvSpPr>
          <p:nvPr/>
        </p:nvSpPr>
        <p:spPr bwMode="auto">
          <a:xfrm>
            <a:off x="5026025" y="2033588"/>
            <a:ext cx="712788" cy="355600"/>
          </a:xfrm>
          <a:custGeom>
            <a:avLst/>
            <a:gdLst/>
            <a:ahLst/>
            <a:cxnLst>
              <a:cxn ang="0">
                <a:pos x="162" y="147"/>
              </a:cxn>
              <a:cxn ang="0">
                <a:pos x="167" y="161"/>
              </a:cxn>
              <a:cxn ang="0">
                <a:pos x="182" y="165"/>
              </a:cxn>
              <a:cxn ang="0">
                <a:pos x="204" y="224"/>
              </a:cxn>
              <a:cxn ang="0">
                <a:pos x="244" y="143"/>
              </a:cxn>
              <a:cxn ang="0">
                <a:pos x="265" y="146"/>
              </a:cxn>
              <a:cxn ang="0">
                <a:pos x="291" y="134"/>
              </a:cxn>
              <a:cxn ang="0">
                <a:pos x="334" y="134"/>
              </a:cxn>
              <a:cxn ang="0">
                <a:pos x="349" y="114"/>
              </a:cxn>
              <a:cxn ang="0">
                <a:pos x="433" y="117"/>
              </a:cxn>
              <a:cxn ang="0">
                <a:pos x="449" y="105"/>
              </a:cxn>
              <a:cxn ang="0">
                <a:pos x="422" y="73"/>
              </a:cxn>
              <a:cxn ang="0">
                <a:pos x="371" y="75"/>
              </a:cxn>
              <a:cxn ang="0">
                <a:pos x="330" y="69"/>
              </a:cxn>
              <a:cxn ang="0">
                <a:pos x="277" y="69"/>
              </a:cxn>
              <a:cxn ang="0">
                <a:pos x="259" y="95"/>
              </a:cxn>
              <a:cxn ang="0">
                <a:pos x="233" y="80"/>
              </a:cxn>
              <a:cxn ang="0">
                <a:pos x="206" y="83"/>
              </a:cxn>
              <a:cxn ang="0">
                <a:pos x="196" y="55"/>
              </a:cxn>
              <a:cxn ang="0">
                <a:pos x="137" y="51"/>
              </a:cxn>
              <a:cxn ang="0">
                <a:pos x="130" y="42"/>
              </a:cxn>
              <a:cxn ang="0">
                <a:pos x="156" y="13"/>
              </a:cxn>
              <a:cxn ang="0">
                <a:pos x="178" y="11"/>
              </a:cxn>
              <a:cxn ang="0">
                <a:pos x="156" y="0"/>
              </a:cxn>
              <a:cxn ang="0">
                <a:pos x="123" y="9"/>
              </a:cxn>
              <a:cxn ang="0">
                <a:pos x="68" y="64"/>
              </a:cxn>
              <a:cxn ang="0">
                <a:pos x="41" y="69"/>
              </a:cxn>
              <a:cxn ang="0">
                <a:pos x="0" y="97"/>
              </a:cxn>
              <a:cxn ang="0">
                <a:pos x="162" y="147"/>
              </a:cxn>
              <a:cxn ang="0">
                <a:pos x="162" y="147"/>
              </a:cxn>
            </a:cxnLst>
            <a:rect l="0" t="0" r="r" b="b"/>
            <a:pathLst>
              <a:path w="449" h="224">
                <a:moveTo>
                  <a:pt x="162" y="147"/>
                </a:moveTo>
                <a:lnTo>
                  <a:pt x="167" y="161"/>
                </a:lnTo>
                <a:lnTo>
                  <a:pt x="182" y="165"/>
                </a:lnTo>
                <a:lnTo>
                  <a:pt x="204" y="224"/>
                </a:lnTo>
                <a:lnTo>
                  <a:pt x="244" y="143"/>
                </a:lnTo>
                <a:lnTo>
                  <a:pt x="265" y="146"/>
                </a:lnTo>
                <a:lnTo>
                  <a:pt x="291" y="134"/>
                </a:lnTo>
                <a:lnTo>
                  <a:pt x="334" y="134"/>
                </a:lnTo>
                <a:lnTo>
                  <a:pt x="349" y="114"/>
                </a:lnTo>
                <a:lnTo>
                  <a:pt x="433" y="117"/>
                </a:lnTo>
                <a:lnTo>
                  <a:pt x="449" y="105"/>
                </a:lnTo>
                <a:lnTo>
                  <a:pt x="422" y="73"/>
                </a:lnTo>
                <a:lnTo>
                  <a:pt x="371" y="75"/>
                </a:lnTo>
                <a:lnTo>
                  <a:pt x="330" y="69"/>
                </a:lnTo>
                <a:lnTo>
                  <a:pt x="277" y="69"/>
                </a:lnTo>
                <a:lnTo>
                  <a:pt x="259" y="95"/>
                </a:lnTo>
                <a:lnTo>
                  <a:pt x="233" y="80"/>
                </a:lnTo>
                <a:lnTo>
                  <a:pt x="206" y="83"/>
                </a:lnTo>
                <a:lnTo>
                  <a:pt x="196" y="55"/>
                </a:lnTo>
                <a:lnTo>
                  <a:pt x="137" y="51"/>
                </a:lnTo>
                <a:lnTo>
                  <a:pt x="130" y="42"/>
                </a:lnTo>
                <a:lnTo>
                  <a:pt x="156" y="13"/>
                </a:lnTo>
                <a:lnTo>
                  <a:pt x="178" y="11"/>
                </a:lnTo>
                <a:lnTo>
                  <a:pt x="156" y="0"/>
                </a:lnTo>
                <a:lnTo>
                  <a:pt x="123" y="9"/>
                </a:lnTo>
                <a:lnTo>
                  <a:pt x="68" y="64"/>
                </a:lnTo>
                <a:lnTo>
                  <a:pt x="41" y="69"/>
                </a:lnTo>
                <a:lnTo>
                  <a:pt x="0" y="97"/>
                </a:lnTo>
                <a:lnTo>
                  <a:pt x="162" y="147"/>
                </a:lnTo>
                <a:lnTo>
                  <a:pt x="162" y="147"/>
                </a:lnTo>
                <a:close/>
              </a:path>
            </a:pathLst>
          </a:custGeom>
          <a:pattFill prst="ltHorz">
            <a:fgClr>
              <a:srgbClr val="FFAB99"/>
            </a:fgClr>
            <a:bgClr>
              <a:schemeClr val="accent1"/>
            </a:bgClr>
          </a:patt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" name="Freeform 105" descr="Light horizontal"/>
          <p:cNvSpPr>
            <a:spLocks/>
          </p:cNvSpPr>
          <p:nvPr/>
        </p:nvSpPr>
        <p:spPr bwMode="auto">
          <a:xfrm>
            <a:off x="5486400" y="2254250"/>
            <a:ext cx="484188" cy="641350"/>
          </a:xfrm>
          <a:custGeom>
            <a:avLst/>
            <a:gdLst/>
            <a:ahLst/>
            <a:cxnLst>
              <a:cxn ang="0">
                <a:pos x="34" y="336"/>
              </a:cxn>
              <a:cxn ang="0">
                <a:pos x="30" y="268"/>
              </a:cxn>
              <a:cxn ang="0">
                <a:pos x="4" y="219"/>
              </a:cxn>
              <a:cxn ang="0">
                <a:pos x="15" y="116"/>
              </a:cxn>
              <a:cxn ang="0">
                <a:pos x="59" y="62"/>
              </a:cxn>
              <a:cxn ang="0">
                <a:pos x="56" y="102"/>
              </a:cxn>
              <a:cxn ang="0">
                <a:pos x="70" y="94"/>
              </a:cxn>
              <a:cxn ang="0">
                <a:pos x="70" y="61"/>
              </a:cxn>
              <a:cxn ang="0">
                <a:pos x="86" y="41"/>
              </a:cxn>
              <a:cxn ang="0">
                <a:pos x="92" y="6"/>
              </a:cxn>
              <a:cxn ang="0">
                <a:pos x="107" y="0"/>
              </a:cxn>
              <a:cxn ang="0">
                <a:pos x="199" y="32"/>
              </a:cxn>
              <a:cxn ang="0">
                <a:pos x="207" y="58"/>
              </a:cxn>
              <a:cxn ang="0">
                <a:pos x="220" y="83"/>
              </a:cxn>
              <a:cxn ang="0">
                <a:pos x="223" y="127"/>
              </a:cxn>
              <a:cxn ang="0">
                <a:pos x="191" y="165"/>
              </a:cxn>
              <a:cxn ang="0">
                <a:pos x="190" y="194"/>
              </a:cxn>
              <a:cxn ang="0">
                <a:pos x="207" y="204"/>
              </a:cxn>
              <a:cxn ang="0">
                <a:pos x="232" y="164"/>
              </a:cxn>
              <a:cxn ang="0">
                <a:pos x="257" y="150"/>
              </a:cxn>
              <a:cxn ang="0">
                <a:pos x="273" y="158"/>
              </a:cxn>
              <a:cxn ang="0">
                <a:pos x="305" y="248"/>
              </a:cxn>
              <a:cxn ang="0">
                <a:pos x="283" y="286"/>
              </a:cxn>
              <a:cxn ang="0">
                <a:pos x="278" y="314"/>
              </a:cxn>
              <a:cxn ang="0">
                <a:pos x="265" y="322"/>
              </a:cxn>
              <a:cxn ang="0">
                <a:pos x="265" y="347"/>
              </a:cxn>
              <a:cxn ang="0">
                <a:pos x="249" y="380"/>
              </a:cxn>
              <a:cxn ang="0">
                <a:pos x="148" y="393"/>
              </a:cxn>
              <a:cxn ang="0">
                <a:pos x="146" y="388"/>
              </a:cxn>
              <a:cxn ang="0">
                <a:pos x="0" y="404"/>
              </a:cxn>
              <a:cxn ang="0">
                <a:pos x="34" y="336"/>
              </a:cxn>
              <a:cxn ang="0">
                <a:pos x="34" y="336"/>
              </a:cxn>
            </a:cxnLst>
            <a:rect l="0" t="0" r="r" b="b"/>
            <a:pathLst>
              <a:path w="305" h="404">
                <a:moveTo>
                  <a:pt x="34" y="336"/>
                </a:moveTo>
                <a:lnTo>
                  <a:pt x="30" y="268"/>
                </a:lnTo>
                <a:lnTo>
                  <a:pt x="4" y="219"/>
                </a:lnTo>
                <a:lnTo>
                  <a:pt x="15" y="116"/>
                </a:lnTo>
                <a:lnTo>
                  <a:pt x="59" y="62"/>
                </a:lnTo>
                <a:lnTo>
                  <a:pt x="56" y="102"/>
                </a:lnTo>
                <a:lnTo>
                  <a:pt x="70" y="94"/>
                </a:lnTo>
                <a:lnTo>
                  <a:pt x="70" y="61"/>
                </a:lnTo>
                <a:lnTo>
                  <a:pt x="86" y="41"/>
                </a:lnTo>
                <a:lnTo>
                  <a:pt x="92" y="6"/>
                </a:lnTo>
                <a:lnTo>
                  <a:pt x="107" y="0"/>
                </a:lnTo>
                <a:lnTo>
                  <a:pt x="199" y="32"/>
                </a:lnTo>
                <a:lnTo>
                  <a:pt x="207" y="58"/>
                </a:lnTo>
                <a:lnTo>
                  <a:pt x="220" y="83"/>
                </a:lnTo>
                <a:lnTo>
                  <a:pt x="223" y="127"/>
                </a:lnTo>
                <a:lnTo>
                  <a:pt x="191" y="165"/>
                </a:lnTo>
                <a:lnTo>
                  <a:pt x="190" y="194"/>
                </a:lnTo>
                <a:lnTo>
                  <a:pt x="207" y="204"/>
                </a:lnTo>
                <a:lnTo>
                  <a:pt x="232" y="164"/>
                </a:lnTo>
                <a:lnTo>
                  <a:pt x="257" y="150"/>
                </a:lnTo>
                <a:lnTo>
                  <a:pt x="273" y="158"/>
                </a:lnTo>
                <a:lnTo>
                  <a:pt x="305" y="248"/>
                </a:lnTo>
                <a:lnTo>
                  <a:pt x="283" y="286"/>
                </a:lnTo>
                <a:lnTo>
                  <a:pt x="278" y="314"/>
                </a:lnTo>
                <a:lnTo>
                  <a:pt x="265" y="322"/>
                </a:lnTo>
                <a:lnTo>
                  <a:pt x="265" y="347"/>
                </a:lnTo>
                <a:lnTo>
                  <a:pt x="249" y="380"/>
                </a:lnTo>
                <a:lnTo>
                  <a:pt x="148" y="393"/>
                </a:lnTo>
                <a:lnTo>
                  <a:pt x="146" y="388"/>
                </a:lnTo>
                <a:lnTo>
                  <a:pt x="0" y="404"/>
                </a:lnTo>
                <a:lnTo>
                  <a:pt x="34" y="336"/>
                </a:lnTo>
                <a:lnTo>
                  <a:pt x="34" y="336"/>
                </a:lnTo>
                <a:close/>
              </a:path>
            </a:pathLst>
          </a:custGeom>
          <a:pattFill prst="ltHorz">
            <a:fgClr>
              <a:srgbClr val="FFAB99"/>
            </a:fgClr>
            <a:bgClr>
              <a:schemeClr val="accent1"/>
            </a:bgClr>
          </a:patt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" name="Freeform 106"/>
          <p:cNvSpPr>
            <a:spLocks/>
          </p:cNvSpPr>
          <p:nvPr/>
        </p:nvSpPr>
        <p:spPr bwMode="auto">
          <a:xfrm>
            <a:off x="4756150" y="2132013"/>
            <a:ext cx="663575" cy="679450"/>
          </a:xfrm>
          <a:custGeom>
            <a:avLst/>
            <a:gdLst/>
            <a:ahLst/>
            <a:cxnLst>
              <a:cxn ang="0">
                <a:pos x="11" y="164"/>
              </a:cxn>
              <a:cxn ang="0">
                <a:pos x="10" y="215"/>
              </a:cxn>
              <a:cxn ang="0">
                <a:pos x="61" y="246"/>
              </a:cxn>
              <a:cxn ang="0">
                <a:pos x="80" y="268"/>
              </a:cxn>
              <a:cxn ang="0">
                <a:pos x="121" y="299"/>
              </a:cxn>
              <a:cxn ang="0">
                <a:pos x="127" y="334"/>
              </a:cxn>
              <a:cxn ang="0">
                <a:pos x="135" y="382"/>
              </a:cxn>
              <a:cxn ang="0">
                <a:pos x="174" y="428"/>
              </a:cxn>
              <a:cxn ang="0">
                <a:pos x="381" y="415"/>
              </a:cxn>
              <a:cxn ang="0">
                <a:pos x="370" y="349"/>
              </a:cxn>
              <a:cxn ang="0">
                <a:pos x="388" y="249"/>
              </a:cxn>
              <a:cxn ang="0">
                <a:pos x="388" y="222"/>
              </a:cxn>
              <a:cxn ang="0">
                <a:pos x="418" y="143"/>
              </a:cxn>
              <a:cxn ang="0">
                <a:pos x="410" y="140"/>
              </a:cxn>
              <a:cxn ang="0">
                <a:pos x="391" y="186"/>
              </a:cxn>
              <a:cxn ang="0">
                <a:pos x="374" y="189"/>
              </a:cxn>
              <a:cxn ang="0">
                <a:pos x="368" y="208"/>
              </a:cxn>
              <a:cxn ang="0">
                <a:pos x="350" y="220"/>
              </a:cxn>
              <a:cxn ang="0">
                <a:pos x="362" y="179"/>
              </a:cxn>
              <a:cxn ang="0">
                <a:pos x="374" y="162"/>
              </a:cxn>
              <a:cxn ang="0">
                <a:pos x="352" y="103"/>
              </a:cxn>
              <a:cxn ang="0">
                <a:pos x="337" y="99"/>
              </a:cxn>
              <a:cxn ang="0">
                <a:pos x="332" y="85"/>
              </a:cxn>
              <a:cxn ang="0">
                <a:pos x="170" y="35"/>
              </a:cxn>
              <a:cxn ang="0">
                <a:pos x="149" y="25"/>
              </a:cxn>
              <a:cxn ang="0">
                <a:pos x="138" y="35"/>
              </a:cxn>
              <a:cxn ang="0">
                <a:pos x="134" y="32"/>
              </a:cxn>
              <a:cxn ang="0">
                <a:pos x="139" y="14"/>
              </a:cxn>
              <a:cxn ang="0">
                <a:pos x="143" y="3"/>
              </a:cxn>
              <a:cxn ang="0">
                <a:pos x="138" y="0"/>
              </a:cxn>
              <a:cxn ang="0">
                <a:pos x="72" y="28"/>
              </a:cxn>
              <a:cxn ang="0">
                <a:pos x="65" y="29"/>
              </a:cxn>
              <a:cxn ang="0">
                <a:pos x="51" y="22"/>
              </a:cxn>
              <a:cxn ang="0">
                <a:pos x="39" y="30"/>
              </a:cxn>
              <a:cxn ang="0">
                <a:pos x="42" y="80"/>
              </a:cxn>
              <a:cxn ang="0">
                <a:pos x="0" y="129"/>
              </a:cxn>
              <a:cxn ang="0">
                <a:pos x="11" y="164"/>
              </a:cxn>
              <a:cxn ang="0">
                <a:pos x="11" y="164"/>
              </a:cxn>
            </a:cxnLst>
            <a:rect l="0" t="0" r="r" b="b"/>
            <a:pathLst>
              <a:path w="418" h="428">
                <a:moveTo>
                  <a:pt x="11" y="164"/>
                </a:moveTo>
                <a:lnTo>
                  <a:pt x="10" y="215"/>
                </a:lnTo>
                <a:lnTo>
                  <a:pt x="61" y="246"/>
                </a:lnTo>
                <a:lnTo>
                  <a:pt x="80" y="268"/>
                </a:lnTo>
                <a:lnTo>
                  <a:pt x="121" y="299"/>
                </a:lnTo>
                <a:lnTo>
                  <a:pt x="127" y="334"/>
                </a:lnTo>
                <a:lnTo>
                  <a:pt x="135" y="382"/>
                </a:lnTo>
                <a:lnTo>
                  <a:pt x="174" y="428"/>
                </a:lnTo>
                <a:lnTo>
                  <a:pt x="381" y="415"/>
                </a:lnTo>
                <a:lnTo>
                  <a:pt x="370" y="349"/>
                </a:lnTo>
                <a:lnTo>
                  <a:pt x="388" y="249"/>
                </a:lnTo>
                <a:lnTo>
                  <a:pt x="388" y="222"/>
                </a:lnTo>
                <a:lnTo>
                  <a:pt x="418" y="143"/>
                </a:lnTo>
                <a:lnTo>
                  <a:pt x="410" y="140"/>
                </a:lnTo>
                <a:lnTo>
                  <a:pt x="391" y="186"/>
                </a:lnTo>
                <a:lnTo>
                  <a:pt x="374" y="189"/>
                </a:lnTo>
                <a:lnTo>
                  <a:pt x="368" y="208"/>
                </a:lnTo>
                <a:lnTo>
                  <a:pt x="350" y="220"/>
                </a:lnTo>
                <a:lnTo>
                  <a:pt x="362" y="179"/>
                </a:lnTo>
                <a:lnTo>
                  <a:pt x="374" y="162"/>
                </a:lnTo>
                <a:lnTo>
                  <a:pt x="352" y="103"/>
                </a:lnTo>
                <a:lnTo>
                  <a:pt x="337" y="99"/>
                </a:lnTo>
                <a:lnTo>
                  <a:pt x="332" y="85"/>
                </a:lnTo>
                <a:lnTo>
                  <a:pt x="170" y="35"/>
                </a:lnTo>
                <a:lnTo>
                  <a:pt x="149" y="25"/>
                </a:lnTo>
                <a:lnTo>
                  <a:pt x="138" y="35"/>
                </a:lnTo>
                <a:lnTo>
                  <a:pt x="134" y="32"/>
                </a:lnTo>
                <a:lnTo>
                  <a:pt x="139" y="14"/>
                </a:lnTo>
                <a:lnTo>
                  <a:pt x="143" y="3"/>
                </a:lnTo>
                <a:lnTo>
                  <a:pt x="138" y="0"/>
                </a:lnTo>
                <a:lnTo>
                  <a:pt x="72" y="28"/>
                </a:lnTo>
                <a:lnTo>
                  <a:pt x="65" y="29"/>
                </a:lnTo>
                <a:lnTo>
                  <a:pt x="51" y="22"/>
                </a:lnTo>
                <a:lnTo>
                  <a:pt x="39" y="30"/>
                </a:lnTo>
                <a:lnTo>
                  <a:pt x="42" y="80"/>
                </a:lnTo>
                <a:lnTo>
                  <a:pt x="0" y="129"/>
                </a:lnTo>
                <a:lnTo>
                  <a:pt x="11" y="164"/>
                </a:lnTo>
                <a:lnTo>
                  <a:pt x="11" y="164"/>
                </a:lnTo>
                <a:close/>
              </a:path>
            </a:pathLst>
          </a:custGeom>
          <a:solidFill>
            <a:srgbClr val="FFAB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Freeform 107"/>
          <p:cNvSpPr>
            <a:spLocks/>
          </p:cNvSpPr>
          <p:nvPr/>
        </p:nvSpPr>
        <p:spPr bwMode="auto">
          <a:xfrm>
            <a:off x="4948238" y="2790825"/>
            <a:ext cx="493712" cy="865188"/>
          </a:xfrm>
          <a:custGeom>
            <a:avLst/>
            <a:gdLst/>
            <a:ahLst/>
            <a:cxnLst>
              <a:cxn ang="0">
                <a:pos x="6" y="223"/>
              </a:cxn>
              <a:cxn ang="0">
                <a:pos x="38" y="154"/>
              </a:cxn>
              <a:cxn ang="0">
                <a:pos x="28" y="128"/>
              </a:cxn>
              <a:cxn ang="0">
                <a:pos x="82" y="87"/>
              </a:cxn>
              <a:cxn ang="0">
                <a:pos x="91" y="57"/>
              </a:cxn>
              <a:cxn ang="0">
                <a:pos x="53" y="13"/>
              </a:cxn>
              <a:cxn ang="0">
                <a:pos x="260" y="0"/>
              </a:cxn>
              <a:cxn ang="0">
                <a:pos x="266" y="32"/>
              </a:cxn>
              <a:cxn ang="0">
                <a:pos x="286" y="73"/>
              </a:cxn>
              <a:cxn ang="0">
                <a:pos x="304" y="281"/>
              </a:cxn>
              <a:cxn ang="0">
                <a:pos x="300" y="324"/>
              </a:cxn>
              <a:cxn ang="0">
                <a:pos x="311" y="348"/>
              </a:cxn>
              <a:cxn ang="0">
                <a:pos x="299" y="395"/>
              </a:cxn>
              <a:cxn ang="0">
                <a:pos x="282" y="416"/>
              </a:cxn>
              <a:cxn ang="0">
                <a:pos x="274" y="450"/>
              </a:cxn>
              <a:cxn ang="0">
                <a:pos x="284" y="461"/>
              </a:cxn>
              <a:cxn ang="0">
                <a:pos x="275" y="480"/>
              </a:cxn>
              <a:cxn ang="0">
                <a:pos x="280" y="487"/>
              </a:cxn>
              <a:cxn ang="0">
                <a:pos x="255" y="497"/>
              </a:cxn>
              <a:cxn ang="0">
                <a:pos x="249" y="531"/>
              </a:cxn>
              <a:cxn ang="0">
                <a:pos x="214" y="520"/>
              </a:cxn>
              <a:cxn ang="0">
                <a:pos x="196" y="545"/>
              </a:cxn>
              <a:cxn ang="0">
                <a:pos x="185" y="542"/>
              </a:cxn>
              <a:cxn ang="0">
                <a:pos x="172" y="520"/>
              </a:cxn>
              <a:cxn ang="0">
                <a:pos x="153" y="467"/>
              </a:cxn>
              <a:cxn ang="0">
                <a:pos x="106" y="439"/>
              </a:cxn>
              <a:cxn ang="0">
                <a:pos x="97" y="412"/>
              </a:cxn>
              <a:cxn ang="0">
                <a:pos x="112" y="369"/>
              </a:cxn>
              <a:cxn ang="0">
                <a:pos x="99" y="361"/>
              </a:cxn>
              <a:cxn ang="0">
                <a:pos x="69" y="361"/>
              </a:cxn>
              <a:cxn ang="0">
                <a:pos x="62" y="335"/>
              </a:cxn>
              <a:cxn ang="0">
                <a:pos x="13" y="282"/>
              </a:cxn>
              <a:cxn ang="0">
                <a:pos x="0" y="240"/>
              </a:cxn>
              <a:cxn ang="0">
                <a:pos x="6" y="223"/>
              </a:cxn>
              <a:cxn ang="0">
                <a:pos x="6" y="223"/>
              </a:cxn>
            </a:cxnLst>
            <a:rect l="0" t="0" r="r" b="b"/>
            <a:pathLst>
              <a:path w="311" h="545">
                <a:moveTo>
                  <a:pt x="6" y="223"/>
                </a:moveTo>
                <a:lnTo>
                  <a:pt x="38" y="154"/>
                </a:lnTo>
                <a:lnTo>
                  <a:pt x="28" y="128"/>
                </a:lnTo>
                <a:lnTo>
                  <a:pt x="82" y="87"/>
                </a:lnTo>
                <a:lnTo>
                  <a:pt x="91" y="57"/>
                </a:lnTo>
                <a:lnTo>
                  <a:pt x="53" y="13"/>
                </a:lnTo>
                <a:lnTo>
                  <a:pt x="260" y="0"/>
                </a:lnTo>
                <a:lnTo>
                  <a:pt x="266" y="32"/>
                </a:lnTo>
                <a:lnTo>
                  <a:pt x="286" y="73"/>
                </a:lnTo>
                <a:lnTo>
                  <a:pt x="304" y="281"/>
                </a:lnTo>
                <a:lnTo>
                  <a:pt x="300" y="324"/>
                </a:lnTo>
                <a:lnTo>
                  <a:pt x="311" y="348"/>
                </a:lnTo>
                <a:lnTo>
                  <a:pt x="299" y="395"/>
                </a:lnTo>
                <a:lnTo>
                  <a:pt x="282" y="416"/>
                </a:lnTo>
                <a:lnTo>
                  <a:pt x="274" y="450"/>
                </a:lnTo>
                <a:lnTo>
                  <a:pt x="284" y="461"/>
                </a:lnTo>
                <a:lnTo>
                  <a:pt x="275" y="480"/>
                </a:lnTo>
                <a:lnTo>
                  <a:pt x="280" y="487"/>
                </a:lnTo>
                <a:lnTo>
                  <a:pt x="255" y="497"/>
                </a:lnTo>
                <a:lnTo>
                  <a:pt x="249" y="531"/>
                </a:lnTo>
                <a:lnTo>
                  <a:pt x="214" y="520"/>
                </a:lnTo>
                <a:lnTo>
                  <a:pt x="196" y="545"/>
                </a:lnTo>
                <a:lnTo>
                  <a:pt x="185" y="542"/>
                </a:lnTo>
                <a:lnTo>
                  <a:pt x="172" y="520"/>
                </a:lnTo>
                <a:lnTo>
                  <a:pt x="153" y="467"/>
                </a:lnTo>
                <a:lnTo>
                  <a:pt x="106" y="439"/>
                </a:lnTo>
                <a:lnTo>
                  <a:pt x="97" y="412"/>
                </a:lnTo>
                <a:lnTo>
                  <a:pt x="112" y="369"/>
                </a:lnTo>
                <a:lnTo>
                  <a:pt x="99" y="361"/>
                </a:lnTo>
                <a:lnTo>
                  <a:pt x="69" y="361"/>
                </a:lnTo>
                <a:lnTo>
                  <a:pt x="62" y="335"/>
                </a:lnTo>
                <a:lnTo>
                  <a:pt x="13" y="282"/>
                </a:lnTo>
                <a:lnTo>
                  <a:pt x="0" y="240"/>
                </a:lnTo>
                <a:lnTo>
                  <a:pt x="6" y="223"/>
                </a:lnTo>
                <a:lnTo>
                  <a:pt x="6" y="22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Freeform 108"/>
          <p:cNvSpPr>
            <a:spLocks/>
          </p:cNvSpPr>
          <p:nvPr/>
        </p:nvSpPr>
        <p:spPr bwMode="auto">
          <a:xfrm>
            <a:off x="5383213" y="2870200"/>
            <a:ext cx="388937" cy="650875"/>
          </a:xfrm>
          <a:custGeom>
            <a:avLst/>
            <a:gdLst/>
            <a:ahLst/>
            <a:cxnLst>
              <a:cxn ang="0">
                <a:pos x="8" y="410"/>
              </a:cxn>
              <a:cxn ang="0">
                <a:pos x="15" y="397"/>
              </a:cxn>
              <a:cxn ang="0">
                <a:pos x="62" y="395"/>
              </a:cxn>
              <a:cxn ang="0">
                <a:pos x="101" y="382"/>
              </a:cxn>
              <a:cxn ang="0">
                <a:pos x="139" y="359"/>
              </a:cxn>
              <a:cxn ang="0">
                <a:pos x="171" y="357"/>
              </a:cxn>
              <a:cxn ang="0">
                <a:pos x="206" y="298"/>
              </a:cxn>
              <a:cxn ang="0">
                <a:pos x="217" y="302"/>
              </a:cxn>
              <a:cxn ang="0">
                <a:pos x="245" y="282"/>
              </a:cxn>
              <a:cxn ang="0">
                <a:pos x="238" y="267"/>
              </a:cxn>
              <a:cxn ang="0">
                <a:pos x="241" y="258"/>
              </a:cxn>
              <a:cxn ang="0">
                <a:pos x="213" y="5"/>
              </a:cxn>
              <a:cxn ang="0">
                <a:pos x="211" y="0"/>
              </a:cxn>
              <a:cxn ang="0">
                <a:pos x="65" y="16"/>
              </a:cxn>
              <a:cxn ang="0">
                <a:pos x="37" y="30"/>
              </a:cxn>
              <a:cxn ang="0">
                <a:pos x="12" y="23"/>
              </a:cxn>
              <a:cxn ang="0">
                <a:pos x="30" y="231"/>
              </a:cxn>
              <a:cxn ang="0">
                <a:pos x="26" y="274"/>
              </a:cxn>
              <a:cxn ang="0">
                <a:pos x="37" y="298"/>
              </a:cxn>
              <a:cxn ang="0">
                <a:pos x="25" y="345"/>
              </a:cxn>
              <a:cxn ang="0">
                <a:pos x="8" y="366"/>
              </a:cxn>
              <a:cxn ang="0">
                <a:pos x="0" y="400"/>
              </a:cxn>
              <a:cxn ang="0">
                <a:pos x="8" y="410"/>
              </a:cxn>
              <a:cxn ang="0">
                <a:pos x="8" y="410"/>
              </a:cxn>
            </a:cxnLst>
            <a:rect l="0" t="0" r="r" b="b"/>
            <a:pathLst>
              <a:path w="245" h="410">
                <a:moveTo>
                  <a:pt x="8" y="410"/>
                </a:moveTo>
                <a:lnTo>
                  <a:pt x="15" y="397"/>
                </a:lnTo>
                <a:lnTo>
                  <a:pt x="62" y="395"/>
                </a:lnTo>
                <a:lnTo>
                  <a:pt x="101" y="382"/>
                </a:lnTo>
                <a:lnTo>
                  <a:pt x="139" y="359"/>
                </a:lnTo>
                <a:lnTo>
                  <a:pt x="171" y="357"/>
                </a:lnTo>
                <a:lnTo>
                  <a:pt x="206" y="298"/>
                </a:lnTo>
                <a:lnTo>
                  <a:pt x="217" y="302"/>
                </a:lnTo>
                <a:lnTo>
                  <a:pt x="245" y="282"/>
                </a:lnTo>
                <a:lnTo>
                  <a:pt x="238" y="267"/>
                </a:lnTo>
                <a:lnTo>
                  <a:pt x="241" y="258"/>
                </a:lnTo>
                <a:lnTo>
                  <a:pt x="213" y="5"/>
                </a:lnTo>
                <a:lnTo>
                  <a:pt x="211" y="0"/>
                </a:lnTo>
                <a:lnTo>
                  <a:pt x="65" y="16"/>
                </a:lnTo>
                <a:lnTo>
                  <a:pt x="37" y="30"/>
                </a:lnTo>
                <a:lnTo>
                  <a:pt x="12" y="23"/>
                </a:lnTo>
                <a:lnTo>
                  <a:pt x="30" y="231"/>
                </a:lnTo>
                <a:lnTo>
                  <a:pt x="26" y="274"/>
                </a:lnTo>
                <a:lnTo>
                  <a:pt x="37" y="298"/>
                </a:lnTo>
                <a:lnTo>
                  <a:pt x="25" y="345"/>
                </a:lnTo>
                <a:lnTo>
                  <a:pt x="8" y="366"/>
                </a:lnTo>
                <a:lnTo>
                  <a:pt x="0" y="400"/>
                </a:lnTo>
                <a:lnTo>
                  <a:pt x="8" y="410"/>
                </a:lnTo>
                <a:lnTo>
                  <a:pt x="8" y="41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" name="Freeform 109"/>
          <p:cNvSpPr>
            <a:spLocks/>
          </p:cNvSpPr>
          <p:nvPr/>
        </p:nvSpPr>
        <p:spPr bwMode="auto">
          <a:xfrm>
            <a:off x="5238750" y="3278188"/>
            <a:ext cx="908050" cy="454025"/>
          </a:xfrm>
          <a:custGeom>
            <a:avLst/>
            <a:gdLst/>
            <a:ahLst/>
            <a:cxnLst>
              <a:cxn ang="0">
                <a:pos x="3" y="271"/>
              </a:cxn>
              <a:cxn ang="0">
                <a:pos x="17" y="270"/>
              </a:cxn>
              <a:cxn ang="0">
                <a:pos x="21" y="239"/>
              </a:cxn>
              <a:cxn ang="0">
                <a:pos x="13" y="238"/>
              </a:cxn>
              <a:cxn ang="0">
                <a:pos x="31" y="213"/>
              </a:cxn>
              <a:cxn ang="0">
                <a:pos x="66" y="224"/>
              </a:cxn>
              <a:cxn ang="0">
                <a:pos x="72" y="190"/>
              </a:cxn>
              <a:cxn ang="0">
                <a:pos x="97" y="180"/>
              </a:cxn>
              <a:cxn ang="0">
                <a:pos x="92" y="173"/>
              </a:cxn>
              <a:cxn ang="0">
                <a:pos x="106" y="140"/>
              </a:cxn>
              <a:cxn ang="0">
                <a:pos x="153" y="138"/>
              </a:cxn>
              <a:cxn ang="0">
                <a:pos x="192" y="125"/>
              </a:cxn>
              <a:cxn ang="0">
                <a:pos x="216" y="109"/>
              </a:cxn>
              <a:cxn ang="0">
                <a:pos x="230" y="102"/>
              </a:cxn>
              <a:cxn ang="0">
                <a:pos x="262" y="100"/>
              </a:cxn>
              <a:cxn ang="0">
                <a:pos x="297" y="41"/>
              </a:cxn>
              <a:cxn ang="0">
                <a:pos x="308" y="45"/>
              </a:cxn>
              <a:cxn ang="0">
                <a:pos x="336" y="25"/>
              </a:cxn>
              <a:cxn ang="0">
                <a:pos x="329" y="10"/>
              </a:cxn>
              <a:cxn ang="0">
                <a:pos x="332" y="1"/>
              </a:cxn>
              <a:cxn ang="0">
                <a:pos x="357" y="0"/>
              </a:cxn>
              <a:cxn ang="0">
                <a:pos x="373" y="6"/>
              </a:cxn>
              <a:cxn ang="0">
                <a:pos x="423" y="34"/>
              </a:cxn>
              <a:cxn ang="0">
                <a:pos x="458" y="33"/>
              </a:cxn>
              <a:cxn ang="0">
                <a:pos x="475" y="22"/>
              </a:cxn>
              <a:cxn ang="0">
                <a:pos x="515" y="47"/>
              </a:cxn>
              <a:cxn ang="0">
                <a:pos x="527" y="94"/>
              </a:cxn>
              <a:cxn ang="0">
                <a:pos x="572" y="127"/>
              </a:cxn>
              <a:cxn ang="0">
                <a:pos x="550" y="153"/>
              </a:cxn>
              <a:cxn ang="0">
                <a:pos x="512" y="190"/>
              </a:cxn>
              <a:cxn ang="0">
                <a:pos x="511" y="198"/>
              </a:cxn>
              <a:cxn ang="0">
                <a:pos x="454" y="234"/>
              </a:cxn>
              <a:cxn ang="0">
                <a:pos x="138" y="264"/>
              </a:cxn>
              <a:cxn ang="0">
                <a:pos x="103" y="261"/>
              </a:cxn>
              <a:cxn ang="0">
                <a:pos x="105" y="278"/>
              </a:cxn>
              <a:cxn ang="0">
                <a:pos x="0" y="286"/>
              </a:cxn>
              <a:cxn ang="0">
                <a:pos x="3" y="271"/>
              </a:cxn>
              <a:cxn ang="0">
                <a:pos x="3" y="271"/>
              </a:cxn>
            </a:cxnLst>
            <a:rect l="0" t="0" r="r" b="b"/>
            <a:pathLst>
              <a:path w="572" h="286">
                <a:moveTo>
                  <a:pt x="3" y="271"/>
                </a:moveTo>
                <a:lnTo>
                  <a:pt x="17" y="270"/>
                </a:lnTo>
                <a:lnTo>
                  <a:pt x="21" y="239"/>
                </a:lnTo>
                <a:lnTo>
                  <a:pt x="13" y="238"/>
                </a:lnTo>
                <a:lnTo>
                  <a:pt x="31" y="213"/>
                </a:lnTo>
                <a:lnTo>
                  <a:pt x="66" y="224"/>
                </a:lnTo>
                <a:lnTo>
                  <a:pt x="72" y="190"/>
                </a:lnTo>
                <a:lnTo>
                  <a:pt x="97" y="180"/>
                </a:lnTo>
                <a:lnTo>
                  <a:pt x="92" y="173"/>
                </a:lnTo>
                <a:lnTo>
                  <a:pt x="106" y="140"/>
                </a:lnTo>
                <a:lnTo>
                  <a:pt x="153" y="138"/>
                </a:lnTo>
                <a:lnTo>
                  <a:pt x="192" y="125"/>
                </a:lnTo>
                <a:lnTo>
                  <a:pt x="216" y="109"/>
                </a:lnTo>
                <a:lnTo>
                  <a:pt x="230" y="102"/>
                </a:lnTo>
                <a:lnTo>
                  <a:pt x="262" y="100"/>
                </a:lnTo>
                <a:lnTo>
                  <a:pt x="297" y="41"/>
                </a:lnTo>
                <a:lnTo>
                  <a:pt x="308" y="45"/>
                </a:lnTo>
                <a:lnTo>
                  <a:pt x="336" y="25"/>
                </a:lnTo>
                <a:lnTo>
                  <a:pt x="329" y="10"/>
                </a:lnTo>
                <a:lnTo>
                  <a:pt x="332" y="1"/>
                </a:lnTo>
                <a:lnTo>
                  <a:pt x="357" y="0"/>
                </a:lnTo>
                <a:lnTo>
                  <a:pt x="373" y="6"/>
                </a:lnTo>
                <a:lnTo>
                  <a:pt x="423" y="34"/>
                </a:lnTo>
                <a:lnTo>
                  <a:pt x="458" y="33"/>
                </a:lnTo>
                <a:lnTo>
                  <a:pt x="475" y="22"/>
                </a:lnTo>
                <a:lnTo>
                  <a:pt x="515" y="47"/>
                </a:lnTo>
                <a:lnTo>
                  <a:pt x="527" y="94"/>
                </a:lnTo>
                <a:lnTo>
                  <a:pt x="572" y="127"/>
                </a:lnTo>
                <a:lnTo>
                  <a:pt x="550" y="153"/>
                </a:lnTo>
                <a:lnTo>
                  <a:pt x="512" y="190"/>
                </a:lnTo>
                <a:lnTo>
                  <a:pt x="511" y="198"/>
                </a:lnTo>
                <a:lnTo>
                  <a:pt x="454" y="234"/>
                </a:lnTo>
                <a:lnTo>
                  <a:pt x="138" y="264"/>
                </a:lnTo>
                <a:lnTo>
                  <a:pt x="103" y="261"/>
                </a:lnTo>
                <a:lnTo>
                  <a:pt x="105" y="278"/>
                </a:lnTo>
                <a:lnTo>
                  <a:pt x="0" y="286"/>
                </a:lnTo>
                <a:lnTo>
                  <a:pt x="3" y="271"/>
                </a:lnTo>
                <a:lnTo>
                  <a:pt x="3" y="271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8" name="Freeform 110"/>
          <p:cNvSpPr>
            <a:spLocks/>
          </p:cNvSpPr>
          <p:nvPr/>
        </p:nvSpPr>
        <p:spPr bwMode="auto">
          <a:xfrm>
            <a:off x="5138738" y="3616325"/>
            <a:ext cx="1069975" cy="354013"/>
          </a:xfrm>
          <a:custGeom>
            <a:avLst/>
            <a:gdLst/>
            <a:ahLst/>
            <a:cxnLst>
              <a:cxn ang="0">
                <a:pos x="12" y="183"/>
              </a:cxn>
              <a:cxn ang="0">
                <a:pos x="8" y="180"/>
              </a:cxn>
              <a:cxn ang="0">
                <a:pos x="28" y="165"/>
              </a:cxn>
              <a:cxn ang="0">
                <a:pos x="47" y="131"/>
              </a:cxn>
              <a:cxn ang="0">
                <a:pos x="40" y="123"/>
              </a:cxn>
              <a:cxn ang="0">
                <a:pos x="50" y="106"/>
              </a:cxn>
              <a:cxn ang="0">
                <a:pos x="50" y="87"/>
              </a:cxn>
              <a:cxn ang="0">
                <a:pos x="63" y="73"/>
              </a:cxn>
              <a:cxn ang="0">
                <a:pos x="168" y="65"/>
              </a:cxn>
              <a:cxn ang="0">
                <a:pos x="166" y="48"/>
              </a:cxn>
              <a:cxn ang="0">
                <a:pos x="201" y="51"/>
              </a:cxn>
              <a:cxn ang="0">
                <a:pos x="517" y="21"/>
              </a:cxn>
              <a:cxn ang="0">
                <a:pos x="674" y="0"/>
              </a:cxn>
              <a:cxn ang="0">
                <a:pos x="646" y="54"/>
              </a:cxn>
              <a:cxn ang="0">
                <a:pos x="604" y="63"/>
              </a:cxn>
              <a:cxn ang="0">
                <a:pos x="583" y="91"/>
              </a:cxn>
              <a:cxn ang="0">
                <a:pos x="506" y="135"/>
              </a:cxn>
              <a:cxn ang="0">
                <a:pos x="502" y="151"/>
              </a:cxn>
              <a:cxn ang="0">
                <a:pos x="483" y="161"/>
              </a:cxn>
              <a:cxn ang="0">
                <a:pos x="483" y="183"/>
              </a:cxn>
              <a:cxn ang="0">
                <a:pos x="378" y="195"/>
              </a:cxn>
              <a:cxn ang="0">
                <a:pos x="169" y="213"/>
              </a:cxn>
              <a:cxn ang="0">
                <a:pos x="0" y="223"/>
              </a:cxn>
              <a:cxn ang="0">
                <a:pos x="12" y="183"/>
              </a:cxn>
              <a:cxn ang="0">
                <a:pos x="12" y="183"/>
              </a:cxn>
            </a:cxnLst>
            <a:rect l="0" t="0" r="r" b="b"/>
            <a:pathLst>
              <a:path w="674" h="223">
                <a:moveTo>
                  <a:pt x="12" y="183"/>
                </a:moveTo>
                <a:lnTo>
                  <a:pt x="8" y="180"/>
                </a:lnTo>
                <a:lnTo>
                  <a:pt x="28" y="165"/>
                </a:lnTo>
                <a:lnTo>
                  <a:pt x="47" y="131"/>
                </a:lnTo>
                <a:lnTo>
                  <a:pt x="40" y="123"/>
                </a:lnTo>
                <a:lnTo>
                  <a:pt x="50" y="106"/>
                </a:lnTo>
                <a:lnTo>
                  <a:pt x="50" y="87"/>
                </a:lnTo>
                <a:lnTo>
                  <a:pt x="63" y="73"/>
                </a:lnTo>
                <a:lnTo>
                  <a:pt x="168" y="65"/>
                </a:lnTo>
                <a:lnTo>
                  <a:pt x="166" y="48"/>
                </a:lnTo>
                <a:lnTo>
                  <a:pt x="201" y="51"/>
                </a:lnTo>
                <a:lnTo>
                  <a:pt x="517" y="21"/>
                </a:lnTo>
                <a:lnTo>
                  <a:pt x="674" y="0"/>
                </a:lnTo>
                <a:lnTo>
                  <a:pt x="646" y="54"/>
                </a:lnTo>
                <a:lnTo>
                  <a:pt x="604" y="63"/>
                </a:lnTo>
                <a:lnTo>
                  <a:pt x="583" y="91"/>
                </a:lnTo>
                <a:lnTo>
                  <a:pt x="506" y="135"/>
                </a:lnTo>
                <a:lnTo>
                  <a:pt x="502" y="151"/>
                </a:lnTo>
                <a:lnTo>
                  <a:pt x="483" y="161"/>
                </a:lnTo>
                <a:lnTo>
                  <a:pt x="483" y="183"/>
                </a:lnTo>
                <a:lnTo>
                  <a:pt x="378" y="195"/>
                </a:lnTo>
                <a:lnTo>
                  <a:pt x="169" y="213"/>
                </a:lnTo>
                <a:lnTo>
                  <a:pt x="0" y="223"/>
                </a:lnTo>
                <a:lnTo>
                  <a:pt x="12" y="183"/>
                </a:lnTo>
                <a:lnTo>
                  <a:pt x="12" y="183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9" name="Freeform 111"/>
          <p:cNvSpPr>
            <a:spLocks/>
          </p:cNvSpPr>
          <p:nvPr/>
        </p:nvSpPr>
        <p:spPr bwMode="auto">
          <a:xfrm>
            <a:off x="4992688" y="3954463"/>
            <a:ext cx="444500" cy="750887"/>
          </a:xfrm>
          <a:custGeom>
            <a:avLst/>
            <a:gdLst/>
            <a:ahLst/>
            <a:cxnLst>
              <a:cxn ang="0">
                <a:pos x="19" y="330"/>
              </a:cxn>
              <a:cxn ang="0">
                <a:pos x="47" y="295"/>
              </a:cxn>
              <a:cxn ang="0">
                <a:pos x="38" y="285"/>
              </a:cxn>
              <a:cxn ang="0">
                <a:pos x="27" y="208"/>
              </a:cxn>
              <a:cxn ang="0">
                <a:pos x="23" y="156"/>
              </a:cxn>
              <a:cxn ang="0">
                <a:pos x="43" y="98"/>
              </a:cxn>
              <a:cxn ang="0">
                <a:pos x="73" y="58"/>
              </a:cxn>
              <a:cxn ang="0">
                <a:pos x="70" y="47"/>
              </a:cxn>
              <a:cxn ang="0">
                <a:pos x="92" y="10"/>
              </a:cxn>
              <a:cxn ang="0">
                <a:pos x="261" y="0"/>
              </a:cxn>
              <a:cxn ang="0">
                <a:pos x="269" y="9"/>
              </a:cxn>
              <a:cxn ang="0">
                <a:pos x="261" y="303"/>
              </a:cxn>
              <a:cxn ang="0">
                <a:pos x="280" y="444"/>
              </a:cxn>
              <a:cxn ang="0">
                <a:pos x="274" y="451"/>
              </a:cxn>
              <a:cxn ang="0">
                <a:pos x="238" y="443"/>
              </a:cxn>
              <a:cxn ang="0">
                <a:pos x="183" y="473"/>
              </a:cxn>
              <a:cxn ang="0">
                <a:pos x="155" y="428"/>
              </a:cxn>
              <a:cxn ang="0">
                <a:pos x="159" y="395"/>
              </a:cxn>
              <a:cxn ang="0">
                <a:pos x="0" y="402"/>
              </a:cxn>
              <a:cxn ang="0">
                <a:pos x="19" y="330"/>
              </a:cxn>
              <a:cxn ang="0">
                <a:pos x="19" y="330"/>
              </a:cxn>
            </a:cxnLst>
            <a:rect l="0" t="0" r="r" b="b"/>
            <a:pathLst>
              <a:path w="280" h="473">
                <a:moveTo>
                  <a:pt x="19" y="330"/>
                </a:moveTo>
                <a:lnTo>
                  <a:pt x="47" y="295"/>
                </a:lnTo>
                <a:lnTo>
                  <a:pt x="38" y="285"/>
                </a:lnTo>
                <a:lnTo>
                  <a:pt x="27" y="208"/>
                </a:lnTo>
                <a:lnTo>
                  <a:pt x="23" y="156"/>
                </a:lnTo>
                <a:lnTo>
                  <a:pt x="43" y="98"/>
                </a:lnTo>
                <a:lnTo>
                  <a:pt x="73" y="58"/>
                </a:lnTo>
                <a:lnTo>
                  <a:pt x="70" y="47"/>
                </a:lnTo>
                <a:lnTo>
                  <a:pt x="92" y="10"/>
                </a:lnTo>
                <a:lnTo>
                  <a:pt x="261" y="0"/>
                </a:lnTo>
                <a:lnTo>
                  <a:pt x="269" y="9"/>
                </a:lnTo>
                <a:lnTo>
                  <a:pt x="261" y="303"/>
                </a:lnTo>
                <a:lnTo>
                  <a:pt x="280" y="444"/>
                </a:lnTo>
                <a:lnTo>
                  <a:pt x="274" y="451"/>
                </a:lnTo>
                <a:lnTo>
                  <a:pt x="238" y="443"/>
                </a:lnTo>
                <a:lnTo>
                  <a:pt x="183" y="473"/>
                </a:lnTo>
                <a:lnTo>
                  <a:pt x="155" y="428"/>
                </a:lnTo>
                <a:lnTo>
                  <a:pt x="159" y="395"/>
                </a:lnTo>
                <a:lnTo>
                  <a:pt x="0" y="402"/>
                </a:lnTo>
                <a:lnTo>
                  <a:pt x="19" y="330"/>
                </a:lnTo>
                <a:lnTo>
                  <a:pt x="19" y="33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0" name="Freeform 112"/>
          <p:cNvSpPr>
            <a:spLocks/>
          </p:cNvSpPr>
          <p:nvPr/>
        </p:nvSpPr>
        <p:spPr bwMode="auto">
          <a:xfrm>
            <a:off x="5407025" y="3925888"/>
            <a:ext cx="477838" cy="758825"/>
          </a:xfrm>
          <a:custGeom>
            <a:avLst/>
            <a:gdLst/>
            <a:ahLst/>
            <a:cxnLst>
              <a:cxn ang="0">
                <a:pos x="8" y="27"/>
              </a:cxn>
              <a:cxn ang="0">
                <a:pos x="0" y="321"/>
              </a:cxn>
              <a:cxn ang="0">
                <a:pos x="19" y="462"/>
              </a:cxn>
              <a:cxn ang="0">
                <a:pos x="40" y="468"/>
              </a:cxn>
              <a:cxn ang="0">
                <a:pos x="59" y="457"/>
              </a:cxn>
              <a:cxn ang="0">
                <a:pos x="70" y="468"/>
              </a:cxn>
              <a:cxn ang="0">
                <a:pos x="54" y="478"/>
              </a:cxn>
              <a:cxn ang="0">
                <a:pos x="95" y="467"/>
              </a:cxn>
              <a:cxn ang="0">
                <a:pos x="103" y="454"/>
              </a:cxn>
              <a:cxn ang="0">
                <a:pos x="98" y="446"/>
              </a:cxn>
              <a:cxn ang="0">
                <a:pos x="101" y="434"/>
              </a:cxn>
              <a:cxn ang="0">
                <a:pos x="81" y="416"/>
              </a:cxn>
              <a:cxn ang="0">
                <a:pos x="81" y="401"/>
              </a:cxn>
              <a:cxn ang="0">
                <a:pos x="301" y="381"/>
              </a:cxn>
              <a:cxn ang="0">
                <a:pos x="284" y="306"/>
              </a:cxn>
              <a:cxn ang="0">
                <a:pos x="295" y="260"/>
              </a:cxn>
              <a:cxn ang="0">
                <a:pos x="267" y="201"/>
              </a:cxn>
              <a:cxn ang="0">
                <a:pos x="209" y="0"/>
              </a:cxn>
              <a:cxn ang="0">
                <a:pos x="0" y="18"/>
              </a:cxn>
              <a:cxn ang="0">
                <a:pos x="8" y="27"/>
              </a:cxn>
              <a:cxn ang="0">
                <a:pos x="8" y="27"/>
              </a:cxn>
            </a:cxnLst>
            <a:rect l="0" t="0" r="r" b="b"/>
            <a:pathLst>
              <a:path w="301" h="478">
                <a:moveTo>
                  <a:pt x="8" y="27"/>
                </a:moveTo>
                <a:lnTo>
                  <a:pt x="0" y="321"/>
                </a:lnTo>
                <a:lnTo>
                  <a:pt x="19" y="462"/>
                </a:lnTo>
                <a:lnTo>
                  <a:pt x="40" y="468"/>
                </a:lnTo>
                <a:lnTo>
                  <a:pt x="59" y="457"/>
                </a:lnTo>
                <a:lnTo>
                  <a:pt x="70" y="468"/>
                </a:lnTo>
                <a:lnTo>
                  <a:pt x="54" y="478"/>
                </a:lnTo>
                <a:lnTo>
                  <a:pt x="95" y="467"/>
                </a:lnTo>
                <a:lnTo>
                  <a:pt x="103" y="454"/>
                </a:lnTo>
                <a:lnTo>
                  <a:pt x="98" y="446"/>
                </a:lnTo>
                <a:lnTo>
                  <a:pt x="101" y="434"/>
                </a:lnTo>
                <a:lnTo>
                  <a:pt x="81" y="416"/>
                </a:lnTo>
                <a:lnTo>
                  <a:pt x="81" y="401"/>
                </a:lnTo>
                <a:lnTo>
                  <a:pt x="301" y="381"/>
                </a:lnTo>
                <a:lnTo>
                  <a:pt x="284" y="306"/>
                </a:lnTo>
                <a:lnTo>
                  <a:pt x="295" y="260"/>
                </a:lnTo>
                <a:lnTo>
                  <a:pt x="267" y="201"/>
                </a:lnTo>
                <a:lnTo>
                  <a:pt x="209" y="0"/>
                </a:lnTo>
                <a:lnTo>
                  <a:pt x="0" y="18"/>
                </a:lnTo>
                <a:lnTo>
                  <a:pt x="8" y="27"/>
                </a:lnTo>
                <a:lnTo>
                  <a:pt x="8" y="27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1" name="Freeform 113"/>
          <p:cNvSpPr>
            <a:spLocks/>
          </p:cNvSpPr>
          <p:nvPr/>
        </p:nvSpPr>
        <p:spPr bwMode="auto">
          <a:xfrm>
            <a:off x="5738813" y="3887788"/>
            <a:ext cx="674687" cy="692150"/>
          </a:xfrm>
          <a:custGeom>
            <a:avLst/>
            <a:gdLst/>
            <a:ahLst/>
            <a:cxnLst>
              <a:cxn ang="0">
                <a:pos x="58" y="225"/>
              </a:cxn>
              <a:cxn ang="0">
                <a:pos x="86" y="284"/>
              </a:cxn>
              <a:cxn ang="0">
                <a:pos x="75" y="330"/>
              </a:cxn>
              <a:cxn ang="0">
                <a:pos x="92" y="405"/>
              </a:cxn>
              <a:cxn ang="0">
                <a:pos x="109" y="430"/>
              </a:cxn>
              <a:cxn ang="0">
                <a:pos x="336" y="418"/>
              </a:cxn>
              <a:cxn ang="0">
                <a:pos x="339" y="433"/>
              </a:cxn>
              <a:cxn ang="0">
                <a:pos x="352" y="436"/>
              </a:cxn>
              <a:cxn ang="0">
                <a:pos x="347" y="398"/>
              </a:cxn>
              <a:cxn ang="0">
                <a:pos x="357" y="389"/>
              </a:cxn>
              <a:cxn ang="0">
                <a:pos x="390" y="396"/>
              </a:cxn>
              <a:cxn ang="0">
                <a:pos x="395" y="370"/>
              </a:cxn>
              <a:cxn ang="0">
                <a:pos x="391" y="335"/>
              </a:cxn>
              <a:cxn ang="0">
                <a:pos x="405" y="326"/>
              </a:cxn>
              <a:cxn ang="0">
                <a:pos x="425" y="260"/>
              </a:cxn>
              <a:cxn ang="0">
                <a:pos x="412" y="257"/>
              </a:cxn>
              <a:cxn ang="0">
                <a:pos x="357" y="172"/>
              </a:cxn>
              <a:cxn ang="0">
                <a:pos x="237" y="64"/>
              </a:cxn>
              <a:cxn ang="0">
                <a:pos x="185" y="31"/>
              </a:cxn>
              <a:cxn ang="0">
                <a:pos x="202" y="0"/>
              </a:cxn>
              <a:cxn ang="0">
                <a:pos x="105" y="12"/>
              </a:cxn>
              <a:cxn ang="0">
                <a:pos x="0" y="24"/>
              </a:cxn>
              <a:cxn ang="0">
                <a:pos x="58" y="225"/>
              </a:cxn>
              <a:cxn ang="0">
                <a:pos x="58" y="225"/>
              </a:cxn>
            </a:cxnLst>
            <a:rect l="0" t="0" r="r" b="b"/>
            <a:pathLst>
              <a:path w="425" h="436">
                <a:moveTo>
                  <a:pt x="58" y="225"/>
                </a:moveTo>
                <a:lnTo>
                  <a:pt x="86" y="284"/>
                </a:lnTo>
                <a:lnTo>
                  <a:pt x="75" y="330"/>
                </a:lnTo>
                <a:lnTo>
                  <a:pt x="92" y="405"/>
                </a:lnTo>
                <a:lnTo>
                  <a:pt x="109" y="430"/>
                </a:lnTo>
                <a:lnTo>
                  <a:pt x="336" y="418"/>
                </a:lnTo>
                <a:lnTo>
                  <a:pt x="339" y="433"/>
                </a:lnTo>
                <a:lnTo>
                  <a:pt x="352" y="436"/>
                </a:lnTo>
                <a:lnTo>
                  <a:pt x="347" y="398"/>
                </a:lnTo>
                <a:lnTo>
                  <a:pt x="357" y="389"/>
                </a:lnTo>
                <a:lnTo>
                  <a:pt x="390" y="396"/>
                </a:lnTo>
                <a:lnTo>
                  <a:pt x="395" y="370"/>
                </a:lnTo>
                <a:lnTo>
                  <a:pt x="391" y="335"/>
                </a:lnTo>
                <a:lnTo>
                  <a:pt x="405" y="326"/>
                </a:lnTo>
                <a:lnTo>
                  <a:pt x="425" y="260"/>
                </a:lnTo>
                <a:lnTo>
                  <a:pt x="412" y="257"/>
                </a:lnTo>
                <a:lnTo>
                  <a:pt x="357" y="172"/>
                </a:lnTo>
                <a:lnTo>
                  <a:pt x="237" y="64"/>
                </a:lnTo>
                <a:lnTo>
                  <a:pt x="185" y="31"/>
                </a:lnTo>
                <a:lnTo>
                  <a:pt x="202" y="0"/>
                </a:lnTo>
                <a:lnTo>
                  <a:pt x="105" y="12"/>
                </a:lnTo>
                <a:lnTo>
                  <a:pt x="0" y="24"/>
                </a:lnTo>
                <a:lnTo>
                  <a:pt x="58" y="225"/>
                </a:lnTo>
                <a:lnTo>
                  <a:pt x="58" y="225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2" name="Freeform 114"/>
          <p:cNvSpPr>
            <a:spLocks/>
          </p:cNvSpPr>
          <p:nvPr/>
        </p:nvSpPr>
        <p:spPr bwMode="auto">
          <a:xfrm>
            <a:off x="5535613" y="4505325"/>
            <a:ext cx="1138237" cy="839788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20" y="69"/>
              </a:cxn>
              <a:cxn ang="0">
                <a:pos x="17" y="81"/>
              </a:cxn>
              <a:cxn ang="0">
                <a:pos x="22" y="89"/>
              </a:cxn>
              <a:cxn ang="0">
                <a:pos x="14" y="102"/>
              </a:cxn>
              <a:cxn ang="0">
                <a:pos x="98" y="73"/>
              </a:cxn>
              <a:cxn ang="0">
                <a:pos x="205" y="140"/>
              </a:cxn>
              <a:cxn ang="0">
                <a:pos x="293" y="93"/>
              </a:cxn>
              <a:cxn ang="0">
                <a:pos x="344" y="104"/>
              </a:cxn>
              <a:cxn ang="0">
                <a:pos x="409" y="168"/>
              </a:cxn>
              <a:cxn ang="0">
                <a:pos x="432" y="168"/>
              </a:cxn>
              <a:cxn ang="0">
                <a:pos x="453" y="212"/>
              </a:cxn>
              <a:cxn ang="0">
                <a:pos x="447" y="295"/>
              </a:cxn>
              <a:cxn ang="0">
                <a:pos x="463" y="305"/>
              </a:cxn>
              <a:cxn ang="0">
                <a:pos x="465" y="290"/>
              </a:cxn>
              <a:cxn ang="0">
                <a:pos x="486" y="290"/>
              </a:cxn>
              <a:cxn ang="0">
                <a:pos x="465" y="330"/>
              </a:cxn>
              <a:cxn ang="0">
                <a:pos x="520" y="385"/>
              </a:cxn>
              <a:cxn ang="0">
                <a:pos x="529" y="370"/>
              </a:cxn>
              <a:cxn ang="0">
                <a:pos x="533" y="408"/>
              </a:cxn>
              <a:cxn ang="0">
                <a:pos x="551" y="416"/>
              </a:cxn>
              <a:cxn ang="0">
                <a:pos x="570" y="463"/>
              </a:cxn>
              <a:cxn ang="0">
                <a:pos x="589" y="463"/>
              </a:cxn>
              <a:cxn ang="0">
                <a:pos x="630" y="507"/>
              </a:cxn>
              <a:cxn ang="0">
                <a:pos x="654" y="510"/>
              </a:cxn>
              <a:cxn ang="0">
                <a:pos x="654" y="517"/>
              </a:cxn>
              <a:cxn ang="0">
                <a:pos x="637" y="529"/>
              </a:cxn>
              <a:cxn ang="0">
                <a:pos x="674" y="524"/>
              </a:cxn>
              <a:cxn ang="0">
                <a:pos x="698" y="514"/>
              </a:cxn>
              <a:cxn ang="0">
                <a:pos x="710" y="452"/>
              </a:cxn>
              <a:cxn ang="0">
                <a:pos x="717" y="455"/>
              </a:cxn>
              <a:cxn ang="0">
                <a:pos x="711" y="370"/>
              </a:cxn>
              <a:cxn ang="0">
                <a:pos x="702" y="345"/>
              </a:cxn>
              <a:cxn ang="0">
                <a:pos x="625" y="221"/>
              </a:cxn>
              <a:cxn ang="0">
                <a:pos x="564" y="104"/>
              </a:cxn>
              <a:cxn ang="0">
                <a:pos x="527" y="8"/>
              </a:cxn>
              <a:cxn ang="0">
                <a:pos x="518" y="7"/>
              </a:cxn>
              <a:cxn ang="0">
                <a:pos x="485" y="0"/>
              </a:cxn>
              <a:cxn ang="0">
                <a:pos x="475" y="9"/>
              </a:cxn>
              <a:cxn ang="0">
                <a:pos x="480" y="47"/>
              </a:cxn>
              <a:cxn ang="0">
                <a:pos x="467" y="44"/>
              </a:cxn>
              <a:cxn ang="0">
                <a:pos x="464" y="29"/>
              </a:cxn>
              <a:cxn ang="0">
                <a:pos x="237" y="41"/>
              </a:cxn>
              <a:cxn ang="0">
                <a:pos x="220" y="16"/>
              </a:cxn>
              <a:cxn ang="0">
                <a:pos x="0" y="36"/>
              </a:cxn>
              <a:cxn ang="0">
                <a:pos x="0" y="51"/>
              </a:cxn>
              <a:cxn ang="0">
                <a:pos x="0" y="51"/>
              </a:cxn>
            </a:cxnLst>
            <a:rect l="0" t="0" r="r" b="b"/>
            <a:pathLst>
              <a:path w="717" h="529">
                <a:moveTo>
                  <a:pt x="0" y="51"/>
                </a:moveTo>
                <a:lnTo>
                  <a:pt x="20" y="69"/>
                </a:lnTo>
                <a:lnTo>
                  <a:pt x="17" y="81"/>
                </a:lnTo>
                <a:lnTo>
                  <a:pt x="22" y="89"/>
                </a:lnTo>
                <a:lnTo>
                  <a:pt x="14" y="102"/>
                </a:lnTo>
                <a:lnTo>
                  <a:pt x="98" y="73"/>
                </a:lnTo>
                <a:lnTo>
                  <a:pt x="205" y="140"/>
                </a:lnTo>
                <a:lnTo>
                  <a:pt x="293" y="93"/>
                </a:lnTo>
                <a:lnTo>
                  <a:pt x="344" y="104"/>
                </a:lnTo>
                <a:lnTo>
                  <a:pt x="409" y="168"/>
                </a:lnTo>
                <a:lnTo>
                  <a:pt x="432" y="168"/>
                </a:lnTo>
                <a:lnTo>
                  <a:pt x="453" y="212"/>
                </a:lnTo>
                <a:lnTo>
                  <a:pt x="447" y="295"/>
                </a:lnTo>
                <a:lnTo>
                  <a:pt x="463" y="305"/>
                </a:lnTo>
                <a:lnTo>
                  <a:pt x="465" y="290"/>
                </a:lnTo>
                <a:lnTo>
                  <a:pt x="486" y="290"/>
                </a:lnTo>
                <a:lnTo>
                  <a:pt x="465" y="330"/>
                </a:lnTo>
                <a:lnTo>
                  <a:pt x="520" y="385"/>
                </a:lnTo>
                <a:lnTo>
                  <a:pt x="529" y="370"/>
                </a:lnTo>
                <a:lnTo>
                  <a:pt x="533" y="408"/>
                </a:lnTo>
                <a:lnTo>
                  <a:pt x="551" y="416"/>
                </a:lnTo>
                <a:lnTo>
                  <a:pt x="570" y="463"/>
                </a:lnTo>
                <a:lnTo>
                  <a:pt x="589" y="463"/>
                </a:lnTo>
                <a:lnTo>
                  <a:pt x="630" y="507"/>
                </a:lnTo>
                <a:lnTo>
                  <a:pt x="654" y="510"/>
                </a:lnTo>
                <a:lnTo>
                  <a:pt x="654" y="517"/>
                </a:lnTo>
                <a:lnTo>
                  <a:pt x="637" y="529"/>
                </a:lnTo>
                <a:lnTo>
                  <a:pt x="674" y="524"/>
                </a:lnTo>
                <a:lnTo>
                  <a:pt x="698" y="514"/>
                </a:lnTo>
                <a:lnTo>
                  <a:pt x="710" y="452"/>
                </a:lnTo>
                <a:lnTo>
                  <a:pt x="717" y="455"/>
                </a:lnTo>
                <a:lnTo>
                  <a:pt x="711" y="370"/>
                </a:lnTo>
                <a:lnTo>
                  <a:pt x="702" y="345"/>
                </a:lnTo>
                <a:lnTo>
                  <a:pt x="625" y="221"/>
                </a:lnTo>
                <a:lnTo>
                  <a:pt x="564" y="104"/>
                </a:lnTo>
                <a:lnTo>
                  <a:pt x="527" y="8"/>
                </a:lnTo>
                <a:lnTo>
                  <a:pt x="518" y="7"/>
                </a:lnTo>
                <a:lnTo>
                  <a:pt x="485" y="0"/>
                </a:lnTo>
                <a:lnTo>
                  <a:pt x="475" y="9"/>
                </a:lnTo>
                <a:lnTo>
                  <a:pt x="480" y="47"/>
                </a:lnTo>
                <a:lnTo>
                  <a:pt x="467" y="44"/>
                </a:lnTo>
                <a:lnTo>
                  <a:pt x="464" y="29"/>
                </a:lnTo>
                <a:lnTo>
                  <a:pt x="237" y="41"/>
                </a:lnTo>
                <a:lnTo>
                  <a:pt x="220" y="16"/>
                </a:lnTo>
                <a:lnTo>
                  <a:pt x="0" y="36"/>
                </a:lnTo>
                <a:lnTo>
                  <a:pt x="0" y="51"/>
                </a:lnTo>
                <a:lnTo>
                  <a:pt x="0" y="51"/>
                </a:lnTo>
                <a:close/>
              </a:path>
            </a:pathLst>
          </a:custGeom>
          <a:solidFill>
            <a:srgbClr val="FFAB99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4" name="Freeform 116"/>
          <p:cNvSpPr>
            <a:spLocks/>
          </p:cNvSpPr>
          <p:nvPr/>
        </p:nvSpPr>
        <p:spPr bwMode="auto">
          <a:xfrm>
            <a:off x="6546850" y="5367338"/>
            <a:ext cx="79375" cy="52387"/>
          </a:xfrm>
          <a:custGeom>
            <a:avLst/>
            <a:gdLst/>
            <a:ahLst/>
            <a:cxnLst>
              <a:cxn ang="0">
                <a:pos x="4" y="33"/>
              </a:cxn>
              <a:cxn ang="0">
                <a:pos x="50" y="0"/>
              </a:cxn>
              <a:cxn ang="0">
                <a:pos x="0" y="29"/>
              </a:cxn>
              <a:cxn ang="0">
                <a:pos x="4" y="33"/>
              </a:cxn>
              <a:cxn ang="0">
                <a:pos x="4" y="33"/>
              </a:cxn>
            </a:cxnLst>
            <a:rect l="0" t="0" r="r" b="b"/>
            <a:pathLst>
              <a:path w="50" h="33">
                <a:moveTo>
                  <a:pt x="4" y="33"/>
                </a:moveTo>
                <a:lnTo>
                  <a:pt x="50" y="0"/>
                </a:lnTo>
                <a:lnTo>
                  <a:pt x="0" y="29"/>
                </a:lnTo>
                <a:lnTo>
                  <a:pt x="4" y="33"/>
                </a:lnTo>
                <a:lnTo>
                  <a:pt x="4" y="33"/>
                </a:lnTo>
                <a:close/>
              </a:path>
            </a:pathLst>
          </a:custGeom>
          <a:solidFill>
            <a:srgbClr val="DFBBD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Freeform 117"/>
          <p:cNvSpPr>
            <a:spLocks/>
          </p:cNvSpPr>
          <p:nvPr/>
        </p:nvSpPr>
        <p:spPr bwMode="auto">
          <a:xfrm>
            <a:off x="6627813" y="5321300"/>
            <a:ext cx="22225" cy="44450"/>
          </a:xfrm>
          <a:custGeom>
            <a:avLst/>
            <a:gdLst/>
            <a:ahLst/>
            <a:cxnLst>
              <a:cxn ang="0">
                <a:pos x="4" y="28"/>
              </a:cxn>
              <a:cxn ang="0">
                <a:pos x="11" y="21"/>
              </a:cxn>
              <a:cxn ang="0">
                <a:pos x="14" y="0"/>
              </a:cxn>
              <a:cxn ang="0">
                <a:pos x="7" y="19"/>
              </a:cxn>
              <a:cxn ang="0">
                <a:pos x="0" y="25"/>
              </a:cxn>
              <a:cxn ang="0">
                <a:pos x="4" y="28"/>
              </a:cxn>
              <a:cxn ang="0">
                <a:pos x="4" y="28"/>
              </a:cxn>
            </a:cxnLst>
            <a:rect l="0" t="0" r="r" b="b"/>
            <a:pathLst>
              <a:path w="14" h="28">
                <a:moveTo>
                  <a:pt x="4" y="28"/>
                </a:moveTo>
                <a:lnTo>
                  <a:pt x="11" y="21"/>
                </a:lnTo>
                <a:lnTo>
                  <a:pt x="14" y="0"/>
                </a:lnTo>
                <a:lnTo>
                  <a:pt x="7" y="19"/>
                </a:lnTo>
                <a:lnTo>
                  <a:pt x="0" y="25"/>
                </a:lnTo>
                <a:lnTo>
                  <a:pt x="4" y="28"/>
                </a:lnTo>
                <a:lnTo>
                  <a:pt x="4" y="28"/>
                </a:lnTo>
                <a:close/>
              </a:path>
            </a:pathLst>
          </a:custGeom>
          <a:solidFill>
            <a:srgbClr val="DFBBD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Freeform 118"/>
          <p:cNvSpPr>
            <a:spLocks/>
          </p:cNvSpPr>
          <p:nvPr/>
        </p:nvSpPr>
        <p:spPr bwMode="auto">
          <a:xfrm>
            <a:off x="5721350" y="2773363"/>
            <a:ext cx="527050" cy="579437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28" y="319"/>
              </a:cxn>
              <a:cxn ang="0">
                <a:pos x="69" y="324"/>
              </a:cxn>
              <a:cxn ang="0">
                <a:pos x="119" y="352"/>
              </a:cxn>
              <a:cxn ang="0">
                <a:pos x="154" y="351"/>
              </a:cxn>
              <a:cxn ang="0">
                <a:pos x="171" y="340"/>
              </a:cxn>
              <a:cxn ang="0">
                <a:pos x="211" y="365"/>
              </a:cxn>
              <a:cxn ang="0">
                <a:pos x="234" y="344"/>
              </a:cxn>
              <a:cxn ang="0">
                <a:pos x="240" y="304"/>
              </a:cxn>
              <a:cxn ang="0">
                <a:pos x="255" y="313"/>
              </a:cxn>
              <a:cxn ang="0">
                <a:pos x="263" y="280"/>
              </a:cxn>
              <a:cxn ang="0">
                <a:pos x="318" y="231"/>
              </a:cxn>
              <a:cxn ang="0">
                <a:pos x="328" y="153"/>
              </a:cxn>
              <a:cxn ang="0">
                <a:pos x="321" y="137"/>
              </a:cxn>
              <a:cxn ang="0">
                <a:pos x="332" y="128"/>
              </a:cxn>
              <a:cxn ang="0">
                <a:pos x="311" y="0"/>
              </a:cxn>
              <a:cxn ang="0">
                <a:pos x="255" y="29"/>
              </a:cxn>
              <a:cxn ang="0">
                <a:pos x="226" y="60"/>
              </a:cxn>
              <a:cxn ang="0">
                <a:pos x="205" y="61"/>
              </a:cxn>
              <a:cxn ang="0">
                <a:pos x="174" y="77"/>
              </a:cxn>
              <a:cxn ang="0">
                <a:pos x="101" y="53"/>
              </a:cxn>
              <a:cxn ang="0">
                <a:pos x="0" y="66"/>
              </a:cxn>
              <a:cxn ang="0">
                <a:pos x="0" y="66"/>
              </a:cxn>
            </a:cxnLst>
            <a:rect l="0" t="0" r="r" b="b"/>
            <a:pathLst>
              <a:path w="332" h="365">
                <a:moveTo>
                  <a:pt x="0" y="66"/>
                </a:moveTo>
                <a:lnTo>
                  <a:pt x="28" y="319"/>
                </a:lnTo>
                <a:lnTo>
                  <a:pt x="69" y="324"/>
                </a:lnTo>
                <a:lnTo>
                  <a:pt x="119" y="352"/>
                </a:lnTo>
                <a:lnTo>
                  <a:pt x="154" y="351"/>
                </a:lnTo>
                <a:lnTo>
                  <a:pt x="171" y="340"/>
                </a:lnTo>
                <a:lnTo>
                  <a:pt x="211" y="365"/>
                </a:lnTo>
                <a:lnTo>
                  <a:pt x="234" y="344"/>
                </a:lnTo>
                <a:lnTo>
                  <a:pt x="240" y="304"/>
                </a:lnTo>
                <a:lnTo>
                  <a:pt x="255" y="313"/>
                </a:lnTo>
                <a:lnTo>
                  <a:pt x="263" y="280"/>
                </a:lnTo>
                <a:lnTo>
                  <a:pt x="318" y="231"/>
                </a:lnTo>
                <a:lnTo>
                  <a:pt x="328" y="153"/>
                </a:lnTo>
                <a:lnTo>
                  <a:pt x="321" y="137"/>
                </a:lnTo>
                <a:lnTo>
                  <a:pt x="332" y="128"/>
                </a:lnTo>
                <a:lnTo>
                  <a:pt x="311" y="0"/>
                </a:lnTo>
                <a:lnTo>
                  <a:pt x="255" y="29"/>
                </a:lnTo>
                <a:lnTo>
                  <a:pt x="226" y="60"/>
                </a:lnTo>
                <a:lnTo>
                  <a:pt x="205" y="61"/>
                </a:lnTo>
                <a:lnTo>
                  <a:pt x="174" y="77"/>
                </a:lnTo>
                <a:lnTo>
                  <a:pt x="101" y="53"/>
                </a:lnTo>
                <a:lnTo>
                  <a:pt x="0" y="66"/>
                </a:lnTo>
                <a:lnTo>
                  <a:pt x="0" y="6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7" name="Freeform 119"/>
          <p:cNvSpPr>
            <a:spLocks/>
          </p:cNvSpPr>
          <p:nvPr/>
        </p:nvSpPr>
        <p:spPr bwMode="auto">
          <a:xfrm>
            <a:off x="6056313" y="2976563"/>
            <a:ext cx="560387" cy="544512"/>
          </a:xfrm>
          <a:custGeom>
            <a:avLst/>
            <a:gdLst/>
            <a:ahLst/>
            <a:cxnLst>
              <a:cxn ang="0">
                <a:pos x="0" y="237"/>
              </a:cxn>
              <a:cxn ang="0">
                <a:pos x="12" y="284"/>
              </a:cxn>
              <a:cxn ang="0">
                <a:pos x="57" y="317"/>
              </a:cxn>
              <a:cxn ang="0">
                <a:pos x="79" y="343"/>
              </a:cxn>
              <a:cxn ang="0">
                <a:pos x="147" y="315"/>
              </a:cxn>
              <a:cxn ang="0">
                <a:pos x="177" y="311"/>
              </a:cxn>
              <a:cxn ang="0">
                <a:pos x="194" y="290"/>
              </a:cxn>
              <a:cxn ang="0">
                <a:pos x="220" y="187"/>
              </a:cxn>
              <a:cxn ang="0">
                <a:pos x="249" y="200"/>
              </a:cxn>
              <a:cxn ang="0">
                <a:pos x="304" y="88"/>
              </a:cxn>
              <a:cxn ang="0">
                <a:pos x="346" y="112"/>
              </a:cxn>
              <a:cxn ang="0">
                <a:pos x="353" y="92"/>
              </a:cxn>
              <a:cxn ang="0">
                <a:pos x="323" y="68"/>
              </a:cxn>
              <a:cxn ang="0">
                <a:pos x="300" y="70"/>
              </a:cxn>
              <a:cxn ang="0">
                <a:pos x="291" y="83"/>
              </a:cxn>
              <a:cxn ang="0">
                <a:pos x="249" y="95"/>
              </a:cxn>
              <a:cxn ang="0">
                <a:pos x="221" y="125"/>
              </a:cxn>
              <a:cxn ang="0">
                <a:pos x="213" y="77"/>
              </a:cxn>
              <a:cxn ang="0">
                <a:pos x="136" y="90"/>
              </a:cxn>
              <a:cxn ang="0">
                <a:pos x="121" y="0"/>
              </a:cxn>
              <a:cxn ang="0">
                <a:pos x="110" y="9"/>
              </a:cxn>
              <a:cxn ang="0">
                <a:pos x="117" y="25"/>
              </a:cxn>
              <a:cxn ang="0">
                <a:pos x="107" y="103"/>
              </a:cxn>
              <a:cxn ang="0">
                <a:pos x="52" y="152"/>
              </a:cxn>
              <a:cxn ang="0">
                <a:pos x="44" y="185"/>
              </a:cxn>
              <a:cxn ang="0">
                <a:pos x="29" y="176"/>
              </a:cxn>
              <a:cxn ang="0">
                <a:pos x="23" y="216"/>
              </a:cxn>
              <a:cxn ang="0">
                <a:pos x="0" y="237"/>
              </a:cxn>
              <a:cxn ang="0">
                <a:pos x="0" y="237"/>
              </a:cxn>
              <a:cxn ang="0">
                <a:pos x="0" y="237"/>
              </a:cxn>
            </a:cxnLst>
            <a:rect l="0" t="0" r="r" b="b"/>
            <a:pathLst>
              <a:path w="353" h="343">
                <a:moveTo>
                  <a:pt x="0" y="237"/>
                </a:moveTo>
                <a:lnTo>
                  <a:pt x="12" y="284"/>
                </a:lnTo>
                <a:lnTo>
                  <a:pt x="57" y="317"/>
                </a:lnTo>
                <a:lnTo>
                  <a:pt x="79" y="343"/>
                </a:lnTo>
                <a:lnTo>
                  <a:pt x="147" y="315"/>
                </a:lnTo>
                <a:lnTo>
                  <a:pt x="177" y="311"/>
                </a:lnTo>
                <a:lnTo>
                  <a:pt x="194" y="290"/>
                </a:lnTo>
                <a:lnTo>
                  <a:pt x="220" y="187"/>
                </a:lnTo>
                <a:lnTo>
                  <a:pt x="249" y="200"/>
                </a:lnTo>
                <a:lnTo>
                  <a:pt x="304" y="88"/>
                </a:lnTo>
                <a:lnTo>
                  <a:pt x="346" y="112"/>
                </a:lnTo>
                <a:lnTo>
                  <a:pt x="353" y="92"/>
                </a:lnTo>
                <a:lnTo>
                  <a:pt x="323" y="68"/>
                </a:lnTo>
                <a:lnTo>
                  <a:pt x="300" y="70"/>
                </a:lnTo>
                <a:lnTo>
                  <a:pt x="291" y="83"/>
                </a:lnTo>
                <a:lnTo>
                  <a:pt x="249" y="95"/>
                </a:lnTo>
                <a:lnTo>
                  <a:pt x="221" y="125"/>
                </a:lnTo>
                <a:lnTo>
                  <a:pt x="213" y="77"/>
                </a:lnTo>
                <a:lnTo>
                  <a:pt x="136" y="90"/>
                </a:lnTo>
                <a:lnTo>
                  <a:pt x="121" y="0"/>
                </a:lnTo>
                <a:lnTo>
                  <a:pt x="110" y="9"/>
                </a:lnTo>
                <a:lnTo>
                  <a:pt x="117" y="25"/>
                </a:lnTo>
                <a:lnTo>
                  <a:pt x="107" y="103"/>
                </a:lnTo>
                <a:lnTo>
                  <a:pt x="52" y="152"/>
                </a:lnTo>
                <a:lnTo>
                  <a:pt x="44" y="185"/>
                </a:lnTo>
                <a:lnTo>
                  <a:pt x="29" y="176"/>
                </a:lnTo>
                <a:lnTo>
                  <a:pt x="23" y="216"/>
                </a:lnTo>
                <a:lnTo>
                  <a:pt x="0" y="237"/>
                </a:lnTo>
                <a:lnTo>
                  <a:pt x="0" y="237"/>
                </a:lnTo>
                <a:lnTo>
                  <a:pt x="0" y="237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8" name="Freeform 120"/>
          <p:cNvSpPr>
            <a:spLocks/>
          </p:cNvSpPr>
          <p:nvPr/>
        </p:nvSpPr>
        <p:spPr bwMode="auto">
          <a:xfrm>
            <a:off x="6394450" y="3016250"/>
            <a:ext cx="569913" cy="27463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8" y="100"/>
              </a:cxn>
              <a:cxn ang="0">
                <a:pos x="36" y="70"/>
              </a:cxn>
              <a:cxn ang="0">
                <a:pos x="78" y="58"/>
              </a:cxn>
              <a:cxn ang="0">
                <a:pos x="87" y="45"/>
              </a:cxn>
              <a:cxn ang="0">
                <a:pos x="110" y="43"/>
              </a:cxn>
              <a:cxn ang="0">
                <a:pos x="140" y="67"/>
              </a:cxn>
              <a:cxn ang="0">
                <a:pos x="161" y="73"/>
              </a:cxn>
              <a:cxn ang="0">
                <a:pos x="199" y="107"/>
              </a:cxn>
              <a:cxn ang="0">
                <a:pos x="186" y="140"/>
              </a:cxn>
              <a:cxn ang="0">
                <a:pos x="191" y="155"/>
              </a:cxn>
              <a:cxn ang="0">
                <a:pos x="208" y="149"/>
              </a:cxn>
              <a:cxn ang="0">
                <a:pos x="223" y="149"/>
              </a:cxn>
              <a:cxn ang="0">
                <a:pos x="231" y="160"/>
              </a:cxn>
              <a:cxn ang="0">
                <a:pos x="249" y="160"/>
              </a:cxn>
              <a:cxn ang="0">
                <a:pos x="256" y="155"/>
              </a:cxn>
              <a:cxn ang="0">
                <a:pos x="245" y="125"/>
              </a:cxn>
              <a:cxn ang="0">
                <a:pos x="242" y="70"/>
              </a:cxn>
              <a:cxn ang="0">
                <a:pos x="228" y="62"/>
              </a:cxn>
              <a:cxn ang="0">
                <a:pos x="256" y="37"/>
              </a:cxn>
              <a:cxn ang="0">
                <a:pos x="257" y="21"/>
              </a:cxn>
              <a:cxn ang="0">
                <a:pos x="275" y="22"/>
              </a:cxn>
              <a:cxn ang="0">
                <a:pos x="253" y="56"/>
              </a:cxn>
              <a:cxn ang="0">
                <a:pos x="265" y="98"/>
              </a:cxn>
              <a:cxn ang="0">
                <a:pos x="271" y="109"/>
              </a:cxn>
              <a:cxn ang="0">
                <a:pos x="279" y="114"/>
              </a:cxn>
              <a:cxn ang="0">
                <a:pos x="263" y="113"/>
              </a:cxn>
              <a:cxn ang="0">
                <a:pos x="268" y="139"/>
              </a:cxn>
              <a:cxn ang="0">
                <a:pos x="297" y="155"/>
              </a:cxn>
              <a:cxn ang="0">
                <a:pos x="304" y="160"/>
              </a:cxn>
              <a:cxn ang="0">
                <a:pos x="312" y="160"/>
              </a:cxn>
              <a:cxn ang="0">
                <a:pos x="308" y="173"/>
              </a:cxn>
              <a:cxn ang="0">
                <a:pos x="344" y="155"/>
              </a:cxn>
              <a:cxn ang="0">
                <a:pos x="351" y="133"/>
              </a:cxn>
              <a:cxn ang="0">
                <a:pos x="359" y="110"/>
              </a:cxn>
              <a:cxn ang="0">
                <a:pos x="308" y="121"/>
              </a:cxn>
              <a:cxn ang="0">
                <a:pos x="275" y="0"/>
              </a:cxn>
              <a:cxn ang="0">
                <a:pos x="0" y="52"/>
              </a:cxn>
              <a:cxn ang="0">
                <a:pos x="0" y="52"/>
              </a:cxn>
              <a:cxn ang="0">
                <a:pos x="0" y="52"/>
              </a:cxn>
            </a:cxnLst>
            <a:rect l="0" t="0" r="r" b="b"/>
            <a:pathLst>
              <a:path w="359" h="173">
                <a:moveTo>
                  <a:pt x="0" y="52"/>
                </a:moveTo>
                <a:lnTo>
                  <a:pt x="8" y="100"/>
                </a:lnTo>
                <a:lnTo>
                  <a:pt x="36" y="70"/>
                </a:lnTo>
                <a:lnTo>
                  <a:pt x="78" y="58"/>
                </a:lnTo>
                <a:lnTo>
                  <a:pt x="87" y="45"/>
                </a:lnTo>
                <a:lnTo>
                  <a:pt x="110" y="43"/>
                </a:lnTo>
                <a:lnTo>
                  <a:pt x="140" y="67"/>
                </a:lnTo>
                <a:lnTo>
                  <a:pt x="161" y="73"/>
                </a:lnTo>
                <a:lnTo>
                  <a:pt x="199" y="107"/>
                </a:lnTo>
                <a:lnTo>
                  <a:pt x="186" y="140"/>
                </a:lnTo>
                <a:lnTo>
                  <a:pt x="191" y="155"/>
                </a:lnTo>
                <a:lnTo>
                  <a:pt x="208" y="149"/>
                </a:lnTo>
                <a:lnTo>
                  <a:pt x="223" y="149"/>
                </a:lnTo>
                <a:lnTo>
                  <a:pt x="231" y="160"/>
                </a:lnTo>
                <a:lnTo>
                  <a:pt x="249" y="160"/>
                </a:lnTo>
                <a:lnTo>
                  <a:pt x="256" y="155"/>
                </a:lnTo>
                <a:lnTo>
                  <a:pt x="245" y="125"/>
                </a:lnTo>
                <a:lnTo>
                  <a:pt x="242" y="70"/>
                </a:lnTo>
                <a:lnTo>
                  <a:pt x="228" y="62"/>
                </a:lnTo>
                <a:lnTo>
                  <a:pt x="256" y="37"/>
                </a:lnTo>
                <a:lnTo>
                  <a:pt x="257" y="21"/>
                </a:lnTo>
                <a:lnTo>
                  <a:pt x="275" y="22"/>
                </a:lnTo>
                <a:lnTo>
                  <a:pt x="253" y="56"/>
                </a:lnTo>
                <a:lnTo>
                  <a:pt x="265" y="98"/>
                </a:lnTo>
                <a:lnTo>
                  <a:pt x="271" y="109"/>
                </a:lnTo>
                <a:lnTo>
                  <a:pt x="279" y="114"/>
                </a:lnTo>
                <a:lnTo>
                  <a:pt x="263" y="113"/>
                </a:lnTo>
                <a:lnTo>
                  <a:pt x="268" y="139"/>
                </a:lnTo>
                <a:lnTo>
                  <a:pt x="297" y="155"/>
                </a:lnTo>
                <a:lnTo>
                  <a:pt x="304" y="160"/>
                </a:lnTo>
                <a:lnTo>
                  <a:pt x="312" y="160"/>
                </a:lnTo>
                <a:lnTo>
                  <a:pt x="308" y="173"/>
                </a:lnTo>
                <a:lnTo>
                  <a:pt x="344" y="155"/>
                </a:lnTo>
                <a:lnTo>
                  <a:pt x="351" y="133"/>
                </a:lnTo>
                <a:lnTo>
                  <a:pt x="359" y="110"/>
                </a:lnTo>
                <a:lnTo>
                  <a:pt x="308" y="121"/>
                </a:lnTo>
                <a:lnTo>
                  <a:pt x="275" y="0"/>
                </a:lnTo>
                <a:lnTo>
                  <a:pt x="0" y="52"/>
                </a:lnTo>
                <a:lnTo>
                  <a:pt x="0" y="52"/>
                </a:lnTo>
                <a:lnTo>
                  <a:pt x="0" y="52"/>
                </a:lnTo>
                <a:close/>
              </a:path>
            </a:pathLst>
          </a:custGeom>
          <a:solidFill>
            <a:srgbClr val="66CCFF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9" name="Freeform 121"/>
          <p:cNvSpPr>
            <a:spLocks/>
          </p:cNvSpPr>
          <p:nvPr/>
        </p:nvSpPr>
        <p:spPr bwMode="auto">
          <a:xfrm>
            <a:off x="5959475" y="3116263"/>
            <a:ext cx="969963" cy="533400"/>
          </a:xfrm>
          <a:custGeom>
            <a:avLst/>
            <a:gdLst/>
            <a:ahLst/>
            <a:cxnLst>
              <a:cxn ang="0">
                <a:pos x="57" y="300"/>
              </a:cxn>
              <a:cxn ang="0">
                <a:pos x="58" y="292"/>
              </a:cxn>
              <a:cxn ang="0">
                <a:pos x="96" y="255"/>
              </a:cxn>
              <a:cxn ang="0">
                <a:pos x="118" y="229"/>
              </a:cxn>
              <a:cxn ang="0">
                <a:pos x="140" y="255"/>
              </a:cxn>
              <a:cxn ang="0">
                <a:pos x="208" y="227"/>
              </a:cxn>
              <a:cxn ang="0">
                <a:pos x="238" y="223"/>
              </a:cxn>
              <a:cxn ang="0">
                <a:pos x="255" y="202"/>
              </a:cxn>
              <a:cxn ang="0">
                <a:pos x="281" y="99"/>
              </a:cxn>
              <a:cxn ang="0">
                <a:pos x="310" y="112"/>
              </a:cxn>
              <a:cxn ang="0">
                <a:pos x="365" y="0"/>
              </a:cxn>
              <a:cxn ang="0">
                <a:pos x="407" y="24"/>
              </a:cxn>
              <a:cxn ang="0">
                <a:pos x="414" y="4"/>
              </a:cxn>
              <a:cxn ang="0">
                <a:pos x="435" y="10"/>
              </a:cxn>
              <a:cxn ang="0">
                <a:pos x="473" y="44"/>
              </a:cxn>
              <a:cxn ang="0">
                <a:pos x="460" y="77"/>
              </a:cxn>
              <a:cxn ang="0">
                <a:pos x="465" y="92"/>
              </a:cxn>
              <a:cxn ang="0">
                <a:pos x="482" y="86"/>
              </a:cxn>
              <a:cxn ang="0">
                <a:pos x="494" y="101"/>
              </a:cxn>
              <a:cxn ang="0">
                <a:pos x="553" y="120"/>
              </a:cxn>
              <a:cxn ang="0">
                <a:pos x="498" y="117"/>
              </a:cxn>
              <a:cxn ang="0">
                <a:pos x="556" y="168"/>
              </a:cxn>
              <a:cxn ang="0">
                <a:pos x="520" y="163"/>
              </a:cxn>
              <a:cxn ang="0">
                <a:pos x="593" y="209"/>
              </a:cxn>
              <a:cxn ang="0">
                <a:pos x="611" y="241"/>
              </a:cxn>
              <a:cxn ang="0">
                <a:pos x="598" y="237"/>
              </a:cxn>
              <a:cxn ang="0">
                <a:pos x="596" y="245"/>
              </a:cxn>
              <a:cxn ang="0">
                <a:pos x="356" y="290"/>
              </a:cxn>
              <a:cxn ang="0">
                <a:pos x="157" y="315"/>
              </a:cxn>
              <a:cxn ang="0">
                <a:pos x="0" y="336"/>
              </a:cxn>
              <a:cxn ang="0">
                <a:pos x="57" y="300"/>
              </a:cxn>
              <a:cxn ang="0">
                <a:pos x="57" y="300"/>
              </a:cxn>
            </a:cxnLst>
            <a:rect l="0" t="0" r="r" b="b"/>
            <a:pathLst>
              <a:path w="611" h="336">
                <a:moveTo>
                  <a:pt x="57" y="300"/>
                </a:moveTo>
                <a:lnTo>
                  <a:pt x="58" y="292"/>
                </a:lnTo>
                <a:lnTo>
                  <a:pt x="96" y="255"/>
                </a:lnTo>
                <a:lnTo>
                  <a:pt x="118" y="229"/>
                </a:lnTo>
                <a:lnTo>
                  <a:pt x="140" y="255"/>
                </a:lnTo>
                <a:lnTo>
                  <a:pt x="208" y="227"/>
                </a:lnTo>
                <a:lnTo>
                  <a:pt x="238" y="223"/>
                </a:lnTo>
                <a:lnTo>
                  <a:pt x="255" y="202"/>
                </a:lnTo>
                <a:lnTo>
                  <a:pt x="281" y="99"/>
                </a:lnTo>
                <a:lnTo>
                  <a:pt x="310" y="112"/>
                </a:lnTo>
                <a:lnTo>
                  <a:pt x="365" y="0"/>
                </a:lnTo>
                <a:lnTo>
                  <a:pt x="407" y="24"/>
                </a:lnTo>
                <a:lnTo>
                  <a:pt x="414" y="4"/>
                </a:lnTo>
                <a:lnTo>
                  <a:pt x="435" y="10"/>
                </a:lnTo>
                <a:lnTo>
                  <a:pt x="473" y="44"/>
                </a:lnTo>
                <a:lnTo>
                  <a:pt x="460" y="77"/>
                </a:lnTo>
                <a:lnTo>
                  <a:pt x="465" y="92"/>
                </a:lnTo>
                <a:lnTo>
                  <a:pt x="482" y="86"/>
                </a:lnTo>
                <a:lnTo>
                  <a:pt x="494" y="101"/>
                </a:lnTo>
                <a:lnTo>
                  <a:pt x="553" y="120"/>
                </a:lnTo>
                <a:lnTo>
                  <a:pt x="498" y="117"/>
                </a:lnTo>
                <a:lnTo>
                  <a:pt x="556" y="168"/>
                </a:lnTo>
                <a:lnTo>
                  <a:pt x="520" y="163"/>
                </a:lnTo>
                <a:lnTo>
                  <a:pt x="593" y="209"/>
                </a:lnTo>
                <a:lnTo>
                  <a:pt x="611" y="241"/>
                </a:lnTo>
                <a:lnTo>
                  <a:pt x="598" y="237"/>
                </a:lnTo>
                <a:lnTo>
                  <a:pt x="596" y="245"/>
                </a:lnTo>
                <a:lnTo>
                  <a:pt x="356" y="290"/>
                </a:lnTo>
                <a:lnTo>
                  <a:pt x="157" y="315"/>
                </a:lnTo>
                <a:lnTo>
                  <a:pt x="0" y="336"/>
                </a:lnTo>
                <a:lnTo>
                  <a:pt x="57" y="300"/>
                </a:lnTo>
                <a:lnTo>
                  <a:pt x="57" y="3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0" name="Freeform 122"/>
          <p:cNvSpPr>
            <a:spLocks/>
          </p:cNvSpPr>
          <p:nvPr/>
        </p:nvSpPr>
        <p:spPr bwMode="auto">
          <a:xfrm>
            <a:off x="6888163" y="3262313"/>
            <a:ext cx="52387" cy="133350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11" y="61"/>
              </a:cxn>
              <a:cxn ang="0">
                <a:pos x="23" y="47"/>
              </a:cxn>
              <a:cxn ang="0">
                <a:pos x="33" y="0"/>
              </a:cxn>
              <a:cxn ang="0">
                <a:pos x="13" y="11"/>
              </a:cxn>
              <a:cxn ang="0">
                <a:pos x="0" y="55"/>
              </a:cxn>
              <a:cxn ang="0">
                <a:pos x="0" y="84"/>
              </a:cxn>
              <a:cxn ang="0">
                <a:pos x="0" y="84"/>
              </a:cxn>
            </a:cxnLst>
            <a:rect l="0" t="0" r="r" b="b"/>
            <a:pathLst>
              <a:path w="33" h="84">
                <a:moveTo>
                  <a:pt x="0" y="84"/>
                </a:moveTo>
                <a:lnTo>
                  <a:pt x="11" y="61"/>
                </a:lnTo>
                <a:lnTo>
                  <a:pt x="23" y="47"/>
                </a:lnTo>
                <a:lnTo>
                  <a:pt x="33" y="0"/>
                </a:lnTo>
                <a:lnTo>
                  <a:pt x="13" y="11"/>
                </a:lnTo>
                <a:lnTo>
                  <a:pt x="0" y="55"/>
                </a:lnTo>
                <a:lnTo>
                  <a:pt x="0" y="84"/>
                </a:lnTo>
                <a:lnTo>
                  <a:pt x="0" y="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Freeform 123"/>
          <p:cNvSpPr>
            <a:spLocks/>
          </p:cNvSpPr>
          <p:nvPr/>
        </p:nvSpPr>
        <p:spPr bwMode="auto">
          <a:xfrm>
            <a:off x="5905500" y="3505200"/>
            <a:ext cx="1069975" cy="466725"/>
          </a:xfrm>
          <a:custGeom>
            <a:avLst/>
            <a:gdLst/>
            <a:ahLst/>
            <a:cxnLst>
              <a:cxn ang="0">
                <a:pos x="0" y="253"/>
              </a:cxn>
              <a:cxn ang="0">
                <a:pos x="97" y="241"/>
              </a:cxn>
              <a:cxn ang="0">
                <a:pos x="154" y="213"/>
              </a:cxn>
              <a:cxn ang="0">
                <a:pos x="261" y="202"/>
              </a:cxn>
              <a:cxn ang="0">
                <a:pos x="305" y="230"/>
              </a:cxn>
              <a:cxn ang="0">
                <a:pos x="375" y="220"/>
              </a:cxn>
              <a:cxn ang="0">
                <a:pos x="481" y="294"/>
              </a:cxn>
              <a:cxn ang="0">
                <a:pos x="522" y="285"/>
              </a:cxn>
              <a:cxn ang="0">
                <a:pos x="582" y="199"/>
              </a:cxn>
              <a:cxn ang="0">
                <a:pos x="630" y="182"/>
              </a:cxn>
              <a:cxn ang="0">
                <a:pos x="645" y="157"/>
              </a:cxn>
              <a:cxn ang="0">
                <a:pos x="593" y="166"/>
              </a:cxn>
              <a:cxn ang="0">
                <a:pos x="579" y="149"/>
              </a:cxn>
              <a:cxn ang="0">
                <a:pos x="610" y="140"/>
              </a:cxn>
              <a:cxn ang="0">
                <a:pos x="610" y="129"/>
              </a:cxn>
              <a:cxn ang="0">
                <a:pos x="575" y="117"/>
              </a:cxn>
              <a:cxn ang="0">
                <a:pos x="620" y="100"/>
              </a:cxn>
              <a:cxn ang="0">
                <a:pos x="617" y="118"/>
              </a:cxn>
              <a:cxn ang="0">
                <a:pos x="646" y="118"/>
              </a:cxn>
              <a:cxn ang="0">
                <a:pos x="663" y="88"/>
              </a:cxn>
              <a:cxn ang="0">
                <a:pos x="674" y="87"/>
              </a:cxn>
              <a:cxn ang="0">
                <a:pos x="667" y="59"/>
              </a:cxn>
              <a:cxn ang="0">
                <a:pos x="646" y="87"/>
              </a:cxn>
              <a:cxn ang="0">
                <a:pos x="626" y="26"/>
              </a:cxn>
              <a:cxn ang="0">
                <a:pos x="639" y="23"/>
              </a:cxn>
              <a:cxn ang="0">
                <a:pos x="659" y="40"/>
              </a:cxn>
              <a:cxn ang="0">
                <a:pos x="645" y="12"/>
              </a:cxn>
              <a:cxn ang="0">
                <a:pos x="630" y="0"/>
              </a:cxn>
              <a:cxn ang="0">
                <a:pos x="390" y="45"/>
              </a:cxn>
              <a:cxn ang="0">
                <a:pos x="191" y="70"/>
              </a:cxn>
              <a:cxn ang="0">
                <a:pos x="163" y="124"/>
              </a:cxn>
              <a:cxn ang="0">
                <a:pos x="121" y="133"/>
              </a:cxn>
              <a:cxn ang="0">
                <a:pos x="100" y="161"/>
              </a:cxn>
              <a:cxn ang="0">
                <a:pos x="23" y="205"/>
              </a:cxn>
              <a:cxn ang="0">
                <a:pos x="19" y="221"/>
              </a:cxn>
              <a:cxn ang="0">
                <a:pos x="0" y="231"/>
              </a:cxn>
              <a:cxn ang="0">
                <a:pos x="0" y="253"/>
              </a:cxn>
              <a:cxn ang="0">
                <a:pos x="0" y="253"/>
              </a:cxn>
            </a:cxnLst>
            <a:rect l="0" t="0" r="r" b="b"/>
            <a:pathLst>
              <a:path w="674" h="294">
                <a:moveTo>
                  <a:pt x="0" y="253"/>
                </a:moveTo>
                <a:lnTo>
                  <a:pt x="97" y="241"/>
                </a:lnTo>
                <a:lnTo>
                  <a:pt x="154" y="213"/>
                </a:lnTo>
                <a:lnTo>
                  <a:pt x="261" y="202"/>
                </a:lnTo>
                <a:lnTo>
                  <a:pt x="305" y="230"/>
                </a:lnTo>
                <a:lnTo>
                  <a:pt x="375" y="220"/>
                </a:lnTo>
                <a:lnTo>
                  <a:pt x="481" y="294"/>
                </a:lnTo>
                <a:lnTo>
                  <a:pt x="522" y="285"/>
                </a:lnTo>
                <a:lnTo>
                  <a:pt x="582" y="199"/>
                </a:lnTo>
                <a:lnTo>
                  <a:pt x="630" y="182"/>
                </a:lnTo>
                <a:lnTo>
                  <a:pt x="645" y="157"/>
                </a:lnTo>
                <a:lnTo>
                  <a:pt x="593" y="166"/>
                </a:lnTo>
                <a:lnTo>
                  <a:pt x="579" y="149"/>
                </a:lnTo>
                <a:lnTo>
                  <a:pt x="610" y="140"/>
                </a:lnTo>
                <a:lnTo>
                  <a:pt x="610" y="129"/>
                </a:lnTo>
                <a:lnTo>
                  <a:pt x="575" y="117"/>
                </a:lnTo>
                <a:lnTo>
                  <a:pt x="620" y="100"/>
                </a:lnTo>
                <a:lnTo>
                  <a:pt x="617" y="118"/>
                </a:lnTo>
                <a:lnTo>
                  <a:pt x="646" y="118"/>
                </a:lnTo>
                <a:lnTo>
                  <a:pt x="663" y="88"/>
                </a:lnTo>
                <a:lnTo>
                  <a:pt x="674" y="87"/>
                </a:lnTo>
                <a:lnTo>
                  <a:pt x="667" y="59"/>
                </a:lnTo>
                <a:lnTo>
                  <a:pt x="646" y="87"/>
                </a:lnTo>
                <a:lnTo>
                  <a:pt x="626" y="26"/>
                </a:lnTo>
                <a:lnTo>
                  <a:pt x="639" y="23"/>
                </a:lnTo>
                <a:lnTo>
                  <a:pt x="659" y="40"/>
                </a:lnTo>
                <a:lnTo>
                  <a:pt x="645" y="12"/>
                </a:lnTo>
                <a:lnTo>
                  <a:pt x="630" y="0"/>
                </a:lnTo>
                <a:lnTo>
                  <a:pt x="390" y="45"/>
                </a:lnTo>
                <a:lnTo>
                  <a:pt x="191" y="70"/>
                </a:lnTo>
                <a:lnTo>
                  <a:pt x="163" y="124"/>
                </a:lnTo>
                <a:lnTo>
                  <a:pt x="121" y="133"/>
                </a:lnTo>
                <a:lnTo>
                  <a:pt x="100" y="161"/>
                </a:lnTo>
                <a:lnTo>
                  <a:pt x="23" y="205"/>
                </a:lnTo>
                <a:lnTo>
                  <a:pt x="19" y="221"/>
                </a:lnTo>
                <a:lnTo>
                  <a:pt x="0" y="231"/>
                </a:lnTo>
                <a:lnTo>
                  <a:pt x="0" y="253"/>
                </a:lnTo>
                <a:lnTo>
                  <a:pt x="0" y="253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2" name="Freeform 124"/>
          <p:cNvSpPr>
            <a:spLocks/>
          </p:cNvSpPr>
          <p:nvPr/>
        </p:nvSpPr>
        <p:spPr bwMode="auto">
          <a:xfrm>
            <a:off x="6032500" y="3825875"/>
            <a:ext cx="636588" cy="47466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74" y="11"/>
              </a:cxn>
              <a:cxn ang="0">
                <a:pos x="181" y="0"/>
              </a:cxn>
              <a:cxn ang="0">
                <a:pos x="225" y="28"/>
              </a:cxn>
              <a:cxn ang="0">
                <a:pos x="295" y="18"/>
              </a:cxn>
              <a:cxn ang="0">
                <a:pos x="401" y="92"/>
              </a:cxn>
              <a:cxn ang="0">
                <a:pos x="354" y="149"/>
              </a:cxn>
              <a:cxn ang="0">
                <a:pos x="357" y="173"/>
              </a:cxn>
              <a:cxn ang="0">
                <a:pos x="277" y="246"/>
              </a:cxn>
              <a:cxn ang="0">
                <a:pos x="264" y="249"/>
              </a:cxn>
              <a:cxn ang="0">
                <a:pos x="258" y="271"/>
              </a:cxn>
              <a:cxn ang="0">
                <a:pos x="240" y="259"/>
              </a:cxn>
              <a:cxn ang="0">
                <a:pos x="255" y="279"/>
              </a:cxn>
              <a:cxn ang="0">
                <a:pos x="240" y="299"/>
              </a:cxn>
              <a:cxn ang="0">
                <a:pos x="227" y="296"/>
              </a:cxn>
              <a:cxn ang="0">
                <a:pos x="172" y="211"/>
              </a:cxn>
              <a:cxn ang="0">
                <a:pos x="52" y="103"/>
              </a:cxn>
              <a:cxn ang="0">
                <a:pos x="0" y="70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401" h="299">
                <a:moveTo>
                  <a:pt x="17" y="39"/>
                </a:moveTo>
                <a:lnTo>
                  <a:pt x="74" y="11"/>
                </a:lnTo>
                <a:lnTo>
                  <a:pt x="181" y="0"/>
                </a:lnTo>
                <a:lnTo>
                  <a:pt x="225" y="28"/>
                </a:lnTo>
                <a:lnTo>
                  <a:pt x="295" y="18"/>
                </a:lnTo>
                <a:lnTo>
                  <a:pt x="401" y="92"/>
                </a:lnTo>
                <a:lnTo>
                  <a:pt x="354" y="149"/>
                </a:lnTo>
                <a:lnTo>
                  <a:pt x="357" y="173"/>
                </a:lnTo>
                <a:lnTo>
                  <a:pt x="277" y="246"/>
                </a:lnTo>
                <a:lnTo>
                  <a:pt x="264" y="249"/>
                </a:lnTo>
                <a:lnTo>
                  <a:pt x="258" y="271"/>
                </a:lnTo>
                <a:lnTo>
                  <a:pt x="240" y="259"/>
                </a:lnTo>
                <a:lnTo>
                  <a:pt x="255" y="279"/>
                </a:lnTo>
                <a:lnTo>
                  <a:pt x="240" y="299"/>
                </a:lnTo>
                <a:lnTo>
                  <a:pt x="227" y="296"/>
                </a:lnTo>
                <a:lnTo>
                  <a:pt x="172" y="211"/>
                </a:lnTo>
                <a:lnTo>
                  <a:pt x="52" y="103"/>
                </a:lnTo>
                <a:lnTo>
                  <a:pt x="0" y="70"/>
                </a:lnTo>
                <a:lnTo>
                  <a:pt x="17" y="39"/>
                </a:lnTo>
                <a:lnTo>
                  <a:pt x="17" y="39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3" name="Freeform 125"/>
          <p:cNvSpPr>
            <a:spLocks/>
          </p:cNvSpPr>
          <p:nvPr/>
        </p:nvSpPr>
        <p:spPr bwMode="auto">
          <a:xfrm>
            <a:off x="6831013" y="2997200"/>
            <a:ext cx="133350" cy="2111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0"/>
              </a:cxn>
              <a:cxn ang="0">
                <a:pos x="27" y="0"/>
              </a:cxn>
              <a:cxn ang="0">
                <a:pos x="22" y="13"/>
              </a:cxn>
              <a:cxn ang="0">
                <a:pos x="18" y="18"/>
              </a:cxn>
              <a:cxn ang="0">
                <a:pos x="22" y="33"/>
              </a:cxn>
              <a:cxn ang="0">
                <a:pos x="41" y="53"/>
              </a:cxn>
              <a:cxn ang="0">
                <a:pos x="45" y="70"/>
              </a:cxn>
              <a:cxn ang="0">
                <a:pos x="62" y="88"/>
              </a:cxn>
              <a:cxn ang="0">
                <a:pos x="74" y="92"/>
              </a:cxn>
              <a:cxn ang="0">
                <a:pos x="80" y="104"/>
              </a:cxn>
              <a:cxn ang="0">
                <a:pos x="69" y="114"/>
              </a:cxn>
              <a:cxn ang="0">
                <a:pos x="81" y="112"/>
              </a:cxn>
              <a:cxn ang="0">
                <a:pos x="84" y="122"/>
              </a:cxn>
              <a:cxn ang="0">
                <a:pos x="33" y="133"/>
              </a:cxn>
              <a:cxn ang="0">
                <a:pos x="0" y="12"/>
              </a:cxn>
              <a:cxn ang="0">
                <a:pos x="0" y="12"/>
              </a:cxn>
            </a:cxnLst>
            <a:rect l="0" t="0" r="r" b="b"/>
            <a:pathLst>
              <a:path w="84" h="133">
                <a:moveTo>
                  <a:pt x="0" y="12"/>
                </a:moveTo>
                <a:lnTo>
                  <a:pt x="12" y="0"/>
                </a:lnTo>
                <a:lnTo>
                  <a:pt x="27" y="0"/>
                </a:lnTo>
                <a:lnTo>
                  <a:pt x="22" y="13"/>
                </a:lnTo>
                <a:lnTo>
                  <a:pt x="18" y="18"/>
                </a:lnTo>
                <a:lnTo>
                  <a:pt x="22" y="33"/>
                </a:lnTo>
                <a:lnTo>
                  <a:pt x="41" y="53"/>
                </a:lnTo>
                <a:lnTo>
                  <a:pt x="45" y="70"/>
                </a:lnTo>
                <a:lnTo>
                  <a:pt x="62" y="88"/>
                </a:lnTo>
                <a:lnTo>
                  <a:pt x="74" y="92"/>
                </a:lnTo>
                <a:lnTo>
                  <a:pt x="80" y="104"/>
                </a:lnTo>
                <a:lnTo>
                  <a:pt x="69" y="114"/>
                </a:lnTo>
                <a:lnTo>
                  <a:pt x="81" y="112"/>
                </a:lnTo>
                <a:lnTo>
                  <a:pt x="84" y="122"/>
                </a:lnTo>
                <a:lnTo>
                  <a:pt x="33" y="133"/>
                </a:lnTo>
                <a:lnTo>
                  <a:pt x="0" y="12"/>
                </a:lnTo>
                <a:lnTo>
                  <a:pt x="0" y="1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4" name="Freeform 126"/>
          <p:cNvSpPr>
            <a:spLocks/>
          </p:cNvSpPr>
          <p:nvPr/>
        </p:nvSpPr>
        <p:spPr bwMode="auto">
          <a:xfrm>
            <a:off x="6215063" y="2662238"/>
            <a:ext cx="728662" cy="457200"/>
          </a:xfrm>
          <a:custGeom>
            <a:avLst/>
            <a:gdLst/>
            <a:ahLst/>
            <a:cxnLst>
              <a:cxn ang="0">
                <a:pos x="36" y="288"/>
              </a:cxn>
              <a:cxn ang="0">
                <a:pos x="113" y="275"/>
              </a:cxn>
              <a:cxn ang="0">
                <a:pos x="388" y="223"/>
              </a:cxn>
              <a:cxn ang="0">
                <a:pos x="400" y="211"/>
              </a:cxn>
              <a:cxn ang="0">
                <a:pos x="415" y="211"/>
              </a:cxn>
              <a:cxn ang="0">
                <a:pos x="433" y="198"/>
              </a:cxn>
              <a:cxn ang="0">
                <a:pos x="459" y="165"/>
              </a:cxn>
              <a:cxn ang="0">
                <a:pos x="414" y="130"/>
              </a:cxn>
              <a:cxn ang="0">
                <a:pos x="413" y="97"/>
              </a:cxn>
              <a:cxn ang="0">
                <a:pos x="433" y="50"/>
              </a:cxn>
              <a:cxn ang="0">
                <a:pos x="403" y="35"/>
              </a:cxn>
              <a:cxn ang="0">
                <a:pos x="370" y="0"/>
              </a:cxn>
              <a:cxn ang="0">
                <a:pos x="65" y="57"/>
              </a:cxn>
              <a:cxn ang="0">
                <a:pos x="50" y="35"/>
              </a:cxn>
              <a:cxn ang="0">
                <a:pos x="0" y="70"/>
              </a:cxn>
              <a:cxn ang="0">
                <a:pos x="36" y="288"/>
              </a:cxn>
              <a:cxn ang="0">
                <a:pos x="36" y="288"/>
              </a:cxn>
            </a:cxnLst>
            <a:rect l="0" t="0" r="r" b="b"/>
            <a:pathLst>
              <a:path w="459" h="288">
                <a:moveTo>
                  <a:pt x="36" y="288"/>
                </a:moveTo>
                <a:lnTo>
                  <a:pt x="113" y="275"/>
                </a:lnTo>
                <a:lnTo>
                  <a:pt x="388" y="223"/>
                </a:lnTo>
                <a:lnTo>
                  <a:pt x="400" y="211"/>
                </a:lnTo>
                <a:lnTo>
                  <a:pt x="415" y="211"/>
                </a:lnTo>
                <a:lnTo>
                  <a:pt x="433" y="198"/>
                </a:lnTo>
                <a:lnTo>
                  <a:pt x="459" y="165"/>
                </a:lnTo>
                <a:lnTo>
                  <a:pt x="414" y="130"/>
                </a:lnTo>
                <a:lnTo>
                  <a:pt x="413" y="97"/>
                </a:lnTo>
                <a:lnTo>
                  <a:pt x="433" y="50"/>
                </a:lnTo>
                <a:lnTo>
                  <a:pt x="403" y="35"/>
                </a:lnTo>
                <a:lnTo>
                  <a:pt x="370" y="0"/>
                </a:lnTo>
                <a:lnTo>
                  <a:pt x="65" y="57"/>
                </a:lnTo>
                <a:lnTo>
                  <a:pt x="50" y="35"/>
                </a:lnTo>
                <a:lnTo>
                  <a:pt x="0" y="70"/>
                </a:lnTo>
                <a:lnTo>
                  <a:pt x="36" y="288"/>
                </a:lnTo>
                <a:lnTo>
                  <a:pt x="36" y="288"/>
                </a:lnTo>
                <a:close/>
              </a:path>
            </a:pathLst>
          </a:custGeom>
          <a:solidFill>
            <a:srgbClr val="FFAB99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000"/>
          </a:p>
        </p:txBody>
      </p:sp>
      <p:sp>
        <p:nvSpPr>
          <p:cNvPr id="2175" name="Freeform 127"/>
          <p:cNvSpPr>
            <a:spLocks/>
          </p:cNvSpPr>
          <p:nvPr/>
        </p:nvSpPr>
        <p:spPr bwMode="auto">
          <a:xfrm>
            <a:off x="6869113" y="2740025"/>
            <a:ext cx="157162" cy="373063"/>
          </a:xfrm>
          <a:custGeom>
            <a:avLst/>
            <a:gdLst/>
            <a:ahLst/>
            <a:cxnLst>
              <a:cxn ang="0">
                <a:pos x="5" y="161"/>
              </a:cxn>
              <a:cxn ang="0">
                <a:pos x="23" y="148"/>
              </a:cxn>
              <a:cxn ang="0">
                <a:pos x="49" y="115"/>
              </a:cxn>
              <a:cxn ang="0">
                <a:pos x="4" y="80"/>
              </a:cxn>
              <a:cxn ang="0">
                <a:pos x="3" y="47"/>
              </a:cxn>
              <a:cxn ang="0">
                <a:pos x="23" y="0"/>
              </a:cxn>
              <a:cxn ang="0">
                <a:pos x="91" y="23"/>
              </a:cxn>
              <a:cxn ang="0">
                <a:pos x="92" y="31"/>
              </a:cxn>
              <a:cxn ang="0">
                <a:pos x="84" y="58"/>
              </a:cxn>
              <a:cxn ang="0">
                <a:pos x="77" y="63"/>
              </a:cxn>
              <a:cxn ang="0">
                <a:pos x="76" y="77"/>
              </a:cxn>
              <a:cxn ang="0">
                <a:pos x="83" y="81"/>
              </a:cxn>
              <a:cxn ang="0">
                <a:pos x="99" y="77"/>
              </a:cxn>
              <a:cxn ang="0">
                <a:pos x="99" y="117"/>
              </a:cxn>
              <a:cxn ang="0">
                <a:pos x="99" y="141"/>
              </a:cxn>
              <a:cxn ang="0">
                <a:pos x="99" y="155"/>
              </a:cxn>
              <a:cxn ang="0">
                <a:pos x="94" y="168"/>
              </a:cxn>
              <a:cxn ang="0">
                <a:pos x="87" y="169"/>
              </a:cxn>
              <a:cxn ang="0">
                <a:pos x="89" y="180"/>
              </a:cxn>
              <a:cxn ang="0">
                <a:pos x="65" y="235"/>
              </a:cxn>
              <a:cxn ang="0">
                <a:pos x="59" y="235"/>
              </a:cxn>
              <a:cxn ang="0">
                <a:pos x="56" y="214"/>
              </a:cxn>
              <a:cxn ang="0">
                <a:pos x="40" y="214"/>
              </a:cxn>
              <a:cxn ang="0">
                <a:pos x="5" y="192"/>
              </a:cxn>
              <a:cxn ang="0">
                <a:pos x="0" y="174"/>
              </a:cxn>
              <a:cxn ang="0">
                <a:pos x="5" y="161"/>
              </a:cxn>
              <a:cxn ang="0">
                <a:pos x="5" y="161"/>
              </a:cxn>
            </a:cxnLst>
            <a:rect l="0" t="0" r="r" b="b"/>
            <a:pathLst>
              <a:path w="99" h="235">
                <a:moveTo>
                  <a:pt x="5" y="161"/>
                </a:moveTo>
                <a:lnTo>
                  <a:pt x="23" y="148"/>
                </a:lnTo>
                <a:lnTo>
                  <a:pt x="49" y="115"/>
                </a:lnTo>
                <a:lnTo>
                  <a:pt x="4" y="80"/>
                </a:lnTo>
                <a:lnTo>
                  <a:pt x="3" y="47"/>
                </a:lnTo>
                <a:lnTo>
                  <a:pt x="23" y="0"/>
                </a:lnTo>
                <a:lnTo>
                  <a:pt x="91" y="23"/>
                </a:lnTo>
                <a:lnTo>
                  <a:pt x="92" y="31"/>
                </a:lnTo>
                <a:lnTo>
                  <a:pt x="84" y="58"/>
                </a:lnTo>
                <a:lnTo>
                  <a:pt x="77" y="63"/>
                </a:lnTo>
                <a:lnTo>
                  <a:pt x="76" y="77"/>
                </a:lnTo>
                <a:lnTo>
                  <a:pt x="83" y="81"/>
                </a:lnTo>
                <a:lnTo>
                  <a:pt x="99" y="77"/>
                </a:lnTo>
                <a:lnTo>
                  <a:pt x="99" y="117"/>
                </a:lnTo>
                <a:lnTo>
                  <a:pt x="99" y="141"/>
                </a:lnTo>
                <a:lnTo>
                  <a:pt x="99" y="155"/>
                </a:lnTo>
                <a:lnTo>
                  <a:pt x="94" y="168"/>
                </a:lnTo>
                <a:lnTo>
                  <a:pt x="87" y="169"/>
                </a:lnTo>
                <a:lnTo>
                  <a:pt x="89" y="180"/>
                </a:lnTo>
                <a:lnTo>
                  <a:pt x="65" y="235"/>
                </a:lnTo>
                <a:lnTo>
                  <a:pt x="59" y="235"/>
                </a:lnTo>
                <a:lnTo>
                  <a:pt x="56" y="214"/>
                </a:lnTo>
                <a:lnTo>
                  <a:pt x="40" y="214"/>
                </a:lnTo>
                <a:lnTo>
                  <a:pt x="5" y="192"/>
                </a:lnTo>
                <a:lnTo>
                  <a:pt x="0" y="174"/>
                </a:lnTo>
                <a:lnTo>
                  <a:pt x="5" y="161"/>
                </a:lnTo>
                <a:lnTo>
                  <a:pt x="5" y="161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6" name="Freeform 128"/>
          <p:cNvSpPr>
            <a:spLocks/>
          </p:cNvSpPr>
          <p:nvPr/>
        </p:nvSpPr>
        <p:spPr bwMode="auto">
          <a:xfrm>
            <a:off x="6294438" y="2159000"/>
            <a:ext cx="744537" cy="647700"/>
          </a:xfrm>
          <a:custGeom>
            <a:avLst/>
            <a:gdLst/>
            <a:ahLst/>
            <a:cxnLst>
              <a:cxn ang="0">
                <a:pos x="15" y="374"/>
              </a:cxn>
              <a:cxn ang="0">
                <a:pos x="320" y="317"/>
              </a:cxn>
              <a:cxn ang="0">
                <a:pos x="353" y="352"/>
              </a:cxn>
              <a:cxn ang="0">
                <a:pos x="383" y="367"/>
              </a:cxn>
              <a:cxn ang="0">
                <a:pos x="451" y="390"/>
              </a:cxn>
              <a:cxn ang="0">
                <a:pos x="456" y="408"/>
              </a:cxn>
              <a:cxn ang="0">
                <a:pos x="467" y="383"/>
              </a:cxn>
              <a:cxn ang="0">
                <a:pos x="469" y="349"/>
              </a:cxn>
              <a:cxn ang="0">
                <a:pos x="456" y="283"/>
              </a:cxn>
              <a:cxn ang="0">
                <a:pos x="456" y="214"/>
              </a:cxn>
              <a:cxn ang="0">
                <a:pos x="423" y="114"/>
              </a:cxn>
              <a:cxn ang="0">
                <a:pos x="418" y="70"/>
              </a:cxn>
              <a:cxn ang="0">
                <a:pos x="397" y="0"/>
              </a:cxn>
              <a:cxn ang="0">
                <a:pos x="298" y="23"/>
              </a:cxn>
              <a:cxn ang="0">
                <a:pos x="243" y="81"/>
              </a:cxn>
              <a:cxn ang="0">
                <a:pos x="240" y="96"/>
              </a:cxn>
              <a:cxn ang="0">
                <a:pos x="209" y="130"/>
              </a:cxn>
              <a:cxn ang="0">
                <a:pos x="217" y="143"/>
              </a:cxn>
              <a:cxn ang="0">
                <a:pos x="224" y="152"/>
              </a:cxn>
              <a:cxn ang="0">
                <a:pos x="218" y="155"/>
              </a:cxn>
              <a:cxn ang="0">
                <a:pos x="228" y="169"/>
              </a:cxn>
              <a:cxn ang="0">
                <a:pos x="229" y="181"/>
              </a:cxn>
              <a:cxn ang="0">
                <a:pos x="199" y="210"/>
              </a:cxn>
              <a:cxn ang="0">
                <a:pos x="154" y="222"/>
              </a:cxn>
              <a:cxn ang="0">
                <a:pos x="143" y="231"/>
              </a:cxn>
              <a:cxn ang="0">
                <a:pos x="126" y="224"/>
              </a:cxn>
              <a:cxn ang="0">
                <a:pos x="75" y="229"/>
              </a:cxn>
              <a:cxn ang="0">
                <a:pos x="38" y="244"/>
              </a:cxn>
              <a:cxn ang="0">
                <a:pos x="38" y="264"/>
              </a:cxn>
              <a:cxn ang="0">
                <a:pos x="45" y="276"/>
              </a:cxn>
              <a:cxn ang="0">
                <a:pos x="51" y="276"/>
              </a:cxn>
              <a:cxn ang="0">
                <a:pos x="56" y="291"/>
              </a:cxn>
              <a:cxn ang="0">
                <a:pos x="46" y="299"/>
              </a:cxn>
              <a:cxn ang="0">
                <a:pos x="42" y="313"/>
              </a:cxn>
              <a:cxn ang="0">
                <a:pos x="0" y="352"/>
              </a:cxn>
              <a:cxn ang="0">
                <a:pos x="15" y="374"/>
              </a:cxn>
              <a:cxn ang="0">
                <a:pos x="15" y="374"/>
              </a:cxn>
            </a:cxnLst>
            <a:rect l="0" t="0" r="r" b="b"/>
            <a:pathLst>
              <a:path w="469" h="408">
                <a:moveTo>
                  <a:pt x="15" y="374"/>
                </a:moveTo>
                <a:lnTo>
                  <a:pt x="320" y="317"/>
                </a:lnTo>
                <a:lnTo>
                  <a:pt x="353" y="352"/>
                </a:lnTo>
                <a:lnTo>
                  <a:pt x="383" y="367"/>
                </a:lnTo>
                <a:lnTo>
                  <a:pt x="451" y="390"/>
                </a:lnTo>
                <a:lnTo>
                  <a:pt x="456" y="408"/>
                </a:lnTo>
                <a:lnTo>
                  <a:pt x="467" y="383"/>
                </a:lnTo>
                <a:lnTo>
                  <a:pt x="469" y="349"/>
                </a:lnTo>
                <a:lnTo>
                  <a:pt x="456" y="283"/>
                </a:lnTo>
                <a:lnTo>
                  <a:pt x="456" y="214"/>
                </a:lnTo>
                <a:lnTo>
                  <a:pt x="423" y="114"/>
                </a:lnTo>
                <a:lnTo>
                  <a:pt x="418" y="70"/>
                </a:lnTo>
                <a:lnTo>
                  <a:pt x="397" y="0"/>
                </a:lnTo>
                <a:lnTo>
                  <a:pt x="298" y="23"/>
                </a:lnTo>
                <a:lnTo>
                  <a:pt x="243" y="81"/>
                </a:lnTo>
                <a:lnTo>
                  <a:pt x="240" y="96"/>
                </a:lnTo>
                <a:lnTo>
                  <a:pt x="209" y="130"/>
                </a:lnTo>
                <a:lnTo>
                  <a:pt x="217" y="143"/>
                </a:lnTo>
                <a:lnTo>
                  <a:pt x="224" y="152"/>
                </a:lnTo>
                <a:lnTo>
                  <a:pt x="218" y="155"/>
                </a:lnTo>
                <a:lnTo>
                  <a:pt x="228" y="169"/>
                </a:lnTo>
                <a:lnTo>
                  <a:pt x="229" y="181"/>
                </a:lnTo>
                <a:lnTo>
                  <a:pt x="199" y="210"/>
                </a:lnTo>
                <a:lnTo>
                  <a:pt x="154" y="222"/>
                </a:lnTo>
                <a:lnTo>
                  <a:pt x="143" y="231"/>
                </a:lnTo>
                <a:lnTo>
                  <a:pt x="126" y="224"/>
                </a:lnTo>
                <a:lnTo>
                  <a:pt x="75" y="229"/>
                </a:lnTo>
                <a:lnTo>
                  <a:pt x="38" y="244"/>
                </a:lnTo>
                <a:lnTo>
                  <a:pt x="38" y="264"/>
                </a:lnTo>
                <a:lnTo>
                  <a:pt x="45" y="276"/>
                </a:lnTo>
                <a:lnTo>
                  <a:pt x="51" y="276"/>
                </a:lnTo>
                <a:lnTo>
                  <a:pt x="56" y="291"/>
                </a:lnTo>
                <a:lnTo>
                  <a:pt x="46" y="299"/>
                </a:lnTo>
                <a:lnTo>
                  <a:pt x="42" y="313"/>
                </a:lnTo>
                <a:lnTo>
                  <a:pt x="0" y="352"/>
                </a:lnTo>
                <a:lnTo>
                  <a:pt x="15" y="374"/>
                </a:lnTo>
                <a:lnTo>
                  <a:pt x="15" y="37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7" name="Freeform 129"/>
          <p:cNvSpPr>
            <a:spLocks/>
          </p:cNvSpPr>
          <p:nvPr/>
        </p:nvSpPr>
        <p:spPr bwMode="auto">
          <a:xfrm>
            <a:off x="6986588" y="2833688"/>
            <a:ext cx="19050" cy="30162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1" y="5"/>
              </a:cxn>
              <a:cxn ang="0">
                <a:pos x="8" y="0"/>
              </a:cxn>
              <a:cxn ang="0">
                <a:pos x="12" y="4"/>
              </a:cxn>
              <a:cxn ang="0">
                <a:pos x="0" y="19"/>
              </a:cxn>
              <a:cxn ang="0">
                <a:pos x="0" y="19"/>
              </a:cxn>
              <a:cxn ang="0">
                <a:pos x="0" y="19"/>
              </a:cxn>
            </a:cxnLst>
            <a:rect l="0" t="0" r="r" b="b"/>
            <a:pathLst>
              <a:path w="12" h="19">
                <a:moveTo>
                  <a:pt x="0" y="19"/>
                </a:moveTo>
                <a:lnTo>
                  <a:pt x="1" y="5"/>
                </a:lnTo>
                <a:lnTo>
                  <a:pt x="8" y="0"/>
                </a:lnTo>
                <a:lnTo>
                  <a:pt x="12" y="4"/>
                </a:lnTo>
                <a:lnTo>
                  <a:pt x="0" y="19"/>
                </a:lnTo>
                <a:lnTo>
                  <a:pt x="0" y="19"/>
                </a:lnTo>
                <a:lnTo>
                  <a:pt x="0" y="19"/>
                </a:lnTo>
                <a:close/>
              </a:path>
            </a:pathLst>
          </a:custGeom>
          <a:solidFill>
            <a:srgbClr val="A9EBD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" name="Freeform 130"/>
          <p:cNvSpPr>
            <a:spLocks/>
          </p:cNvSpPr>
          <p:nvPr/>
        </p:nvSpPr>
        <p:spPr bwMode="auto">
          <a:xfrm>
            <a:off x="7007225" y="2711450"/>
            <a:ext cx="231775" cy="131763"/>
          </a:xfrm>
          <a:custGeom>
            <a:avLst/>
            <a:gdLst/>
            <a:ahLst/>
            <a:cxnLst>
              <a:cxn ang="0">
                <a:pos x="11" y="83"/>
              </a:cxn>
              <a:cxn ang="0">
                <a:pos x="62" y="55"/>
              </a:cxn>
              <a:cxn ang="0">
                <a:pos x="98" y="38"/>
              </a:cxn>
              <a:cxn ang="0">
                <a:pos x="61" y="64"/>
              </a:cxn>
              <a:cxn ang="0">
                <a:pos x="64" y="66"/>
              </a:cxn>
              <a:cxn ang="0">
                <a:pos x="119" y="28"/>
              </a:cxn>
              <a:cxn ang="0">
                <a:pos x="146" y="4"/>
              </a:cxn>
              <a:cxn ang="0">
                <a:pos x="143" y="0"/>
              </a:cxn>
              <a:cxn ang="0">
                <a:pos x="119" y="13"/>
              </a:cxn>
              <a:cxn ang="0">
                <a:pos x="116" y="12"/>
              </a:cxn>
              <a:cxn ang="0">
                <a:pos x="104" y="28"/>
              </a:cxn>
              <a:cxn ang="0">
                <a:pos x="97" y="28"/>
              </a:cxn>
              <a:cxn ang="0">
                <a:pos x="115" y="0"/>
              </a:cxn>
              <a:cxn ang="0">
                <a:pos x="95" y="22"/>
              </a:cxn>
              <a:cxn ang="0">
                <a:pos x="29" y="44"/>
              </a:cxn>
              <a:cxn ang="0">
                <a:pos x="17" y="60"/>
              </a:cxn>
              <a:cxn ang="0">
                <a:pos x="7" y="63"/>
              </a:cxn>
              <a:cxn ang="0">
                <a:pos x="0" y="75"/>
              </a:cxn>
              <a:cxn ang="0">
                <a:pos x="11" y="83"/>
              </a:cxn>
              <a:cxn ang="0">
                <a:pos x="11" y="83"/>
              </a:cxn>
            </a:cxnLst>
            <a:rect l="0" t="0" r="r" b="b"/>
            <a:pathLst>
              <a:path w="146" h="83">
                <a:moveTo>
                  <a:pt x="11" y="83"/>
                </a:moveTo>
                <a:lnTo>
                  <a:pt x="62" y="55"/>
                </a:lnTo>
                <a:lnTo>
                  <a:pt x="98" y="38"/>
                </a:lnTo>
                <a:lnTo>
                  <a:pt x="61" y="64"/>
                </a:lnTo>
                <a:lnTo>
                  <a:pt x="64" y="66"/>
                </a:lnTo>
                <a:lnTo>
                  <a:pt x="119" y="28"/>
                </a:lnTo>
                <a:lnTo>
                  <a:pt x="146" y="4"/>
                </a:lnTo>
                <a:lnTo>
                  <a:pt x="143" y="0"/>
                </a:lnTo>
                <a:lnTo>
                  <a:pt x="119" y="13"/>
                </a:lnTo>
                <a:lnTo>
                  <a:pt x="116" y="12"/>
                </a:lnTo>
                <a:lnTo>
                  <a:pt x="104" y="28"/>
                </a:lnTo>
                <a:lnTo>
                  <a:pt x="97" y="28"/>
                </a:lnTo>
                <a:lnTo>
                  <a:pt x="115" y="0"/>
                </a:lnTo>
                <a:lnTo>
                  <a:pt x="95" y="22"/>
                </a:lnTo>
                <a:lnTo>
                  <a:pt x="29" y="44"/>
                </a:lnTo>
                <a:lnTo>
                  <a:pt x="17" y="60"/>
                </a:lnTo>
                <a:lnTo>
                  <a:pt x="7" y="63"/>
                </a:lnTo>
                <a:lnTo>
                  <a:pt x="0" y="75"/>
                </a:lnTo>
                <a:lnTo>
                  <a:pt x="11" y="83"/>
                </a:lnTo>
                <a:lnTo>
                  <a:pt x="11" y="8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Freeform 131"/>
          <p:cNvSpPr>
            <a:spLocks/>
          </p:cNvSpPr>
          <p:nvPr/>
        </p:nvSpPr>
        <p:spPr bwMode="auto">
          <a:xfrm>
            <a:off x="7018338" y="2566988"/>
            <a:ext cx="215900" cy="200025"/>
          </a:xfrm>
          <a:custGeom>
            <a:avLst/>
            <a:gdLst/>
            <a:ahLst/>
            <a:cxnLst>
              <a:cxn ang="0">
                <a:pos x="13" y="92"/>
              </a:cxn>
              <a:cxn ang="0">
                <a:pos x="11" y="126"/>
              </a:cxn>
              <a:cxn ang="0">
                <a:pos x="22" y="124"/>
              </a:cxn>
              <a:cxn ang="0">
                <a:pos x="48" y="104"/>
              </a:cxn>
              <a:cxn ang="0">
                <a:pos x="57" y="88"/>
              </a:cxn>
              <a:cxn ang="0">
                <a:pos x="62" y="92"/>
              </a:cxn>
              <a:cxn ang="0">
                <a:pos x="98" y="82"/>
              </a:cxn>
              <a:cxn ang="0">
                <a:pos x="99" y="75"/>
              </a:cxn>
              <a:cxn ang="0">
                <a:pos x="105" y="78"/>
              </a:cxn>
              <a:cxn ang="0">
                <a:pos x="112" y="73"/>
              </a:cxn>
              <a:cxn ang="0">
                <a:pos x="123" y="71"/>
              </a:cxn>
              <a:cxn ang="0">
                <a:pos x="136" y="64"/>
              </a:cxn>
              <a:cxn ang="0">
                <a:pos x="123" y="0"/>
              </a:cxn>
              <a:cxn ang="0">
                <a:pos x="0" y="26"/>
              </a:cxn>
              <a:cxn ang="0">
                <a:pos x="13" y="92"/>
              </a:cxn>
              <a:cxn ang="0">
                <a:pos x="13" y="92"/>
              </a:cxn>
            </a:cxnLst>
            <a:rect l="0" t="0" r="r" b="b"/>
            <a:pathLst>
              <a:path w="136" h="126">
                <a:moveTo>
                  <a:pt x="13" y="92"/>
                </a:moveTo>
                <a:lnTo>
                  <a:pt x="11" y="126"/>
                </a:lnTo>
                <a:lnTo>
                  <a:pt x="22" y="124"/>
                </a:lnTo>
                <a:lnTo>
                  <a:pt x="48" y="104"/>
                </a:lnTo>
                <a:lnTo>
                  <a:pt x="57" y="88"/>
                </a:lnTo>
                <a:lnTo>
                  <a:pt x="62" y="92"/>
                </a:lnTo>
                <a:lnTo>
                  <a:pt x="98" y="82"/>
                </a:lnTo>
                <a:lnTo>
                  <a:pt x="99" y="75"/>
                </a:lnTo>
                <a:lnTo>
                  <a:pt x="105" y="78"/>
                </a:lnTo>
                <a:lnTo>
                  <a:pt x="112" y="73"/>
                </a:lnTo>
                <a:lnTo>
                  <a:pt x="123" y="71"/>
                </a:lnTo>
                <a:lnTo>
                  <a:pt x="136" y="64"/>
                </a:lnTo>
                <a:lnTo>
                  <a:pt x="123" y="0"/>
                </a:lnTo>
                <a:lnTo>
                  <a:pt x="0" y="26"/>
                </a:lnTo>
                <a:lnTo>
                  <a:pt x="13" y="92"/>
                </a:lnTo>
                <a:lnTo>
                  <a:pt x="13" y="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0" name="Freeform 132"/>
          <p:cNvSpPr>
            <a:spLocks/>
          </p:cNvSpPr>
          <p:nvPr/>
        </p:nvSpPr>
        <p:spPr bwMode="auto">
          <a:xfrm>
            <a:off x="7213600" y="2555875"/>
            <a:ext cx="98425" cy="112713"/>
          </a:xfrm>
          <a:custGeom>
            <a:avLst/>
            <a:gdLst/>
            <a:ahLst/>
            <a:cxnLst>
              <a:cxn ang="0">
                <a:pos x="13" y="71"/>
              </a:cxn>
              <a:cxn ang="0">
                <a:pos x="40" y="62"/>
              </a:cxn>
              <a:cxn ang="0">
                <a:pos x="40" y="33"/>
              </a:cxn>
              <a:cxn ang="0">
                <a:pos x="46" y="40"/>
              </a:cxn>
              <a:cxn ang="0">
                <a:pos x="48" y="54"/>
              </a:cxn>
              <a:cxn ang="0">
                <a:pos x="53" y="54"/>
              </a:cxn>
              <a:cxn ang="0">
                <a:pos x="62" y="40"/>
              </a:cxn>
              <a:cxn ang="0">
                <a:pos x="53" y="25"/>
              </a:cxn>
              <a:cxn ang="0">
                <a:pos x="40" y="22"/>
              </a:cxn>
              <a:cxn ang="0">
                <a:pos x="30" y="3"/>
              </a:cxn>
              <a:cxn ang="0">
                <a:pos x="22" y="0"/>
              </a:cxn>
              <a:cxn ang="0">
                <a:pos x="0" y="7"/>
              </a:cxn>
              <a:cxn ang="0">
                <a:pos x="13" y="71"/>
              </a:cxn>
              <a:cxn ang="0">
                <a:pos x="13" y="71"/>
              </a:cxn>
            </a:cxnLst>
            <a:rect l="0" t="0" r="r" b="b"/>
            <a:pathLst>
              <a:path w="62" h="71">
                <a:moveTo>
                  <a:pt x="13" y="71"/>
                </a:moveTo>
                <a:lnTo>
                  <a:pt x="40" y="62"/>
                </a:lnTo>
                <a:lnTo>
                  <a:pt x="40" y="33"/>
                </a:lnTo>
                <a:lnTo>
                  <a:pt x="46" y="40"/>
                </a:lnTo>
                <a:lnTo>
                  <a:pt x="48" y="54"/>
                </a:lnTo>
                <a:lnTo>
                  <a:pt x="53" y="54"/>
                </a:lnTo>
                <a:lnTo>
                  <a:pt x="62" y="40"/>
                </a:lnTo>
                <a:lnTo>
                  <a:pt x="53" y="25"/>
                </a:lnTo>
                <a:lnTo>
                  <a:pt x="40" y="22"/>
                </a:lnTo>
                <a:lnTo>
                  <a:pt x="30" y="3"/>
                </a:lnTo>
                <a:lnTo>
                  <a:pt x="22" y="0"/>
                </a:lnTo>
                <a:lnTo>
                  <a:pt x="0" y="7"/>
                </a:lnTo>
                <a:lnTo>
                  <a:pt x="13" y="71"/>
                </a:lnTo>
                <a:lnTo>
                  <a:pt x="13" y="71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" name="Freeform 133"/>
          <p:cNvSpPr>
            <a:spLocks/>
          </p:cNvSpPr>
          <p:nvPr/>
        </p:nvSpPr>
        <p:spPr bwMode="auto">
          <a:xfrm>
            <a:off x="7018338" y="2414588"/>
            <a:ext cx="419100" cy="20637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23" y="96"/>
              </a:cxn>
              <a:cxn ang="0">
                <a:pos x="145" y="89"/>
              </a:cxn>
              <a:cxn ang="0">
                <a:pos x="153" y="92"/>
              </a:cxn>
              <a:cxn ang="0">
                <a:pos x="163" y="111"/>
              </a:cxn>
              <a:cxn ang="0">
                <a:pos x="176" y="114"/>
              </a:cxn>
              <a:cxn ang="0">
                <a:pos x="185" y="129"/>
              </a:cxn>
              <a:cxn ang="0">
                <a:pos x="193" y="130"/>
              </a:cxn>
              <a:cxn ang="0">
                <a:pos x="202" y="115"/>
              </a:cxn>
              <a:cxn ang="0">
                <a:pos x="207" y="103"/>
              </a:cxn>
              <a:cxn ang="0">
                <a:pos x="216" y="119"/>
              </a:cxn>
              <a:cxn ang="0">
                <a:pos x="264" y="104"/>
              </a:cxn>
              <a:cxn ang="0">
                <a:pos x="262" y="86"/>
              </a:cxn>
              <a:cxn ang="0">
                <a:pos x="248" y="63"/>
              </a:cxn>
              <a:cxn ang="0">
                <a:pos x="241" y="60"/>
              </a:cxn>
              <a:cxn ang="0">
                <a:pos x="233" y="61"/>
              </a:cxn>
              <a:cxn ang="0">
                <a:pos x="234" y="66"/>
              </a:cxn>
              <a:cxn ang="0">
                <a:pos x="245" y="67"/>
              </a:cxn>
              <a:cxn ang="0">
                <a:pos x="249" y="89"/>
              </a:cxn>
              <a:cxn ang="0">
                <a:pos x="230" y="97"/>
              </a:cxn>
              <a:cxn ang="0">
                <a:pos x="202" y="79"/>
              </a:cxn>
              <a:cxn ang="0">
                <a:pos x="193" y="60"/>
              </a:cxn>
              <a:cxn ang="0">
                <a:pos x="180" y="55"/>
              </a:cxn>
              <a:cxn ang="0">
                <a:pos x="180" y="60"/>
              </a:cxn>
              <a:cxn ang="0">
                <a:pos x="168" y="49"/>
              </a:cxn>
              <a:cxn ang="0">
                <a:pos x="178" y="35"/>
              </a:cxn>
              <a:cxn ang="0">
                <a:pos x="186" y="23"/>
              </a:cxn>
              <a:cxn ang="0">
                <a:pos x="171" y="0"/>
              </a:cxn>
              <a:cxn ang="0">
                <a:pos x="145" y="19"/>
              </a:cxn>
              <a:cxn ang="0">
                <a:pos x="57" y="41"/>
              </a:cxn>
              <a:cxn ang="0">
                <a:pos x="0" y="53"/>
              </a:cxn>
              <a:cxn ang="0">
                <a:pos x="0" y="122"/>
              </a:cxn>
              <a:cxn ang="0">
                <a:pos x="0" y="122"/>
              </a:cxn>
            </a:cxnLst>
            <a:rect l="0" t="0" r="r" b="b"/>
            <a:pathLst>
              <a:path w="264" h="130">
                <a:moveTo>
                  <a:pt x="0" y="122"/>
                </a:moveTo>
                <a:lnTo>
                  <a:pt x="123" y="96"/>
                </a:lnTo>
                <a:lnTo>
                  <a:pt x="145" y="89"/>
                </a:lnTo>
                <a:lnTo>
                  <a:pt x="153" y="92"/>
                </a:lnTo>
                <a:lnTo>
                  <a:pt x="163" y="111"/>
                </a:lnTo>
                <a:lnTo>
                  <a:pt x="176" y="114"/>
                </a:lnTo>
                <a:lnTo>
                  <a:pt x="185" y="129"/>
                </a:lnTo>
                <a:lnTo>
                  <a:pt x="193" y="130"/>
                </a:lnTo>
                <a:lnTo>
                  <a:pt x="202" y="115"/>
                </a:lnTo>
                <a:lnTo>
                  <a:pt x="207" y="103"/>
                </a:lnTo>
                <a:lnTo>
                  <a:pt x="216" y="119"/>
                </a:lnTo>
                <a:lnTo>
                  <a:pt x="264" y="104"/>
                </a:lnTo>
                <a:lnTo>
                  <a:pt x="262" y="86"/>
                </a:lnTo>
                <a:lnTo>
                  <a:pt x="248" y="63"/>
                </a:lnTo>
                <a:lnTo>
                  <a:pt x="241" y="60"/>
                </a:lnTo>
                <a:lnTo>
                  <a:pt x="233" y="61"/>
                </a:lnTo>
                <a:lnTo>
                  <a:pt x="234" y="66"/>
                </a:lnTo>
                <a:lnTo>
                  <a:pt x="245" y="67"/>
                </a:lnTo>
                <a:lnTo>
                  <a:pt x="249" y="89"/>
                </a:lnTo>
                <a:lnTo>
                  <a:pt x="230" y="97"/>
                </a:lnTo>
                <a:lnTo>
                  <a:pt x="202" y="79"/>
                </a:lnTo>
                <a:lnTo>
                  <a:pt x="193" y="60"/>
                </a:lnTo>
                <a:lnTo>
                  <a:pt x="180" y="55"/>
                </a:lnTo>
                <a:lnTo>
                  <a:pt x="180" y="60"/>
                </a:lnTo>
                <a:lnTo>
                  <a:pt x="168" y="49"/>
                </a:lnTo>
                <a:lnTo>
                  <a:pt x="178" y="35"/>
                </a:lnTo>
                <a:lnTo>
                  <a:pt x="186" y="23"/>
                </a:lnTo>
                <a:lnTo>
                  <a:pt x="171" y="0"/>
                </a:lnTo>
                <a:lnTo>
                  <a:pt x="145" y="19"/>
                </a:lnTo>
                <a:lnTo>
                  <a:pt x="57" y="41"/>
                </a:lnTo>
                <a:lnTo>
                  <a:pt x="0" y="53"/>
                </a:lnTo>
                <a:lnTo>
                  <a:pt x="0" y="122"/>
                </a:lnTo>
                <a:lnTo>
                  <a:pt x="0" y="122"/>
                </a:lnTo>
                <a:close/>
              </a:path>
            </a:pathLst>
          </a:custGeom>
          <a:solidFill>
            <a:srgbClr val="FFAB99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2" name="Freeform 134"/>
          <p:cNvSpPr>
            <a:spLocks/>
          </p:cNvSpPr>
          <p:nvPr/>
        </p:nvSpPr>
        <p:spPr bwMode="auto">
          <a:xfrm>
            <a:off x="7353300" y="2614613"/>
            <a:ext cx="38100" cy="30162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11" y="0"/>
              </a:cxn>
              <a:cxn ang="0">
                <a:pos x="24" y="8"/>
              </a:cxn>
              <a:cxn ang="0">
                <a:pos x="0" y="19"/>
              </a:cxn>
              <a:cxn ang="0">
                <a:pos x="0" y="19"/>
              </a:cxn>
              <a:cxn ang="0">
                <a:pos x="0" y="19"/>
              </a:cxn>
            </a:cxnLst>
            <a:rect l="0" t="0" r="r" b="b"/>
            <a:pathLst>
              <a:path w="24" h="19">
                <a:moveTo>
                  <a:pt x="0" y="19"/>
                </a:moveTo>
                <a:lnTo>
                  <a:pt x="11" y="0"/>
                </a:lnTo>
                <a:lnTo>
                  <a:pt x="24" y="8"/>
                </a:lnTo>
                <a:lnTo>
                  <a:pt x="0" y="19"/>
                </a:lnTo>
                <a:lnTo>
                  <a:pt x="0" y="19"/>
                </a:lnTo>
                <a:lnTo>
                  <a:pt x="0" y="19"/>
                </a:lnTo>
                <a:close/>
              </a:path>
            </a:pathLst>
          </a:custGeom>
          <a:solidFill>
            <a:srgbClr val="B8FFB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" name="Freeform 135"/>
          <p:cNvSpPr>
            <a:spLocks/>
          </p:cNvSpPr>
          <p:nvPr/>
        </p:nvSpPr>
        <p:spPr bwMode="auto">
          <a:xfrm>
            <a:off x="7423150" y="2609850"/>
            <a:ext cx="30163" cy="2222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1" y="0"/>
              </a:cxn>
              <a:cxn ang="0">
                <a:pos x="19" y="10"/>
              </a:cxn>
              <a:cxn ang="0">
                <a:pos x="0" y="14"/>
              </a:cxn>
              <a:cxn ang="0">
                <a:pos x="0" y="14"/>
              </a:cxn>
              <a:cxn ang="0">
                <a:pos x="0" y="14"/>
              </a:cxn>
            </a:cxnLst>
            <a:rect l="0" t="0" r="r" b="b"/>
            <a:pathLst>
              <a:path w="19" h="14">
                <a:moveTo>
                  <a:pt x="0" y="14"/>
                </a:moveTo>
                <a:lnTo>
                  <a:pt x="11" y="0"/>
                </a:lnTo>
                <a:lnTo>
                  <a:pt x="19" y="10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close/>
              </a:path>
            </a:pathLst>
          </a:custGeom>
          <a:solidFill>
            <a:srgbClr val="B8FFB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" name="Freeform 136"/>
          <p:cNvSpPr>
            <a:spLocks/>
          </p:cNvSpPr>
          <p:nvPr/>
        </p:nvSpPr>
        <p:spPr bwMode="auto">
          <a:xfrm>
            <a:off x="6924675" y="2109788"/>
            <a:ext cx="203200" cy="388937"/>
          </a:xfrm>
          <a:custGeom>
            <a:avLst/>
            <a:gdLst/>
            <a:ahLst/>
            <a:cxnLst>
              <a:cxn ang="0">
                <a:pos x="21" y="101"/>
              </a:cxn>
              <a:cxn ang="0">
                <a:pos x="26" y="145"/>
              </a:cxn>
              <a:cxn ang="0">
                <a:pos x="59" y="245"/>
              </a:cxn>
              <a:cxn ang="0">
                <a:pos x="116" y="233"/>
              </a:cxn>
              <a:cxn ang="0">
                <a:pos x="112" y="90"/>
              </a:cxn>
              <a:cxn ang="0">
                <a:pos x="127" y="62"/>
              </a:cxn>
              <a:cxn ang="0">
                <a:pos x="128" y="0"/>
              </a:cxn>
              <a:cxn ang="0">
                <a:pos x="0" y="31"/>
              </a:cxn>
              <a:cxn ang="0">
                <a:pos x="21" y="101"/>
              </a:cxn>
              <a:cxn ang="0">
                <a:pos x="21" y="101"/>
              </a:cxn>
            </a:cxnLst>
            <a:rect l="0" t="0" r="r" b="b"/>
            <a:pathLst>
              <a:path w="128" h="245">
                <a:moveTo>
                  <a:pt x="21" y="101"/>
                </a:moveTo>
                <a:lnTo>
                  <a:pt x="26" y="145"/>
                </a:lnTo>
                <a:lnTo>
                  <a:pt x="59" y="245"/>
                </a:lnTo>
                <a:lnTo>
                  <a:pt x="116" y="233"/>
                </a:lnTo>
                <a:lnTo>
                  <a:pt x="112" y="90"/>
                </a:lnTo>
                <a:lnTo>
                  <a:pt x="127" y="62"/>
                </a:lnTo>
                <a:lnTo>
                  <a:pt x="128" y="0"/>
                </a:lnTo>
                <a:lnTo>
                  <a:pt x="0" y="31"/>
                </a:lnTo>
                <a:lnTo>
                  <a:pt x="21" y="101"/>
                </a:lnTo>
                <a:lnTo>
                  <a:pt x="21" y="101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5" name="Freeform 137"/>
          <p:cNvSpPr>
            <a:spLocks/>
          </p:cNvSpPr>
          <p:nvPr/>
        </p:nvSpPr>
        <p:spPr bwMode="auto">
          <a:xfrm>
            <a:off x="7102475" y="2054225"/>
            <a:ext cx="187325" cy="425450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15" y="97"/>
              </a:cxn>
              <a:cxn ang="0">
                <a:pos x="16" y="35"/>
              </a:cxn>
              <a:cxn ang="0">
                <a:pos x="15" y="12"/>
              </a:cxn>
              <a:cxn ang="0">
                <a:pos x="38" y="0"/>
              </a:cxn>
              <a:cxn ang="0">
                <a:pos x="92" y="167"/>
              </a:cxn>
              <a:cxn ang="0">
                <a:pos x="118" y="203"/>
              </a:cxn>
              <a:cxn ang="0">
                <a:pos x="118" y="227"/>
              </a:cxn>
              <a:cxn ang="0">
                <a:pos x="92" y="246"/>
              </a:cxn>
              <a:cxn ang="0">
                <a:pos x="4" y="268"/>
              </a:cxn>
              <a:cxn ang="0">
                <a:pos x="0" y="125"/>
              </a:cxn>
              <a:cxn ang="0">
                <a:pos x="0" y="125"/>
              </a:cxn>
            </a:cxnLst>
            <a:rect l="0" t="0" r="r" b="b"/>
            <a:pathLst>
              <a:path w="118" h="268">
                <a:moveTo>
                  <a:pt x="0" y="125"/>
                </a:moveTo>
                <a:lnTo>
                  <a:pt x="15" y="97"/>
                </a:lnTo>
                <a:lnTo>
                  <a:pt x="16" y="35"/>
                </a:lnTo>
                <a:lnTo>
                  <a:pt x="15" y="12"/>
                </a:lnTo>
                <a:lnTo>
                  <a:pt x="38" y="0"/>
                </a:lnTo>
                <a:lnTo>
                  <a:pt x="92" y="167"/>
                </a:lnTo>
                <a:lnTo>
                  <a:pt x="118" y="203"/>
                </a:lnTo>
                <a:lnTo>
                  <a:pt x="118" y="227"/>
                </a:lnTo>
                <a:lnTo>
                  <a:pt x="92" y="246"/>
                </a:lnTo>
                <a:lnTo>
                  <a:pt x="4" y="268"/>
                </a:lnTo>
                <a:lnTo>
                  <a:pt x="0" y="125"/>
                </a:lnTo>
                <a:lnTo>
                  <a:pt x="0" y="125"/>
                </a:lnTo>
                <a:close/>
              </a:path>
            </a:pathLst>
          </a:custGeom>
          <a:solidFill>
            <a:srgbClr val="B8FFB8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6" name="Freeform 138"/>
          <p:cNvSpPr>
            <a:spLocks/>
          </p:cNvSpPr>
          <p:nvPr/>
        </p:nvSpPr>
        <p:spPr bwMode="auto">
          <a:xfrm>
            <a:off x="7162800" y="1676400"/>
            <a:ext cx="458788" cy="700088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17" y="239"/>
              </a:cxn>
              <a:cxn ang="0">
                <a:pos x="18" y="210"/>
              </a:cxn>
              <a:cxn ang="0">
                <a:pos x="39" y="170"/>
              </a:cxn>
              <a:cxn ang="0">
                <a:pos x="29" y="141"/>
              </a:cxn>
              <a:cxn ang="0">
                <a:pos x="70" y="3"/>
              </a:cxn>
              <a:cxn ang="0">
                <a:pos x="80" y="3"/>
              </a:cxn>
              <a:cxn ang="0">
                <a:pos x="83" y="20"/>
              </a:cxn>
              <a:cxn ang="0">
                <a:pos x="124" y="5"/>
              </a:cxn>
              <a:cxn ang="0">
                <a:pos x="125" y="0"/>
              </a:cxn>
              <a:cxn ang="0">
                <a:pos x="158" y="7"/>
              </a:cxn>
              <a:cxn ang="0">
                <a:pos x="212" y="143"/>
              </a:cxn>
              <a:cxn ang="0">
                <a:pos x="237" y="144"/>
              </a:cxn>
              <a:cxn ang="0">
                <a:pos x="282" y="195"/>
              </a:cxn>
              <a:cxn ang="0">
                <a:pos x="275" y="205"/>
              </a:cxn>
              <a:cxn ang="0">
                <a:pos x="289" y="205"/>
              </a:cxn>
              <a:cxn ang="0">
                <a:pos x="279" y="229"/>
              </a:cxn>
              <a:cxn ang="0">
                <a:pos x="257" y="246"/>
              </a:cxn>
              <a:cxn ang="0">
                <a:pos x="232" y="258"/>
              </a:cxn>
              <a:cxn ang="0">
                <a:pos x="230" y="275"/>
              </a:cxn>
              <a:cxn ang="0">
                <a:pos x="216" y="260"/>
              </a:cxn>
              <a:cxn ang="0">
                <a:pos x="194" y="278"/>
              </a:cxn>
              <a:cxn ang="0">
                <a:pos x="183" y="278"/>
              </a:cxn>
              <a:cxn ang="0">
                <a:pos x="173" y="267"/>
              </a:cxn>
              <a:cxn ang="0">
                <a:pos x="168" y="320"/>
              </a:cxn>
              <a:cxn ang="0">
                <a:pos x="147" y="328"/>
              </a:cxn>
              <a:cxn ang="0">
                <a:pos x="138" y="349"/>
              </a:cxn>
              <a:cxn ang="0">
                <a:pos x="125" y="349"/>
              </a:cxn>
              <a:cxn ang="0">
                <a:pos x="96" y="381"/>
              </a:cxn>
              <a:cxn ang="0">
                <a:pos x="95" y="405"/>
              </a:cxn>
              <a:cxn ang="0">
                <a:pos x="88" y="415"/>
              </a:cxn>
              <a:cxn ang="0">
                <a:pos x="80" y="441"/>
              </a:cxn>
              <a:cxn ang="0">
                <a:pos x="54" y="405"/>
              </a:cxn>
              <a:cxn ang="0">
                <a:pos x="0" y="238"/>
              </a:cxn>
              <a:cxn ang="0">
                <a:pos x="0" y="238"/>
              </a:cxn>
            </a:cxnLst>
            <a:rect l="0" t="0" r="r" b="b"/>
            <a:pathLst>
              <a:path w="289" h="441">
                <a:moveTo>
                  <a:pt x="0" y="238"/>
                </a:moveTo>
                <a:lnTo>
                  <a:pt x="17" y="239"/>
                </a:lnTo>
                <a:lnTo>
                  <a:pt x="18" y="210"/>
                </a:lnTo>
                <a:lnTo>
                  <a:pt x="39" y="170"/>
                </a:lnTo>
                <a:lnTo>
                  <a:pt x="29" y="141"/>
                </a:lnTo>
                <a:lnTo>
                  <a:pt x="70" y="3"/>
                </a:lnTo>
                <a:lnTo>
                  <a:pt x="80" y="3"/>
                </a:lnTo>
                <a:lnTo>
                  <a:pt x="83" y="20"/>
                </a:lnTo>
                <a:lnTo>
                  <a:pt x="124" y="5"/>
                </a:lnTo>
                <a:lnTo>
                  <a:pt x="125" y="0"/>
                </a:lnTo>
                <a:lnTo>
                  <a:pt x="158" y="7"/>
                </a:lnTo>
                <a:lnTo>
                  <a:pt x="212" y="143"/>
                </a:lnTo>
                <a:lnTo>
                  <a:pt x="237" y="144"/>
                </a:lnTo>
                <a:lnTo>
                  <a:pt x="282" y="195"/>
                </a:lnTo>
                <a:lnTo>
                  <a:pt x="275" y="205"/>
                </a:lnTo>
                <a:lnTo>
                  <a:pt x="289" y="205"/>
                </a:lnTo>
                <a:lnTo>
                  <a:pt x="279" y="229"/>
                </a:lnTo>
                <a:lnTo>
                  <a:pt x="257" y="246"/>
                </a:lnTo>
                <a:lnTo>
                  <a:pt x="232" y="258"/>
                </a:lnTo>
                <a:lnTo>
                  <a:pt x="230" y="275"/>
                </a:lnTo>
                <a:lnTo>
                  <a:pt x="216" y="260"/>
                </a:lnTo>
                <a:lnTo>
                  <a:pt x="194" y="278"/>
                </a:lnTo>
                <a:lnTo>
                  <a:pt x="183" y="278"/>
                </a:lnTo>
                <a:lnTo>
                  <a:pt x="173" y="267"/>
                </a:lnTo>
                <a:lnTo>
                  <a:pt x="168" y="320"/>
                </a:lnTo>
                <a:lnTo>
                  <a:pt x="147" y="328"/>
                </a:lnTo>
                <a:lnTo>
                  <a:pt x="138" y="349"/>
                </a:lnTo>
                <a:lnTo>
                  <a:pt x="125" y="349"/>
                </a:lnTo>
                <a:lnTo>
                  <a:pt x="96" y="381"/>
                </a:lnTo>
                <a:lnTo>
                  <a:pt x="95" y="405"/>
                </a:lnTo>
                <a:lnTo>
                  <a:pt x="88" y="415"/>
                </a:lnTo>
                <a:lnTo>
                  <a:pt x="80" y="441"/>
                </a:lnTo>
                <a:lnTo>
                  <a:pt x="54" y="405"/>
                </a:lnTo>
                <a:lnTo>
                  <a:pt x="0" y="238"/>
                </a:lnTo>
                <a:lnTo>
                  <a:pt x="0" y="2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1" name="Freeform 173"/>
          <p:cNvSpPr>
            <a:spLocks/>
          </p:cNvSpPr>
          <p:nvPr/>
        </p:nvSpPr>
        <p:spPr bwMode="auto">
          <a:xfrm>
            <a:off x="381000" y="3886200"/>
            <a:ext cx="990600" cy="731838"/>
          </a:xfrm>
          <a:custGeom>
            <a:avLst/>
            <a:gdLst/>
            <a:ahLst/>
            <a:cxnLst>
              <a:cxn ang="0">
                <a:pos x="1165" y="727"/>
              </a:cxn>
              <a:cxn ang="0">
                <a:pos x="1246" y="727"/>
              </a:cxn>
              <a:cxn ang="0">
                <a:pos x="1429" y="722"/>
              </a:cxn>
              <a:cxn ang="0">
                <a:pos x="1635" y="869"/>
              </a:cxn>
              <a:cxn ang="0">
                <a:pos x="1641" y="999"/>
              </a:cxn>
              <a:cxn ang="0">
                <a:pos x="1436" y="953"/>
              </a:cxn>
              <a:cxn ang="0">
                <a:pos x="1267" y="801"/>
              </a:cxn>
              <a:cxn ang="0">
                <a:pos x="1024" y="776"/>
              </a:cxn>
              <a:cxn ang="0">
                <a:pos x="898" y="738"/>
              </a:cxn>
              <a:cxn ang="0">
                <a:pos x="841" y="794"/>
              </a:cxn>
              <a:cxn ang="0">
                <a:pos x="701" y="854"/>
              </a:cxn>
              <a:cxn ang="0">
                <a:pos x="763" y="776"/>
              </a:cxn>
              <a:cxn ang="0">
                <a:pos x="710" y="760"/>
              </a:cxn>
              <a:cxn ang="0">
                <a:pos x="603" y="882"/>
              </a:cxn>
              <a:cxn ang="0">
                <a:pos x="586" y="954"/>
              </a:cxn>
              <a:cxn ang="0">
                <a:pos x="0" y="1227"/>
              </a:cxn>
              <a:cxn ang="0">
                <a:pos x="142" y="1131"/>
              </a:cxn>
              <a:cxn ang="0">
                <a:pos x="302" y="1054"/>
              </a:cxn>
              <a:cxn ang="0">
                <a:pos x="436" y="976"/>
              </a:cxn>
              <a:cxn ang="0">
                <a:pos x="364" y="931"/>
              </a:cxn>
              <a:cxn ang="0">
                <a:pos x="294" y="895"/>
              </a:cxn>
              <a:cxn ang="0">
                <a:pos x="194" y="788"/>
              </a:cxn>
              <a:cxn ang="0">
                <a:pos x="333" y="597"/>
              </a:cxn>
              <a:cxn ang="0">
                <a:pos x="454" y="518"/>
              </a:cxn>
              <a:cxn ang="0">
                <a:pos x="330" y="473"/>
              </a:cxn>
              <a:cxn ang="0">
                <a:pos x="315" y="363"/>
              </a:cxn>
              <a:cxn ang="0">
                <a:pos x="467" y="371"/>
              </a:cxn>
              <a:cxn ang="0">
                <a:pos x="521" y="303"/>
              </a:cxn>
              <a:cxn ang="0">
                <a:pos x="481" y="249"/>
              </a:cxn>
              <a:cxn ang="0">
                <a:pos x="514" y="151"/>
              </a:cxn>
              <a:cxn ang="0">
                <a:pos x="658" y="51"/>
              </a:cxn>
              <a:cxn ang="0">
                <a:pos x="883" y="7"/>
              </a:cxn>
              <a:cxn ang="0">
                <a:pos x="1005" y="18"/>
              </a:cxn>
              <a:cxn ang="0">
                <a:pos x="1236" y="40"/>
              </a:cxn>
            </a:cxnLst>
            <a:rect l="0" t="0" r="r" b="b"/>
            <a:pathLst>
              <a:path w="1659" h="1227">
                <a:moveTo>
                  <a:pt x="1236" y="40"/>
                </a:moveTo>
                <a:lnTo>
                  <a:pt x="1165" y="727"/>
                </a:lnTo>
                <a:lnTo>
                  <a:pt x="1254" y="703"/>
                </a:lnTo>
                <a:lnTo>
                  <a:pt x="1246" y="727"/>
                </a:lnTo>
                <a:lnTo>
                  <a:pt x="1340" y="778"/>
                </a:lnTo>
                <a:lnTo>
                  <a:pt x="1429" y="722"/>
                </a:lnTo>
                <a:lnTo>
                  <a:pt x="1574" y="856"/>
                </a:lnTo>
                <a:lnTo>
                  <a:pt x="1635" y="869"/>
                </a:lnTo>
                <a:lnTo>
                  <a:pt x="1659" y="912"/>
                </a:lnTo>
                <a:lnTo>
                  <a:pt x="1641" y="999"/>
                </a:lnTo>
                <a:lnTo>
                  <a:pt x="1513" y="1009"/>
                </a:lnTo>
                <a:lnTo>
                  <a:pt x="1436" y="953"/>
                </a:lnTo>
                <a:lnTo>
                  <a:pt x="1393" y="888"/>
                </a:lnTo>
                <a:lnTo>
                  <a:pt x="1267" y="801"/>
                </a:lnTo>
                <a:lnTo>
                  <a:pt x="1173" y="771"/>
                </a:lnTo>
                <a:lnTo>
                  <a:pt x="1024" y="776"/>
                </a:lnTo>
                <a:lnTo>
                  <a:pt x="969" y="753"/>
                </a:lnTo>
                <a:lnTo>
                  <a:pt x="898" y="738"/>
                </a:lnTo>
                <a:lnTo>
                  <a:pt x="890" y="778"/>
                </a:lnTo>
                <a:lnTo>
                  <a:pt x="841" y="794"/>
                </a:lnTo>
                <a:lnTo>
                  <a:pt x="837" y="807"/>
                </a:lnTo>
                <a:lnTo>
                  <a:pt x="701" y="854"/>
                </a:lnTo>
                <a:lnTo>
                  <a:pt x="717" y="810"/>
                </a:lnTo>
                <a:lnTo>
                  <a:pt x="763" y="776"/>
                </a:lnTo>
                <a:lnTo>
                  <a:pt x="794" y="728"/>
                </a:lnTo>
                <a:lnTo>
                  <a:pt x="710" y="760"/>
                </a:lnTo>
                <a:lnTo>
                  <a:pt x="621" y="854"/>
                </a:lnTo>
                <a:lnTo>
                  <a:pt x="603" y="882"/>
                </a:lnTo>
                <a:lnTo>
                  <a:pt x="641" y="889"/>
                </a:lnTo>
                <a:lnTo>
                  <a:pt x="586" y="954"/>
                </a:lnTo>
                <a:lnTo>
                  <a:pt x="295" y="1125"/>
                </a:lnTo>
                <a:lnTo>
                  <a:pt x="0" y="1227"/>
                </a:lnTo>
                <a:lnTo>
                  <a:pt x="2" y="1166"/>
                </a:lnTo>
                <a:lnTo>
                  <a:pt x="142" y="1131"/>
                </a:lnTo>
                <a:lnTo>
                  <a:pt x="158" y="1109"/>
                </a:lnTo>
                <a:lnTo>
                  <a:pt x="302" y="1054"/>
                </a:lnTo>
                <a:lnTo>
                  <a:pt x="347" y="1032"/>
                </a:lnTo>
                <a:lnTo>
                  <a:pt x="436" y="976"/>
                </a:lnTo>
                <a:lnTo>
                  <a:pt x="451" y="917"/>
                </a:lnTo>
                <a:lnTo>
                  <a:pt x="364" y="931"/>
                </a:lnTo>
                <a:lnTo>
                  <a:pt x="298" y="922"/>
                </a:lnTo>
                <a:lnTo>
                  <a:pt x="294" y="895"/>
                </a:lnTo>
                <a:lnTo>
                  <a:pt x="307" y="811"/>
                </a:lnTo>
                <a:lnTo>
                  <a:pt x="194" y="788"/>
                </a:lnTo>
                <a:lnTo>
                  <a:pt x="196" y="693"/>
                </a:lnTo>
                <a:lnTo>
                  <a:pt x="333" y="597"/>
                </a:lnTo>
                <a:lnTo>
                  <a:pt x="469" y="538"/>
                </a:lnTo>
                <a:lnTo>
                  <a:pt x="454" y="518"/>
                </a:lnTo>
                <a:lnTo>
                  <a:pt x="460" y="470"/>
                </a:lnTo>
                <a:lnTo>
                  <a:pt x="330" y="473"/>
                </a:lnTo>
                <a:lnTo>
                  <a:pt x="298" y="449"/>
                </a:lnTo>
                <a:lnTo>
                  <a:pt x="315" y="363"/>
                </a:lnTo>
                <a:lnTo>
                  <a:pt x="430" y="338"/>
                </a:lnTo>
                <a:lnTo>
                  <a:pt x="467" y="371"/>
                </a:lnTo>
                <a:lnTo>
                  <a:pt x="508" y="344"/>
                </a:lnTo>
                <a:lnTo>
                  <a:pt x="521" y="303"/>
                </a:lnTo>
                <a:lnTo>
                  <a:pt x="492" y="264"/>
                </a:lnTo>
                <a:lnTo>
                  <a:pt x="481" y="249"/>
                </a:lnTo>
                <a:lnTo>
                  <a:pt x="459" y="210"/>
                </a:lnTo>
                <a:lnTo>
                  <a:pt x="514" y="151"/>
                </a:lnTo>
                <a:lnTo>
                  <a:pt x="559" y="137"/>
                </a:lnTo>
                <a:lnTo>
                  <a:pt x="658" y="51"/>
                </a:lnTo>
                <a:lnTo>
                  <a:pt x="753" y="0"/>
                </a:lnTo>
                <a:lnTo>
                  <a:pt x="883" y="7"/>
                </a:lnTo>
                <a:lnTo>
                  <a:pt x="920" y="40"/>
                </a:lnTo>
                <a:lnTo>
                  <a:pt x="1005" y="18"/>
                </a:lnTo>
                <a:lnTo>
                  <a:pt x="1120" y="51"/>
                </a:lnTo>
                <a:lnTo>
                  <a:pt x="1236" y="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65"/>
          <p:cNvGrpSpPr>
            <a:grpSpLocks/>
          </p:cNvGrpSpPr>
          <p:nvPr/>
        </p:nvGrpSpPr>
        <p:grpSpPr bwMode="auto">
          <a:xfrm>
            <a:off x="914400" y="4876800"/>
            <a:ext cx="685800" cy="517525"/>
            <a:chOff x="4464" y="2496"/>
            <a:chExt cx="1106" cy="832"/>
          </a:xfrm>
        </p:grpSpPr>
        <p:sp>
          <p:nvSpPr>
            <p:cNvPr id="2248" name="Freeform 200"/>
            <p:cNvSpPr>
              <a:spLocks/>
            </p:cNvSpPr>
            <p:nvPr/>
          </p:nvSpPr>
          <p:spPr bwMode="auto">
            <a:xfrm>
              <a:off x="4992" y="2784"/>
              <a:ext cx="133" cy="57"/>
            </a:xfrm>
            <a:custGeom>
              <a:avLst/>
              <a:gdLst/>
              <a:ahLst/>
              <a:cxnLst>
                <a:cxn ang="0">
                  <a:pos x="27" y="26"/>
                </a:cxn>
                <a:cxn ang="0">
                  <a:pos x="58" y="6"/>
                </a:cxn>
                <a:cxn ang="0">
                  <a:pos x="129" y="0"/>
                </a:cxn>
                <a:cxn ang="0">
                  <a:pos x="198" y="3"/>
                </a:cxn>
                <a:cxn ang="0">
                  <a:pos x="266" y="13"/>
                </a:cxn>
                <a:cxn ang="0">
                  <a:pos x="267" y="46"/>
                </a:cxn>
                <a:cxn ang="0">
                  <a:pos x="210" y="77"/>
                </a:cxn>
                <a:cxn ang="0">
                  <a:pos x="150" y="99"/>
                </a:cxn>
                <a:cxn ang="0">
                  <a:pos x="84" y="113"/>
                </a:cxn>
                <a:cxn ang="0">
                  <a:pos x="20" y="103"/>
                </a:cxn>
                <a:cxn ang="0">
                  <a:pos x="0" y="68"/>
                </a:cxn>
                <a:cxn ang="0">
                  <a:pos x="8" y="37"/>
                </a:cxn>
                <a:cxn ang="0">
                  <a:pos x="27" y="26"/>
                </a:cxn>
              </a:cxnLst>
              <a:rect l="0" t="0" r="r" b="b"/>
              <a:pathLst>
                <a:path w="267" h="113">
                  <a:moveTo>
                    <a:pt x="27" y="26"/>
                  </a:moveTo>
                  <a:lnTo>
                    <a:pt x="58" y="6"/>
                  </a:lnTo>
                  <a:lnTo>
                    <a:pt x="129" y="0"/>
                  </a:lnTo>
                  <a:lnTo>
                    <a:pt x="198" y="3"/>
                  </a:lnTo>
                  <a:lnTo>
                    <a:pt x="266" y="13"/>
                  </a:lnTo>
                  <a:lnTo>
                    <a:pt x="267" y="46"/>
                  </a:lnTo>
                  <a:lnTo>
                    <a:pt x="210" y="77"/>
                  </a:lnTo>
                  <a:lnTo>
                    <a:pt x="150" y="99"/>
                  </a:lnTo>
                  <a:lnTo>
                    <a:pt x="84" y="113"/>
                  </a:lnTo>
                  <a:lnTo>
                    <a:pt x="20" y="103"/>
                  </a:lnTo>
                  <a:lnTo>
                    <a:pt x="0" y="68"/>
                  </a:lnTo>
                  <a:lnTo>
                    <a:pt x="8" y="37"/>
                  </a:lnTo>
                  <a:lnTo>
                    <a:pt x="27" y="2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1" name="Freeform 203"/>
            <p:cNvSpPr>
              <a:spLocks/>
            </p:cNvSpPr>
            <p:nvPr/>
          </p:nvSpPr>
          <p:spPr bwMode="auto">
            <a:xfrm>
              <a:off x="5184" y="3072"/>
              <a:ext cx="61" cy="41"/>
            </a:xfrm>
            <a:custGeom>
              <a:avLst/>
              <a:gdLst/>
              <a:ahLst/>
              <a:cxnLst>
                <a:cxn ang="0">
                  <a:pos x="124" y="28"/>
                </a:cxn>
                <a:cxn ang="0">
                  <a:pos x="112" y="66"/>
                </a:cxn>
                <a:cxn ang="0">
                  <a:pos x="53" y="82"/>
                </a:cxn>
                <a:cxn ang="0">
                  <a:pos x="0" y="65"/>
                </a:cxn>
                <a:cxn ang="0">
                  <a:pos x="19" y="8"/>
                </a:cxn>
                <a:cxn ang="0">
                  <a:pos x="80" y="0"/>
                </a:cxn>
                <a:cxn ang="0">
                  <a:pos x="124" y="28"/>
                </a:cxn>
              </a:cxnLst>
              <a:rect l="0" t="0" r="r" b="b"/>
              <a:pathLst>
                <a:path w="124" h="82">
                  <a:moveTo>
                    <a:pt x="124" y="28"/>
                  </a:moveTo>
                  <a:lnTo>
                    <a:pt x="112" y="66"/>
                  </a:lnTo>
                  <a:lnTo>
                    <a:pt x="53" y="82"/>
                  </a:lnTo>
                  <a:lnTo>
                    <a:pt x="0" y="65"/>
                  </a:lnTo>
                  <a:lnTo>
                    <a:pt x="19" y="8"/>
                  </a:lnTo>
                  <a:lnTo>
                    <a:pt x="80" y="0"/>
                  </a:lnTo>
                  <a:lnTo>
                    <a:pt x="124" y="2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" name="Freeform 213"/>
            <p:cNvSpPr>
              <a:spLocks/>
            </p:cNvSpPr>
            <p:nvPr/>
          </p:nvSpPr>
          <p:spPr bwMode="auto">
            <a:xfrm>
              <a:off x="5136" y="3168"/>
              <a:ext cx="53" cy="29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05" y="17"/>
                </a:cxn>
                <a:cxn ang="0">
                  <a:pos x="102" y="54"/>
                </a:cxn>
                <a:cxn ang="0">
                  <a:pos x="72" y="59"/>
                </a:cxn>
                <a:cxn ang="0">
                  <a:pos x="0" y="42"/>
                </a:cxn>
                <a:cxn ang="0">
                  <a:pos x="18" y="12"/>
                </a:cxn>
                <a:cxn ang="0">
                  <a:pos x="62" y="0"/>
                </a:cxn>
              </a:cxnLst>
              <a:rect l="0" t="0" r="r" b="b"/>
              <a:pathLst>
                <a:path w="105" h="59">
                  <a:moveTo>
                    <a:pt x="62" y="0"/>
                  </a:moveTo>
                  <a:lnTo>
                    <a:pt x="105" y="17"/>
                  </a:lnTo>
                  <a:lnTo>
                    <a:pt x="102" y="54"/>
                  </a:lnTo>
                  <a:lnTo>
                    <a:pt x="72" y="59"/>
                  </a:lnTo>
                  <a:lnTo>
                    <a:pt x="0" y="42"/>
                  </a:lnTo>
                  <a:lnTo>
                    <a:pt x="18" y="12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4" name="Freeform 216"/>
            <p:cNvSpPr>
              <a:spLocks/>
            </p:cNvSpPr>
            <p:nvPr/>
          </p:nvSpPr>
          <p:spPr bwMode="auto">
            <a:xfrm>
              <a:off x="5088" y="2928"/>
              <a:ext cx="140" cy="107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7" y="30"/>
                </a:cxn>
                <a:cxn ang="0">
                  <a:pos x="29" y="14"/>
                </a:cxn>
                <a:cxn ang="0">
                  <a:pos x="79" y="8"/>
                </a:cxn>
                <a:cxn ang="0">
                  <a:pos x="125" y="2"/>
                </a:cxn>
                <a:cxn ang="0">
                  <a:pos x="190" y="0"/>
                </a:cxn>
                <a:cxn ang="0">
                  <a:pos x="243" y="27"/>
                </a:cxn>
                <a:cxn ang="0">
                  <a:pos x="275" y="67"/>
                </a:cxn>
                <a:cxn ang="0">
                  <a:pos x="280" y="114"/>
                </a:cxn>
                <a:cxn ang="0">
                  <a:pos x="267" y="157"/>
                </a:cxn>
                <a:cxn ang="0">
                  <a:pos x="243" y="192"/>
                </a:cxn>
                <a:cxn ang="0">
                  <a:pos x="178" y="213"/>
                </a:cxn>
                <a:cxn ang="0">
                  <a:pos x="109" y="203"/>
                </a:cxn>
                <a:cxn ang="0">
                  <a:pos x="92" y="197"/>
                </a:cxn>
                <a:cxn ang="0">
                  <a:pos x="64" y="137"/>
                </a:cxn>
                <a:cxn ang="0">
                  <a:pos x="7" y="91"/>
                </a:cxn>
                <a:cxn ang="0">
                  <a:pos x="0" y="28"/>
                </a:cxn>
              </a:cxnLst>
              <a:rect l="0" t="0" r="r" b="b"/>
              <a:pathLst>
                <a:path w="280" h="213">
                  <a:moveTo>
                    <a:pt x="0" y="28"/>
                  </a:moveTo>
                  <a:lnTo>
                    <a:pt x="17" y="30"/>
                  </a:lnTo>
                  <a:lnTo>
                    <a:pt x="29" y="14"/>
                  </a:lnTo>
                  <a:lnTo>
                    <a:pt x="79" y="8"/>
                  </a:lnTo>
                  <a:lnTo>
                    <a:pt x="125" y="2"/>
                  </a:lnTo>
                  <a:lnTo>
                    <a:pt x="190" y="0"/>
                  </a:lnTo>
                  <a:lnTo>
                    <a:pt x="243" y="27"/>
                  </a:lnTo>
                  <a:lnTo>
                    <a:pt x="275" y="67"/>
                  </a:lnTo>
                  <a:lnTo>
                    <a:pt x="280" y="114"/>
                  </a:lnTo>
                  <a:lnTo>
                    <a:pt x="267" y="157"/>
                  </a:lnTo>
                  <a:lnTo>
                    <a:pt x="243" y="192"/>
                  </a:lnTo>
                  <a:lnTo>
                    <a:pt x="178" y="213"/>
                  </a:lnTo>
                  <a:lnTo>
                    <a:pt x="109" y="203"/>
                  </a:lnTo>
                  <a:lnTo>
                    <a:pt x="92" y="197"/>
                  </a:lnTo>
                  <a:lnTo>
                    <a:pt x="64" y="137"/>
                  </a:lnTo>
                  <a:lnTo>
                    <a:pt x="7" y="9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8" name="Freeform 240"/>
            <p:cNvSpPr>
              <a:spLocks/>
            </p:cNvSpPr>
            <p:nvPr/>
          </p:nvSpPr>
          <p:spPr bwMode="auto">
            <a:xfrm>
              <a:off x="5280" y="3072"/>
              <a:ext cx="290" cy="256"/>
            </a:xfrm>
            <a:custGeom>
              <a:avLst/>
              <a:gdLst/>
              <a:ahLst/>
              <a:cxnLst>
                <a:cxn ang="0">
                  <a:pos x="294" y="32"/>
                </a:cxn>
                <a:cxn ang="0">
                  <a:pos x="300" y="14"/>
                </a:cxn>
                <a:cxn ang="0">
                  <a:pos x="350" y="8"/>
                </a:cxn>
                <a:cxn ang="0">
                  <a:pos x="397" y="9"/>
                </a:cxn>
                <a:cxn ang="0">
                  <a:pos x="454" y="35"/>
                </a:cxn>
                <a:cxn ang="0">
                  <a:pos x="506" y="61"/>
                </a:cxn>
                <a:cxn ang="0">
                  <a:pos x="542" y="99"/>
                </a:cxn>
                <a:cxn ang="0">
                  <a:pos x="564" y="137"/>
                </a:cxn>
                <a:cxn ang="0">
                  <a:pos x="580" y="181"/>
                </a:cxn>
                <a:cxn ang="0">
                  <a:pos x="578" y="222"/>
                </a:cxn>
                <a:cxn ang="0">
                  <a:pos x="559" y="261"/>
                </a:cxn>
                <a:cxn ang="0">
                  <a:pos x="567" y="304"/>
                </a:cxn>
                <a:cxn ang="0">
                  <a:pos x="540" y="341"/>
                </a:cxn>
                <a:cxn ang="0">
                  <a:pos x="482" y="352"/>
                </a:cxn>
                <a:cxn ang="0">
                  <a:pos x="426" y="365"/>
                </a:cxn>
                <a:cxn ang="0">
                  <a:pos x="404" y="387"/>
                </a:cxn>
                <a:cxn ang="0">
                  <a:pos x="378" y="433"/>
                </a:cxn>
                <a:cxn ang="0">
                  <a:pos x="377" y="478"/>
                </a:cxn>
                <a:cxn ang="0">
                  <a:pos x="327" y="495"/>
                </a:cxn>
                <a:cxn ang="0">
                  <a:pos x="268" y="488"/>
                </a:cxn>
                <a:cxn ang="0">
                  <a:pos x="228" y="510"/>
                </a:cxn>
                <a:cxn ang="0">
                  <a:pos x="158" y="508"/>
                </a:cxn>
                <a:cxn ang="0">
                  <a:pos x="104" y="489"/>
                </a:cxn>
                <a:cxn ang="0">
                  <a:pos x="78" y="450"/>
                </a:cxn>
                <a:cxn ang="0">
                  <a:pos x="33" y="425"/>
                </a:cxn>
                <a:cxn ang="0">
                  <a:pos x="27" y="362"/>
                </a:cxn>
                <a:cxn ang="0">
                  <a:pos x="50" y="329"/>
                </a:cxn>
                <a:cxn ang="0">
                  <a:pos x="49" y="294"/>
                </a:cxn>
                <a:cxn ang="0">
                  <a:pos x="21" y="258"/>
                </a:cxn>
                <a:cxn ang="0">
                  <a:pos x="20" y="215"/>
                </a:cxn>
                <a:cxn ang="0">
                  <a:pos x="0" y="176"/>
                </a:cxn>
                <a:cxn ang="0">
                  <a:pos x="47" y="153"/>
                </a:cxn>
                <a:cxn ang="0">
                  <a:pos x="85" y="127"/>
                </a:cxn>
                <a:cxn ang="0">
                  <a:pos x="117" y="99"/>
                </a:cxn>
                <a:cxn ang="0">
                  <a:pos x="112" y="68"/>
                </a:cxn>
                <a:cxn ang="0">
                  <a:pos x="89" y="26"/>
                </a:cxn>
                <a:cxn ang="0">
                  <a:pos x="127" y="0"/>
                </a:cxn>
                <a:cxn ang="0">
                  <a:pos x="209" y="6"/>
                </a:cxn>
                <a:cxn ang="0">
                  <a:pos x="294" y="32"/>
                </a:cxn>
              </a:cxnLst>
              <a:rect l="0" t="0" r="r" b="b"/>
              <a:pathLst>
                <a:path w="580" h="510">
                  <a:moveTo>
                    <a:pt x="294" y="32"/>
                  </a:moveTo>
                  <a:lnTo>
                    <a:pt x="300" y="14"/>
                  </a:lnTo>
                  <a:lnTo>
                    <a:pt x="350" y="8"/>
                  </a:lnTo>
                  <a:lnTo>
                    <a:pt x="397" y="9"/>
                  </a:lnTo>
                  <a:lnTo>
                    <a:pt x="454" y="35"/>
                  </a:lnTo>
                  <a:lnTo>
                    <a:pt x="506" y="61"/>
                  </a:lnTo>
                  <a:lnTo>
                    <a:pt x="542" y="99"/>
                  </a:lnTo>
                  <a:lnTo>
                    <a:pt x="564" y="137"/>
                  </a:lnTo>
                  <a:lnTo>
                    <a:pt x="580" y="181"/>
                  </a:lnTo>
                  <a:lnTo>
                    <a:pt x="578" y="222"/>
                  </a:lnTo>
                  <a:lnTo>
                    <a:pt x="559" y="261"/>
                  </a:lnTo>
                  <a:lnTo>
                    <a:pt x="567" y="304"/>
                  </a:lnTo>
                  <a:lnTo>
                    <a:pt x="540" y="341"/>
                  </a:lnTo>
                  <a:lnTo>
                    <a:pt x="482" y="352"/>
                  </a:lnTo>
                  <a:lnTo>
                    <a:pt x="426" y="365"/>
                  </a:lnTo>
                  <a:lnTo>
                    <a:pt x="404" y="387"/>
                  </a:lnTo>
                  <a:lnTo>
                    <a:pt x="378" y="433"/>
                  </a:lnTo>
                  <a:lnTo>
                    <a:pt x="377" y="478"/>
                  </a:lnTo>
                  <a:lnTo>
                    <a:pt x="327" y="495"/>
                  </a:lnTo>
                  <a:lnTo>
                    <a:pt x="268" y="488"/>
                  </a:lnTo>
                  <a:lnTo>
                    <a:pt x="228" y="510"/>
                  </a:lnTo>
                  <a:lnTo>
                    <a:pt x="158" y="508"/>
                  </a:lnTo>
                  <a:lnTo>
                    <a:pt x="104" y="489"/>
                  </a:lnTo>
                  <a:lnTo>
                    <a:pt x="78" y="450"/>
                  </a:lnTo>
                  <a:lnTo>
                    <a:pt x="33" y="425"/>
                  </a:lnTo>
                  <a:lnTo>
                    <a:pt x="27" y="362"/>
                  </a:lnTo>
                  <a:lnTo>
                    <a:pt x="50" y="329"/>
                  </a:lnTo>
                  <a:lnTo>
                    <a:pt x="49" y="294"/>
                  </a:lnTo>
                  <a:lnTo>
                    <a:pt x="21" y="258"/>
                  </a:lnTo>
                  <a:lnTo>
                    <a:pt x="20" y="215"/>
                  </a:lnTo>
                  <a:lnTo>
                    <a:pt x="0" y="176"/>
                  </a:lnTo>
                  <a:lnTo>
                    <a:pt x="47" y="153"/>
                  </a:lnTo>
                  <a:lnTo>
                    <a:pt x="85" y="127"/>
                  </a:lnTo>
                  <a:lnTo>
                    <a:pt x="117" y="99"/>
                  </a:lnTo>
                  <a:lnTo>
                    <a:pt x="112" y="68"/>
                  </a:lnTo>
                  <a:lnTo>
                    <a:pt x="89" y="26"/>
                  </a:lnTo>
                  <a:lnTo>
                    <a:pt x="127" y="0"/>
                  </a:lnTo>
                  <a:lnTo>
                    <a:pt x="209" y="6"/>
                  </a:lnTo>
                  <a:lnTo>
                    <a:pt x="294" y="3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4" name="Freeform 246"/>
            <p:cNvSpPr>
              <a:spLocks/>
            </p:cNvSpPr>
            <p:nvPr/>
          </p:nvSpPr>
          <p:spPr bwMode="auto">
            <a:xfrm>
              <a:off x="4848" y="2688"/>
              <a:ext cx="90" cy="86"/>
            </a:xfrm>
            <a:custGeom>
              <a:avLst/>
              <a:gdLst/>
              <a:ahLst/>
              <a:cxnLst>
                <a:cxn ang="0">
                  <a:pos x="2" y="73"/>
                </a:cxn>
                <a:cxn ang="0">
                  <a:pos x="32" y="17"/>
                </a:cxn>
                <a:cxn ang="0">
                  <a:pos x="83" y="7"/>
                </a:cxn>
                <a:cxn ang="0">
                  <a:pos x="134" y="0"/>
                </a:cxn>
                <a:cxn ang="0">
                  <a:pos x="180" y="0"/>
                </a:cxn>
                <a:cxn ang="0">
                  <a:pos x="175" y="52"/>
                </a:cxn>
                <a:cxn ang="0">
                  <a:pos x="179" y="104"/>
                </a:cxn>
                <a:cxn ang="0">
                  <a:pos x="176" y="154"/>
                </a:cxn>
                <a:cxn ang="0">
                  <a:pos x="119" y="173"/>
                </a:cxn>
                <a:cxn ang="0">
                  <a:pos x="60" y="167"/>
                </a:cxn>
                <a:cxn ang="0">
                  <a:pos x="19" y="147"/>
                </a:cxn>
                <a:cxn ang="0">
                  <a:pos x="0" y="112"/>
                </a:cxn>
                <a:cxn ang="0">
                  <a:pos x="2" y="73"/>
                </a:cxn>
              </a:cxnLst>
              <a:rect l="0" t="0" r="r" b="b"/>
              <a:pathLst>
                <a:path w="180" h="173">
                  <a:moveTo>
                    <a:pt x="2" y="73"/>
                  </a:moveTo>
                  <a:lnTo>
                    <a:pt x="32" y="17"/>
                  </a:lnTo>
                  <a:lnTo>
                    <a:pt x="83" y="7"/>
                  </a:lnTo>
                  <a:lnTo>
                    <a:pt x="134" y="0"/>
                  </a:lnTo>
                  <a:lnTo>
                    <a:pt x="180" y="0"/>
                  </a:lnTo>
                  <a:lnTo>
                    <a:pt x="175" y="52"/>
                  </a:lnTo>
                  <a:lnTo>
                    <a:pt x="179" y="104"/>
                  </a:lnTo>
                  <a:lnTo>
                    <a:pt x="176" y="154"/>
                  </a:lnTo>
                  <a:lnTo>
                    <a:pt x="119" y="173"/>
                  </a:lnTo>
                  <a:lnTo>
                    <a:pt x="60" y="167"/>
                  </a:lnTo>
                  <a:lnTo>
                    <a:pt x="19" y="147"/>
                  </a:lnTo>
                  <a:lnTo>
                    <a:pt x="0" y="112"/>
                  </a:lnTo>
                  <a:lnTo>
                    <a:pt x="2" y="73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6" name="Freeform 258"/>
            <p:cNvSpPr>
              <a:spLocks/>
            </p:cNvSpPr>
            <p:nvPr/>
          </p:nvSpPr>
          <p:spPr bwMode="auto">
            <a:xfrm>
              <a:off x="4608" y="2496"/>
              <a:ext cx="140" cy="131"/>
            </a:xfrm>
            <a:custGeom>
              <a:avLst/>
              <a:gdLst/>
              <a:ahLst/>
              <a:cxnLst>
                <a:cxn ang="0">
                  <a:pos x="12" y="120"/>
                </a:cxn>
                <a:cxn ang="0">
                  <a:pos x="5" y="91"/>
                </a:cxn>
                <a:cxn ang="0">
                  <a:pos x="58" y="73"/>
                </a:cxn>
                <a:cxn ang="0">
                  <a:pos x="99" y="41"/>
                </a:cxn>
                <a:cxn ang="0">
                  <a:pos x="109" y="6"/>
                </a:cxn>
                <a:cxn ang="0">
                  <a:pos x="161" y="0"/>
                </a:cxn>
                <a:cxn ang="0">
                  <a:pos x="213" y="3"/>
                </a:cxn>
                <a:cxn ang="0">
                  <a:pos x="260" y="7"/>
                </a:cxn>
                <a:cxn ang="0">
                  <a:pos x="270" y="24"/>
                </a:cxn>
                <a:cxn ang="0">
                  <a:pos x="279" y="66"/>
                </a:cxn>
                <a:cxn ang="0">
                  <a:pos x="275" y="106"/>
                </a:cxn>
                <a:cxn ang="0">
                  <a:pos x="271" y="144"/>
                </a:cxn>
                <a:cxn ang="0">
                  <a:pos x="273" y="183"/>
                </a:cxn>
                <a:cxn ang="0">
                  <a:pos x="235" y="216"/>
                </a:cxn>
                <a:cxn ang="0">
                  <a:pos x="189" y="241"/>
                </a:cxn>
                <a:cxn ang="0">
                  <a:pos x="142" y="263"/>
                </a:cxn>
                <a:cxn ang="0">
                  <a:pos x="86" y="258"/>
                </a:cxn>
                <a:cxn ang="0">
                  <a:pos x="33" y="213"/>
                </a:cxn>
                <a:cxn ang="0">
                  <a:pos x="0" y="162"/>
                </a:cxn>
                <a:cxn ang="0">
                  <a:pos x="12" y="120"/>
                </a:cxn>
              </a:cxnLst>
              <a:rect l="0" t="0" r="r" b="b"/>
              <a:pathLst>
                <a:path w="279" h="263">
                  <a:moveTo>
                    <a:pt x="12" y="120"/>
                  </a:moveTo>
                  <a:lnTo>
                    <a:pt x="5" y="91"/>
                  </a:lnTo>
                  <a:lnTo>
                    <a:pt x="58" y="73"/>
                  </a:lnTo>
                  <a:lnTo>
                    <a:pt x="99" y="41"/>
                  </a:lnTo>
                  <a:lnTo>
                    <a:pt x="109" y="6"/>
                  </a:lnTo>
                  <a:lnTo>
                    <a:pt x="161" y="0"/>
                  </a:lnTo>
                  <a:lnTo>
                    <a:pt x="213" y="3"/>
                  </a:lnTo>
                  <a:lnTo>
                    <a:pt x="260" y="7"/>
                  </a:lnTo>
                  <a:lnTo>
                    <a:pt x="270" y="24"/>
                  </a:lnTo>
                  <a:lnTo>
                    <a:pt x="279" y="66"/>
                  </a:lnTo>
                  <a:lnTo>
                    <a:pt x="275" y="106"/>
                  </a:lnTo>
                  <a:lnTo>
                    <a:pt x="271" y="144"/>
                  </a:lnTo>
                  <a:lnTo>
                    <a:pt x="273" y="183"/>
                  </a:lnTo>
                  <a:lnTo>
                    <a:pt x="235" y="216"/>
                  </a:lnTo>
                  <a:lnTo>
                    <a:pt x="189" y="241"/>
                  </a:lnTo>
                  <a:lnTo>
                    <a:pt x="142" y="263"/>
                  </a:lnTo>
                  <a:lnTo>
                    <a:pt x="86" y="258"/>
                  </a:lnTo>
                  <a:lnTo>
                    <a:pt x="33" y="213"/>
                  </a:lnTo>
                  <a:lnTo>
                    <a:pt x="0" y="162"/>
                  </a:lnTo>
                  <a:lnTo>
                    <a:pt x="12" y="12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0" name="Freeform 262"/>
            <p:cNvSpPr>
              <a:spLocks/>
            </p:cNvSpPr>
            <p:nvPr/>
          </p:nvSpPr>
          <p:spPr bwMode="auto">
            <a:xfrm>
              <a:off x="4464" y="2592"/>
              <a:ext cx="82" cy="69"/>
            </a:xfrm>
            <a:custGeom>
              <a:avLst/>
              <a:gdLst/>
              <a:ahLst/>
              <a:cxnLst>
                <a:cxn ang="0">
                  <a:pos x="10" y="52"/>
                </a:cxn>
                <a:cxn ang="0">
                  <a:pos x="78" y="28"/>
                </a:cxn>
                <a:cxn ang="0">
                  <a:pos x="132" y="0"/>
                </a:cxn>
                <a:cxn ang="0">
                  <a:pos x="164" y="5"/>
                </a:cxn>
                <a:cxn ang="0">
                  <a:pos x="161" y="56"/>
                </a:cxn>
                <a:cxn ang="0">
                  <a:pos x="143" y="89"/>
                </a:cxn>
                <a:cxn ang="0">
                  <a:pos x="123" y="122"/>
                </a:cxn>
                <a:cxn ang="0">
                  <a:pos x="74" y="138"/>
                </a:cxn>
                <a:cxn ang="0">
                  <a:pos x="0" y="101"/>
                </a:cxn>
                <a:cxn ang="0">
                  <a:pos x="10" y="52"/>
                </a:cxn>
              </a:cxnLst>
              <a:rect l="0" t="0" r="r" b="b"/>
              <a:pathLst>
                <a:path w="164" h="138">
                  <a:moveTo>
                    <a:pt x="10" y="52"/>
                  </a:moveTo>
                  <a:lnTo>
                    <a:pt x="78" y="28"/>
                  </a:lnTo>
                  <a:lnTo>
                    <a:pt x="132" y="0"/>
                  </a:lnTo>
                  <a:lnTo>
                    <a:pt x="164" y="5"/>
                  </a:lnTo>
                  <a:lnTo>
                    <a:pt x="161" y="56"/>
                  </a:lnTo>
                  <a:lnTo>
                    <a:pt x="143" y="89"/>
                  </a:lnTo>
                  <a:lnTo>
                    <a:pt x="123" y="122"/>
                  </a:lnTo>
                  <a:lnTo>
                    <a:pt x="74" y="138"/>
                  </a:lnTo>
                  <a:lnTo>
                    <a:pt x="0" y="101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14" name="Text Box 266"/>
          <p:cNvSpPr txBox="1">
            <a:spLocks noChangeArrowheads="1"/>
          </p:cNvSpPr>
          <p:nvPr/>
        </p:nvSpPr>
        <p:spPr bwMode="auto">
          <a:xfrm>
            <a:off x="7315200" y="4419600"/>
            <a:ext cx="1219200" cy="11695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/>
              <a:t>Guam</a:t>
            </a:r>
          </a:p>
          <a:p>
            <a:r>
              <a:rPr lang="en-US" sz="1000" dirty="0"/>
              <a:t>Michigan CWS</a:t>
            </a:r>
          </a:p>
          <a:p>
            <a:r>
              <a:rPr lang="en-US" sz="1000" dirty="0" smtClean="0"/>
              <a:t>N. Mariana I.</a:t>
            </a:r>
            <a:endParaRPr lang="en-US" sz="1000" dirty="0"/>
          </a:p>
          <a:p>
            <a:r>
              <a:rPr lang="en-US" sz="1000" dirty="0"/>
              <a:t>Puerto Rico</a:t>
            </a:r>
          </a:p>
          <a:p>
            <a:r>
              <a:rPr lang="en-US" sz="1000" dirty="0"/>
              <a:t>Virgin Islands</a:t>
            </a:r>
          </a:p>
          <a:p>
            <a:r>
              <a:rPr lang="en-US" sz="1000" dirty="0"/>
              <a:t>Wyoming (R8</a:t>
            </a:r>
            <a:r>
              <a:rPr lang="en-US" sz="1000" dirty="0" smtClean="0"/>
              <a:t>)</a:t>
            </a:r>
          </a:p>
          <a:p>
            <a:r>
              <a:rPr lang="en-US" sz="1000" dirty="0" smtClean="0"/>
              <a:t>EPA R2-R8, R10</a:t>
            </a:r>
            <a:endParaRPr lang="en-US" sz="1000" dirty="0"/>
          </a:p>
        </p:txBody>
      </p:sp>
      <p:sp>
        <p:nvSpPr>
          <p:cNvPr id="2315" name="Text Box 267"/>
          <p:cNvSpPr txBox="1">
            <a:spLocks noChangeArrowheads="1"/>
          </p:cNvSpPr>
          <p:nvPr/>
        </p:nvSpPr>
        <p:spPr bwMode="auto">
          <a:xfrm>
            <a:off x="7315200" y="3657600"/>
            <a:ext cx="1219200" cy="711200"/>
          </a:xfrm>
          <a:prstGeom prst="rect">
            <a:avLst/>
          </a:prstGeom>
          <a:solidFill>
            <a:srgbClr val="FFAB99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 dirty="0"/>
              <a:t>American Samoa</a:t>
            </a:r>
          </a:p>
          <a:p>
            <a:r>
              <a:rPr lang="en-US" sz="1000" dirty="0"/>
              <a:t>Michigan NCWS</a:t>
            </a:r>
          </a:p>
          <a:p>
            <a:r>
              <a:rPr lang="en-US" sz="1000" dirty="0"/>
              <a:t>Navajo Nation</a:t>
            </a:r>
          </a:p>
          <a:p>
            <a:r>
              <a:rPr lang="en-US" sz="1000" dirty="0" smtClean="0"/>
              <a:t>R9 &amp; R1 </a:t>
            </a:r>
            <a:r>
              <a:rPr lang="en-US" sz="1000" dirty="0"/>
              <a:t>Tribal</a:t>
            </a:r>
          </a:p>
        </p:txBody>
      </p:sp>
      <p:sp>
        <p:nvSpPr>
          <p:cNvPr id="2317" name="Text Box 269"/>
          <p:cNvSpPr txBox="1">
            <a:spLocks noChangeArrowheads="1"/>
          </p:cNvSpPr>
          <p:nvPr/>
        </p:nvSpPr>
        <p:spPr bwMode="auto">
          <a:xfrm>
            <a:off x="838200" y="5791200"/>
            <a:ext cx="1905000" cy="391116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/>
              <a:t>Use SDWIS/State</a:t>
            </a:r>
          </a:p>
        </p:txBody>
      </p:sp>
      <p:sp>
        <p:nvSpPr>
          <p:cNvPr id="2318" name="Text Box 270"/>
          <p:cNvSpPr txBox="1">
            <a:spLocks noChangeArrowheads="1"/>
          </p:cNvSpPr>
          <p:nvPr/>
        </p:nvSpPr>
        <p:spPr bwMode="auto">
          <a:xfrm>
            <a:off x="3560297" y="5589151"/>
            <a:ext cx="1981200" cy="228600"/>
          </a:xfrm>
          <a:prstGeom prst="rect">
            <a:avLst/>
          </a:prstGeom>
          <a:solidFill>
            <a:srgbClr val="B8FFB8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 dirty="0"/>
              <a:t>Considering SDWIS/State</a:t>
            </a:r>
          </a:p>
        </p:txBody>
      </p:sp>
      <p:sp>
        <p:nvSpPr>
          <p:cNvPr id="2319" name="Text Box 271"/>
          <p:cNvSpPr txBox="1">
            <a:spLocks noChangeArrowheads="1"/>
          </p:cNvSpPr>
          <p:nvPr/>
        </p:nvSpPr>
        <p:spPr bwMode="auto">
          <a:xfrm>
            <a:off x="6432550" y="5817751"/>
            <a:ext cx="1981200" cy="364565"/>
          </a:xfrm>
          <a:prstGeom prst="rect">
            <a:avLst/>
          </a:prstGeom>
          <a:solidFill>
            <a:srgbClr val="FFAB99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000" dirty="0"/>
              <a:t>Not Considering SDWIS/State</a:t>
            </a:r>
          </a:p>
        </p:txBody>
      </p:sp>
      <p:sp>
        <p:nvSpPr>
          <p:cNvPr id="99" name="Title 9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Primacy Agencies Using SDWIS State</a:t>
            </a:r>
            <a:endParaRPr lang="en-US" dirty="0"/>
          </a:p>
        </p:txBody>
      </p:sp>
      <p:sp>
        <p:nvSpPr>
          <p:cNvPr id="100" name="Text Box 269"/>
          <p:cNvSpPr txBox="1">
            <a:spLocks noChangeArrowheads="1"/>
          </p:cNvSpPr>
          <p:nvPr/>
        </p:nvSpPr>
        <p:spPr bwMode="auto">
          <a:xfrm>
            <a:off x="3164681" y="5933144"/>
            <a:ext cx="2779713" cy="372034"/>
          </a:xfrm>
          <a:prstGeom prst="rect">
            <a:avLst/>
          </a:prstGeom>
          <a:solidFill>
            <a:srgbClr val="66CCFF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sz="1000" dirty="0" smtClean="0"/>
              <a:t>Partially Use or Implementing SDWIS State</a:t>
            </a:r>
            <a:endParaRPr lang="en-US" sz="1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SDWIS Components and Data Flows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" name="Group 88"/>
          <p:cNvGrpSpPr/>
          <p:nvPr/>
        </p:nvGrpSpPr>
        <p:grpSpPr>
          <a:xfrm>
            <a:off x="350752" y="1505557"/>
            <a:ext cx="8470049" cy="4949848"/>
            <a:chOff x="350752" y="1505557"/>
            <a:chExt cx="8470049" cy="4949848"/>
          </a:xfrm>
        </p:grpSpPr>
        <p:sp>
          <p:nvSpPr>
            <p:cNvPr id="5" name="Rectangle 4"/>
            <p:cNvSpPr/>
            <p:nvPr/>
          </p:nvSpPr>
          <p:spPr>
            <a:xfrm>
              <a:off x="5391989" y="2412301"/>
              <a:ext cx="3428812" cy="286796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Ins="640080" rtlCol="0" anchor="t" anchorCtr="0"/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  <a:latin typeface="Arial"/>
                  <a:cs typeface="Arial"/>
                </a:rPr>
                <a:t>          SDWIS Fed         </a:t>
              </a:r>
              <a:endParaRPr lang="en-US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60976" y="2407214"/>
              <a:ext cx="4435720" cy="28741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         SDWIS State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20000" flipH="1">
              <a:off x="3604567" y="3080515"/>
              <a:ext cx="543800" cy="19287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4634227" y="3734232"/>
              <a:ext cx="406400" cy="0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6504319" y="4751804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rgbClr val="000000"/>
                  </a:solidFill>
                  <a:latin typeface="Arial"/>
                  <a:cs typeface="Arial"/>
                </a:rPr>
                <a:t>SDWIS ODS/Web</a:t>
              </a:r>
              <a:endParaRPr lang="en-US" sz="7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84285" y="2506667"/>
              <a:ext cx="634834" cy="4181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ODS Extract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01261" y="4737492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SDWIS </a:t>
              </a:r>
              <a:r>
                <a:rPr lang="en-US" sz="9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FedRep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09144" y="4754615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Standard</a:t>
              </a:r>
            </a:p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Reports Services</a:t>
              </a:r>
              <a:endParaRPr lang="en-US" sz="8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71497" y="4766369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ODBC</a:t>
              </a:r>
            </a:p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(Ad Hoc)</a:t>
              </a:r>
              <a:endParaRPr lang="en-US" sz="8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14" name="Elbow Connector 13"/>
            <p:cNvCxnSpPr/>
            <p:nvPr/>
          </p:nvCxnSpPr>
          <p:spPr>
            <a:xfrm rot="5400000" flipH="1" flipV="1">
              <a:off x="4343489" y="4057089"/>
              <a:ext cx="220692" cy="1"/>
            </a:xfrm>
            <a:prstGeom prst="bentConnector3">
              <a:avLst>
                <a:gd name="adj1" fmla="val 50000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138367" y="2870196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SDWIS </a:t>
              </a:r>
              <a:r>
                <a:rPr lang="en-US" sz="9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FedRep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16" name="Elbow Connector 15"/>
            <p:cNvCxnSpPr>
              <a:stCxn id="66" idx="0"/>
              <a:endCxn id="15" idx="2"/>
            </p:cNvCxnSpPr>
            <p:nvPr/>
          </p:nvCxnSpPr>
          <p:spPr>
            <a:xfrm rot="16200000" flipV="1">
              <a:off x="4337221" y="3407435"/>
              <a:ext cx="233231" cy="1"/>
            </a:xfrm>
            <a:prstGeom prst="bentConnector3">
              <a:avLst>
                <a:gd name="adj1" fmla="val 50000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olded Corner 16"/>
            <p:cNvSpPr/>
            <p:nvPr/>
          </p:nvSpPr>
          <p:spPr>
            <a:xfrm>
              <a:off x="2498121" y="1505557"/>
              <a:ext cx="482429" cy="462696"/>
            </a:xfrm>
            <a:prstGeom prst="foldedCorner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XML File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38367" y="4187437"/>
              <a:ext cx="630936" cy="42062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rgbClr val="000000"/>
                  </a:solidFill>
                  <a:latin typeface="Arial"/>
                  <a:cs typeface="Arial"/>
                </a:rPr>
                <a:t>Exchange Network Node</a:t>
              </a:r>
              <a:endParaRPr lang="en-US" sz="7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19" name="Straight Connector 18"/>
            <p:cNvCxnSpPr>
              <a:stCxn id="30" idx="3"/>
              <a:endCxn id="11" idx="0"/>
            </p:cNvCxnSpPr>
            <p:nvPr/>
          </p:nvCxnSpPr>
          <p:spPr>
            <a:xfrm>
              <a:off x="6013634" y="4434658"/>
              <a:ext cx="3095" cy="302834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641333" y="4968998"/>
              <a:ext cx="502119" cy="0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67" idx="2"/>
              <a:endCxn id="33" idx="0"/>
            </p:cNvCxnSpPr>
            <p:nvPr/>
          </p:nvCxnSpPr>
          <p:spPr>
            <a:xfrm>
              <a:off x="3496359" y="5175922"/>
              <a:ext cx="4499" cy="412820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2"/>
              <a:endCxn id="30" idx="1"/>
            </p:cNvCxnSpPr>
            <p:nvPr/>
          </p:nvCxnSpPr>
          <p:spPr>
            <a:xfrm>
              <a:off x="6001702" y="2924856"/>
              <a:ext cx="11932" cy="712406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2" idx="3"/>
              <a:endCxn id="10" idx="1"/>
            </p:cNvCxnSpPr>
            <p:nvPr/>
          </p:nvCxnSpPr>
          <p:spPr>
            <a:xfrm>
              <a:off x="3857840" y="2715762"/>
              <a:ext cx="1826445" cy="0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490849" y="1526206"/>
              <a:ext cx="685800" cy="42062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State Data System(s)</a:t>
              </a:r>
              <a:endParaRPr lang="en-US" sz="8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5" name="Straight Connector 24"/>
            <p:cNvCxnSpPr>
              <a:stCxn id="17" idx="1"/>
              <a:endCxn id="24" idx="3"/>
            </p:cNvCxnSpPr>
            <p:nvPr/>
          </p:nvCxnSpPr>
          <p:spPr>
            <a:xfrm flipH="1" flipV="1">
              <a:off x="2176649" y="1736518"/>
              <a:ext cx="321472" cy="387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olded Corner 25"/>
            <p:cNvSpPr/>
            <p:nvPr/>
          </p:nvSpPr>
          <p:spPr>
            <a:xfrm>
              <a:off x="1497339" y="4737981"/>
              <a:ext cx="482429" cy="46269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  <a:latin typeface="Arial"/>
                  <a:cs typeface="Arial"/>
                </a:rPr>
                <a:t>XML File</a:t>
              </a:r>
            </a:p>
          </p:txBody>
        </p:sp>
        <p:sp>
          <p:nvSpPr>
            <p:cNvPr id="27" name="Can 26"/>
            <p:cNvSpPr/>
            <p:nvPr/>
          </p:nvSpPr>
          <p:spPr>
            <a:xfrm>
              <a:off x="7589446" y="3634173"/>
              <a:ext cx="795528" cy="795528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Drinking Water Data Warehouse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8" name="Elbow Connector 27"/>
            <p:cNvCxnSpPr>
              <a:stCxn id="27" idx="2"/>
              <a:endCxn id="30" idx="4"/>
            </p:cNvCxnSpPr>
            <p:nvPr/>
          </p:nvCxnSpPr>
          <p:spPr>
            <a:xfrm rot="10800000" flipV="1">
              <a:off x="6409876" y="4031936"/>
              <a:ext cx="1179571" cy="4023"/>
            </a:xfrm>
            <a:prstGeom prst="bentConnector3">
              <a:avLst>
                <a:gd name="adj1" fmla="val 50000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6582330" y="3837077"/>
              <a:ext cx="820060" cy="4331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Extract Transform</a:t>
              </a:r>
            </a:p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Load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0" name="Can 29"/>
            <p:cNvSpPr/>
            <p:nvPr/>
          </p:nvSpPr>
          <p:spPr>
            <a:xfrm>
              <a:off x="5617393" y="3637262"/>
              <a:ext cx="792482" cy="797396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rgbClr val="000000"/>
                  </a:solidFill>
                  <a:latin typeface="Arial"/>
                  <a:cs typeface="Arial"/>
                </a:rPr>
                <a:t>SDWIS Operational Data </a:t>
              </a:r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Store</a:t>
              </a:r>
            </a:p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(ODS)</a:t>
              </a:r>
              <a:endParaRPr lang="en-US" sz="8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31" name="Elbow Connector 30"/>
            <p:cNvCxnSpPr>
              <a:stCxn id="35" idx="2"/>
              <a:endCxn id="36" idx="0"/>
            </p:cNvCxnSpPr>
            <p:nvPr/>
          </p:nvCxnSpPr>
          <p:spPr>
            <a:xfrm rot="5400000">
              <a:off x="554241" y="5214781"/>
              <a:ext cx="393340" cy="317888"/>
            </a:xfrm>
            <a:prstGeom prst="bentConnector3">
              <a:avLst>
                <a:gd name="adj1" fmla="val 50000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251784" y="4756431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rgbClr val="000000"/>
                  </a:solidFill>
                  <a:latin typeface="Arial"/>
                  <a:cs typeface="Arial"/>
                </a:rPr>
                <a:t>XML Sampling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162692" y="5588742"/>
              <a:ext cx="676331" cy="42062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  <a:latin typeface="Arial"/>
                  <a:cs typeface="Arial"/>
                </a:rPr>
                <a:t>Data Entry Apps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141836" y="4745469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Drinking Water Watch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94387" y="4756431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Lab-to-State</a:t>
              </a:r>
            </a:p>
          </p:txBody>
        </p:sp>
        <p:sp>
          <p:nvSpPr>
            <p:cNvPr id="36" name="Folded Corner 35"/>
            <p:cNvSpPr/>
            <p:nvPr/>
          </p:nvSpPr>
          <p:spPr>
            <a:xfrm>
              <a:off x="350752" y="5570395"/>
              <a:ext cx="482429" cy="46269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CSV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7" name="Folded Corner 36"/>
            <p:cNvSpPr/>
            <p:nvPr/>
          </p:nvSpPr>
          <p:spPr>
            <a:xfrm>
              <a:off x="956045" y="5570395"/>
              <a:ext cx="482429" cy="46269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  <a:latin typeface="Arial"/>
                  <a:cs typeface="Arial"/>
                </a:rPr>
                <a:t>XML</a:t>
              </a:r>
            </a:p>
          </p:txBody>
        </p:sp>
        <p:sp>
          <p:nvSpPr>
            <p:cNvPr id="38" name="Folded Corner 37"/>
            <p:cNvSpPr/>
            <p:nvPr/>
          </p:nvSpPr>
          <p:spPr>
            <a:xfrm>
              <a:off x="1561337" y="5570395"/>
              <a:ext cx="482429" cy="46269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rgbClr val="000000"/>
                  </a:solidFill>
                  <a:latin typeface="Arial"/>
                  <a:cs typeface="Arial"/>
                </a:rPr>
                <a:t>Paper</a:t>
              </a:r>
            </a:p>
          </p:txBody>
        </p:sp>
        <p:cxnSp>
          <p:nvCxnSpPr>
            <p:cNvPr id="39" name="Straight Connector 38"/>
            <p:cNvCxnSpPr>
              <a:stCxn id="33" idx="1"/>
              <a:endCxn id="38" idx="3"/>
            </p:cNvCxnSpPr>
            <p:nvPr/>
          </p:nvCxnSpPr>
          <p:spPr>
            <a:xfrm flipH="1">
              <a:off x="2043766" y="5799054"/>
              <a:ext cx="1118926" cy="2689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35" idx="2"/>
              <a:endCxn id="37" idx="0"/>
            </p:cNvCxnSpPr>
            <p:nvPr/>
          </p:nvCxnSpPr>
          <p:spPr>
            <a:xfrm rot="16200000" flipH="1">
              <a:off x="856887" y="5230022"/>
              <a:ext cx="393340" cy="287405"/>
            </a:xfrm>
            <a:prstGeom prst="bentConnector3">
              <a:avLst>
                <a:gd name="adj1" fmla="val 50000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854899" y="3799513"/>
              <a:ext cx="307964" cy="1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222247" y="3588704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Sanitary Survey Extract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4128" y="3593435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Desktop Sanitary Survey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4" name="Straight Connector 43"/>
            <p:cNvCxnSpPr>
              <a:stCxn id="43" idx="3"/>
              <a:endCxn id="42" idx="1"/>
            </p:cNvCxnSpPr>
            <p:nvPr/>
          </p:nvCxnSpPr>
          <p:spPr>
            <a:xfrm flipV="1">
              <a:off x="1225064" y="3799016"/>
              <a:ext cx="997183" cy="4731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563385" y="1791378"/>
              <a:ext cx="685800" cy="42062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Field  Notebook</a:t>
              </a:r>
              <a:endParaRPr lang="en-US" sz="8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6" name="Straight Connector 45"/>
            <p:cNvCxnSpPr>
              <a:stCxn id="43" idx="0"/>
              <a:endCxn id="45" idx="2"/>
            </p:cNvCxnSpPr>
            <p:nvPr/>
          </p:nvCxnSpPr>
          <p:spPr>
            <a:xfrm flipH="1" flipV="1">
              <a:off x="906285" y="2212002"/>
              <a:ext cx="3311" cy="1381433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olded Corner 46"/>
            <p:cNvSpPr/>
            <p:nvPr/>
          </p:nvSpPr>
          <p:spPr>
            <a:xfrm>
              <a:off x="1497339" y="4161188"/>
              <a:ext cx="482429" cy="46269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  <a:latin typeface="Arial"/>
                  <a:cs typeface="Arial"/>
                </a:rPr>
                <a:t>XML File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251784" y="4187352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Migrate</a:t>
              </a:r>
            </a:p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To State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94387" y="4187352"/>
              <a:ext cx="630936" cy="4206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Data Bridge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1225323" y="4389793"/>
              <a:ext cx="272016" cy="2283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8" idx="1"/>
              <a:endCxn id="47" idx="3"/>
            </p:cNvCxnSpPr>
            <p:nvPr/>
          </p:nvCxnSpPr>
          <p:spPr>
            <a:xfrm flipH="1" flipV="1">
              <a:off x="1979768" y="4392536"/>
              <a:ext cx="272016" cy="5128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2881467" y="4392536"/>
              <a:ext cx="272016" cy="5128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6" idx="1"/>
              <a:endCxn id="35" idx="3"/>
            </p:cNvCxnSpPr>
            <p:nvPr/>
          </p:nvCxnSpPr>
          <p:spPr>
            <a:xfrm flipH="1" flipV="1">
              <a:off x="1225323" y="4966743"/>
              <a:ext cx="272016" cy="2586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32" idx="1"/>
              <a:endCxn id="26" idx="3"/>
            </p:cNvCxnSpPr>
            <p:nvPr/>
          </p:nvCxnSpPr>
          <p:spPr>
            <a:xfrm flipH="1">
              <a:off x="1979768" y="4966743"/>
              <a:ext cx="272016" cy="2586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82380" y="4970976"/>
              <a:ext cx="272016" cy="2586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stCxn id="15" idx="0"/>
              <a:endCxn id="17" idx="3"/>
            </p:cNvCxnSpPr>
            <p:nvPr/>
          </p:nvCxnSpPr>
          <p:spPr>
            <a:xfrm rot="16200000" flipV="1">
              <a:off x="3150548" y="1566908"/>
              <a:ext cx="1133291" cy="1473285"/>
            </a:xfrm>
            <a:prstGeom prst="bentConnector2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9" idx="0"/>
              <a:endCxn id="43" idx="2"/>
            </p:cNvCxnSpPr>
            <p:nvPr/>
          </p:nvCxnSpPr>
          <p:spPr>
            <a:xfrm flipH="1" flipV="1">
              <a:off x="909596" y="4014059"/>
              <a:ext cx="259" cy="173293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>
              <a:stCxn id="49" idx="1"/>
              <a:endCxn id="24" idx="1"/>
            </p:cNvCxnSpPr>
            <p:nvPr/>
          </p:nvCxnSpPr>
          <p:spPr>
            <a:xfrm rot="10800000" flipH="1">
              <a:off x="594387" y="1736518"/>
              <a:ext cx="896462" cy="2661146"/>
            </a:xfrm>
            <a:prstGeom prst="bentConnector3">
              <a:avLst>
                <a:gd name="adj1" fmla="val -25500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>
              <a:stCxn id="9" idx="0"/>
              <a:endCxn id="30" idx="3"/>
            </p:cNvCxnSpPr>
            <p:nvPr/>
          </p:nvCxnSpPr>
          <p:spPr>
            <a:xfrm rot="16200000" flipV="1">
              <a:off x="6258138" y="4190154"/>
              <a:ext cx="317146" cy="806153"/>
            </a:xfrm>
            <a:prstGeom prst="bentConnector3">
              <a:avLst>
                <a:gd name="adj1" fmla="val 50000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12" idx="0"/>
              <a:endCxn id="27" idx="3"/>
            </p:cNvCxnSpPr>
            <p:nvPr/>
          </p:nvCxnSpPr>
          <p:spPr>
            <a:xfrm rot="5400000" flipH="1" flipV="1">
              <a:off x="7643454" y="4410859"/>
              <a:ext cx="324914" cy="362598"/>
            </a:xfrm>
            <a:prstGeom prst="bentConnector3">
              <a:avLst>
                <a:gd name="adj1" fmla="val 50000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13" idx="0"/>
              <a:endCxn id="27" idx="3"/>
            </p:cNvCxnSpPr>
            <p:nvPr/>
          </p:nvCxnSpPr>
          <p:spPr>
            <a:xfrm rot="16200000" flipV="1">
              <a:off x="8018754" y="4398157"/>
              <a:ext cx="336668" cy="399755"/>
            </a:xfrm>
            <a:prstGeom prst="bentConnector3">
              <a:avLst>
                <a:gd name="adj1" fmla="val 52924"/>
              </a:avLst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135453" y="2533997"/>
              <a:ext cx="722387" cy="3635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Arial"/>
                  <a:cs typeface="Arial"/>
                </a:rPr>
                <a:t>E-Data Verification</a:t>
              </a:r>
              <a:endParaRPr lang="en-US" sz="8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6702" y="6086073"/>
              <a:ext cx="16986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latin typeface="Arial"/>
                  <a:cs typeface="Arial"/>
                </a:rPr>
                <a:t>Samples and Sample Results</a:t>
              </a:r>
            </a:p>
            <a:p>
              <a:pPr algn="ctr"/>
              <a:r>
                <a:rPr lang="en-US" sz="900" dirty="0" smtClean="0">
                  <a:latin typeface="Arial"/>
                  <a:cs typeface="Arial"/>
                </a:rPr>
                <a:t>Submitted by Laboratories</a:t>
              </a:r>
              <a:endParaRPr lang="en-US" sz="900" dirty="0">
                <a:latin typeface="Arial"/>
                <a:cs typeface="Arial"/>
              </a:endParaRPr>
            </a:p>
          </p:txBody>
        </p:sp>
        <p:cxnSp>
          <p:nvCxnSpPr>
            <p:cNvPr id="64" name="Straight Connector 63"/>
            <p:cNvCxnSpPr>
              <a:stCxn id="11" idx="1"/>
              <a:endCxn id="18" idx="3"/>
            </p:cNvCxnSpPr>
            <p:nvPr/>
          </p:nvCxnSpPr>
          <p:spPr>
            <a:xfrm flipH="1" flipV="1">
              <a:off x="4769303" y="4397749"/>
              <a:ext cx="931958" cy="550055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 rot="16200000">
              <a:off x="3779099" y="3671309"/>
              <a:ext cx="2875530" cy="3445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/>
                  <a:cs typeface="Arial"/>
                </a:rPr>
                <a:t>Central Data Exchange (CDX)</a:t>
              </a:r>
              <a:endParaRPr lang="en-US" sz="14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66" name="Folded Corner 65"/>
            <p:cNvSpPr/>
            <p:nvPr/>
          </p:nvSpPr>
          <p:spPr>
            <a:xfrm>
              <a:off x="4212621" y="3524051"/>
              <a:ext cx="482429" cy="462696"/>
            </a:xfrm>
            <a:prstGeom prst="foldedCorner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rgbClr val="000000"/>
                  </a:solidFill>
                  <a:latin typeface="Arial"/>
                  <a:cs typeface="Arial"/>
                </a:rPr>
                <a:t>XML File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154737" y="2970731"/>
              <a:ext cx="683243" cy="22051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SDWIS State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983927" y="6068773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latin typeface="Arial"/>
                  <a:cs typeface="Arial"/>
                </a:rPr>
                <a:t>State Data Entry</a:t>
              </a:r>
            </a:p>
            <a:p>
              <a:pPr algn="ctr"/>
              <a:r>
                <a:rPr lang="en-US" sz="900" dirty="0" smtClean="0">
                  <a:latin typeface="Arial"/>
                  <a:cs typeface="Arial"/>
                </a:rPr>
                <a:t>Operators</a:t>
              </a:r>
              <a:endParaRPr lang="en-US" sz="900" dirty="0">
                <a:latin typeface="Arial"/>
                <a:cs typeface="Arial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494147" y="5661594"/>
              <a:ext cx="1090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Arial"/>
                  <a:cs typeface="Arial"/>
                </a:rPr>
                <a:t>EPA Regions and HQ Users</a:t>
              </a:r>
              <a:endParaRPr lang="en-US" sz="900" dirty="0">
                <a:latin typeface="Arial"/>
                <a:cs typeface="Arial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873847" y="6068390"/>
              <a:ext cx="1283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100"/>
              </a:lvl1pPr>
            </a:lstStyle>
            <a:p>
              <a:r>
                <a:rPr lang="en-US" sz="900" dirty="0">
                  <a:latin typeface="Arial"/>
                  <a:cs typeface="Arial"/>
                </a:rPr>
                <a:t>Public Access to DW Data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122421" y="5593473"/>
              <a:ext cx="676331" cy="42062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Arial"/>
                </a:rPr>
                <a:t>State Web Site</a:t>
              </a: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72" name="Straight Connector 71"/>
            <p:cNvCxnSpPr>
              <a:stCxn id="71" idx="0"/>
              <a:endCxn id="34" idx="2"/>
            </p:cNvCxnSpPr>
            <p:nvPr/>
          </p:nvCxnSpPr>
          <p:spPr>
            <a:xfrm flipH="1" flipV="1">
              <a:off x="4457304" y="5166093"/>
              <a:ext cx="3283" cy="427380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138860" y="2165195"/>
              <a:ext cx="13060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>
                  <a:latin typeface="Arial"/>
                  <a:cs typeface="Arial"/>
                </a:rPr>
                <a:t>Installed at States</a:t>
              </a:r>
              <a:endParaRPr lang="en-US" sz="1100" dirty="0">
                <a:latin typeface="Arial"/>
                <a:cs typeface="Arial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506594" y="2150237"/>
              <a:ext cx="118494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>
                  <a:latin typeface="Arial"/>
                  <a:cs typeface="Arial"/>
                </a:rPr>
                <a:t>Installed at EPA</a:t>
              </a:r>
              <a:endParaRPr lang="en-US" sz="1100" dirty="0">
                <a:latin typeface="Arial"/>
                <a:cs typeface="Arial"/>
              </a:endParaRPr>
            </a:p>
          </p:txBody>
        </p:sp>
        <p:cxnSp>
          <p:nvCxnSpPr>
            <p:cNvPr id="75" name="Straight Connector 74"/>
            <p:cNvCxnSpPr>
              <a:stCxn id="85" idx="0"/>
            </p:cNvCxnSpPr>
            <p:nvPr/>
          </p:nvCxnSpPr>
          <p:spPr>
            <a:xfrm flipV="1">
              <a:off x="6813422" y="5152739"/>
              <a:ext cx="6365" cy="513584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9" idx="0"/>
              <a:endCxn id="12" idx="2"/>
            </p:cNvCxnSpPr>
            <p:nvPr/>
          </p:nvCxnSpPr>
          <p:spPr>
            <a:xfrm flipH="1" flipV="1">
              <a:off x="7624612" y="5175239"/>
              <a:ext cx="414778" cy="486355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9" idx="0"/>
              <a:endCxn id="13" idx="2"/>
            </p:cNvCxnSpPr>
            <p:nvPr/>
          </p:nvCxnSpPr>
          <p:spPr>
            <a:xfrm flipV="1">
              <a:off x="8039390" y="5186993"/>
              <a:ext cx="347575" cy="474601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4686654" y="1702593"/>
              <a:ext cx="1723220" cy="261610"/>
              <a:chOff x="4836098" y="1527731"/>
              <a:chExt cx="1723220" cy="26161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4836098" y="1544138"/>
                <a:ext cx="334043" cy="2259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210295" y="1527731"/>
                <a:ext cx="1349023" cy="261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ctr">
                  <a:defRPr sz="900">
                    <a:solidFill>
                      <a:srgbClr val="000000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algn="l"/>
                <a:r>
                  <a:rPr lang="en-US" dirty="0">
                    <a:latin typeface="Arial"/>
                    <a:cs typeface="Arial"/>
                  </a:rPr>
                  <a:t>EPA </a:t>
                </a:r>
                <a:r>
                  <a:rPr lang="en-US" dirty="0" smtClean="0">
                    <a:latin typeface="Arial"/>
                    <a:cs typeface="Arial"/>
                  </a:rPr>
                  <a:t>Maintained SDWIS Component</a:t>
                </a:r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81" name="Rectangle 80"/>
            <p:cNvSpPr/>
            <p:nvPr/>
          </p:nvSpPr>
          <p:spPr>
            <a:xfrm>
              <a:off x="4689206" y="2041412"/>
              <a:ext cx="334043" cy="22599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3249" y="1965935"/>
              <a:ext cx="16297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/>
                  <a:cs typeface="Arial"/>
                </a:rPr>
                <a:t>State Maintained System/Application</a:t>
              </a:r>
              <a:endParaRPr lang="en-US" sz="900" dirty="0">
                <a:latin typeface="Arial"/>
                <a:cs typeface="Arial"/>
              </a:endParaRPr>
            </a:p>
          </p:txBody>
        </p:sp>
        <p:sp>
          <p:nvSpPr>
            <p:cNvPr id="83" name="Folded Corner 82"/>
            <p:cNvSpPr/>
            <p:nvPr/>
          </p:nvSpPr>
          <p:spPr>
            <a:xfrm>
              <a:off x="7026712" y="1757341"/>
              <a:ext cx="290119" cy="297034"/>
            </a:xfrm>
            <a:prstGeom prst="foldedCorner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333825" y="1795831"/>
              <a:ext cx="103777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/>
                  <a:cs typeface="Arial"/>
                </a:rPr>
                <a:t>Quarterly Report</a:t>
              </a:r>
              <a:endParaRPr lang="en-US" sz="900" dirty="0">
                <a:latin typeface="Arial"/>
                <a:cs typeface="Arial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268179" y="5666323"/>
              <a:ext cx="1090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Arial"/>
                  <a:cs typeface="Arial"/>
                </a:rPr>
                <a:t>EPA Enforcement Staff</a:t>
              </a:r>
              <a:endParaRPr lang="en-US" sz="900" dirty="0">
                <a:latin typeface="Arial"/>
                <a:cs typeface="Arial"/>
              </a:endParaRPr>
            </a:p>
          </p:txBody>
        </p:sp>
        <p:cxnSp>
          <p:nvCxnSpPr>
            <p:cNvPr id="86" name="Straight Connector 85"/>
            <p:cNvCxnSpPr>
              <a:stCxn id="11" idx="1"/>
              <a:endCxn id="5" idx="1"/>
            </p:cNvCxnSpPr>
            <p:nvPr/>
          </p:nvCxnSpPr>
          <p:spPr>
            <a:xfrm flipH="1" flipV="1">
              <a:off x="5391989" y="3846282"/>
              <a:ext cx="309272" cy="1101522"/>
            </a:xfrm>
            <a:prstGeom prst="line">
              <a:avLst/>
            </a:prstGeom>
            <a:ln w="19050" cmpd="sng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135453" y="1844898"/>
              <a:ext cx="722387" cy="3635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eDV</a:t>
              </a:r>
              <a:endParaRPr lang="en-US" sz="8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87" name="Date Placeholder 8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89" name="Footer Placeholder 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1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SDWIS Data Flows – State to EPA using Current SDWA 3.0 XML Schema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3" y="4352133"/>
            <a:ext cx="8532140" cy="17753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All states use </a:t>
            </a:r>
            <a:r>
              <a:rPr lang="en-US" dirty="0" err="1" smtClean="0"/>
              <a:t>FedRep</a:t>
            </a:r>
            <a:r>
              <a:rPr lang="en-US" dirty="0" smtClean="0"/>
              <a:t> to validate SDWA XML document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FedRep</a:t>
            </a:r>
            <a:r>
              <a:rPr lang="en-US" dirty="0" smtClean="0"/>
              <a:t> also extracts data from SDWIS State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States can submit other samples, but it’s voluntary and not loaded into the SDWIS Fed Data Warehouse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806087" y="1712912"/>
            <a:ext cx="7433401" cy="2280355"/>
            <a:chOff x="660229" y="1726591"/>
            <a:chExt cx="7433401" cy="2280355"/>
          </a:xfrm>
        </p:grpSpPr>
        <p:sp>
          <p:nvSpPr>
            <p:cNvPr id="5" name="Rectangle 4"/>
            <p:cNvSpPr/>
            <p:nvPr/>
          </p:nvSpPr>
          <p:spPr>
            <a:xfrm>
              <a:off x="660229" y="1726591"/>
              <a:ext cx="1246243" cy="846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SDWIS State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60229" y="3160280"/>
              <a:ext cx="1246243" cy="846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Other System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21168" y="2471656"/>
              <a:ext cx="1246243" cy="846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FedRep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9" name="Shape 8"/>
            <p:cNvCxnSpPr>
              <a:stCxn id="5" idx="3"/>
              <a:endCxn id="7" idx="0"/>
            </p:cNvCxnSpPr>
            <p:nvPr/>
          </p:nvCxnSpPr>
          <p:spPr>
            <a:xfrm>
              <a:off x="1906472" y="2149924"/>
              <a:ext cx="937818" cy="321732"/>
            </a:xfrm>
            <a:prstGeom prst="bentConnector2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hape 9"/>
            <p:cNvCxnSpPr>
              <a:stCxn id="6" idx="3"/>
              <a:endCxn id="7" idx="2"/>
            </p:cNvCxnSpPr>
            <p:nvPr/>
          </p:nvCxnSpPr>
          <p:spPr>
            <a:xfrm flipV="1">
              <a:off x="1906472" y="3318322"/>
              <a:ext cx="937818" cy="265291"/>
            </a:xfrm>
            <a:prstGeom prst="bentConnector2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31" idx="3"/>
            </p:cNvCxnSpPr>
            <p:nvPr/>
          </p:nvCxnSpPr>
          <p:spPr>
            <a:xfrm>
              <a:off x="4990522" y="2303924"/>
              <a:ext cx="618510" cy="0"/>
            </a:xfrm>
            <a:prstGeom prst="straightConnector1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3"/>
              <a:endCxn id="31" idx="1"/>
            </p:cNvCxnSpPr>
            <p:nvPr/>
          </p:nvCxnSpPr>
          <p:spPr>
            <a:xfrm flipV="1">
              <a:off x="3467411" y="2303924"/>
              <a:ext cx="389467" cy="591065"/>
            </a:xfrm>
            <a:prstGeom prst="straightConnector1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856878" y="2119258"/>
              <a:ext cx="1133644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700" dirty="0" smtClean="0">
                  <a:latin typeface="Arial"/>
                  <a:cs typeface="Arial"/>
                </a:rPr>
                <a:t>Inventory</a:t>
              </a:r>
              <a:endParaRPr lang="en-US" sz="1700" dirty="0"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56878" y="2706281"/>
              <a:ext cx="1133644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Actions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56878" y="3293304"/>
              <a:ext cx="1133644" cy="36933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700" dirty="0" smtClean="0">
                  <a:latin typeface="Arial"/>
                  <a:cs typeface="Arial"/>
                </a:rPr>
                <a:t>Pb/Cu</a:t>
              </a:r>
              <a:endParaRPr lang="en-US" sz="1700" dirty="0">
                <a:latin typeface="Arial"/>
                <a:cs typeface="Arial"/>
              </a:endParaRPr>
            </a:p>
          </p:txBody>
        </p:sp>
        <p:cxnSp>
          <p:nvCxnSpPr>
            <p:cNvPr id="37" name="Straight Arrow Connector 36"/>
            <p:cNvCxnSpPr>
              <a:stCxn id="7" idx="3"/>
              <a:endCxn id="33" idx="1"/>
            </p:cNvCxnSpPr>
            <p:nvPr/>
          </p:nvCxnSpPr>
          <p:spPr>
            <a:xfrm flipV="1">
              <a:off x="3467411" y="2890947"/>
              <a:ext cx="389467" cy="4042"/>
            </a:xfrm>
            <a:prstGeom prst="straightConnector1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3"/>
              <a:endCxn id="34" idx="1"/>
            </p:cNvCxnSpPr>
            <p:nvPr/>
          </p:nvCxnSpPr>
          <p:spPr>
            <a:xfrm>
              <a:off x="3467411" y="2894989"/>
              <a:ext cx="389467" cy="582981"/>
            </a:xfrm>
            <a:prstGeom prst="straightConnector1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3" idx="3"/>
            </p:cNvCxnSpPr>
            <p:nvPr/>
          </p:nvCxnSpPr>
          <p:spPr>
            <a:xfrm>
              <a:off x="4990522" y="2890947"/>
              <a:ext cx="618510" cy="0"/>
            </a:xfrm>
            <a:prstGeom prst="straightConnector1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4" idx="3"/>
            </p:cNvCxnSpPr>
            <p:nvPr/>
          </p:nvCxnSpPr>
          <p:spPr>
            <a:xfrm>
              <a:off x="4990522" y="3477970"/>
              <a:ext cx="618510" cy="0"/>
            </a:xfrm>
            <a:prstGeom prst="straightConnector1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5609032" y="2031769"/>
              <a:ext cx="592797" cy="17183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Exchange Network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47387" y="1993912"/>
              <a:ext cx="1246243" cy="17183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CDX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201829" y="2266067"/>
              <a:ext cx="618510" cy="1174046"/>
              <a:chOff x="5142922" y="2456324"/>
              <a:chExt cx="618510" cy="117404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5142922" y="2456324"/>
                <a:ext cx="618510" cy="0"/>
              </a:xfrm>
              <a:prstGeom prst="straightConnector1">
                <a:avLst/>
              </a:prstGeom>
              <a:ln w="28575" cmpd="sng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5142922" y="3043347"/>
                <a:ext cx="618510" cy="0"/>
              </a:xfrm>
              <a:prstGeom prst="straightConnector1">
                <a:avLst/>
              </a:prstGeom>
              <a:ln w="28575" cmpd="sng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5142922" y="3630370"/>
                <a:ext cx="618510" cy="0"/>
              </a:xfrm>
              <a:prstGeom prst="straightConnector1">
                <a:avLst/>
              </a:prstGeom>
              <a:ln w="28575" cmpd="sng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SDWIS Data Flows – State to EPA using Current SDWA  XML Schema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3" y="4352132"/>
            <a:ext cx="8532140" cy="191099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ODS Transformation Services checks the submissions and adds referential integrity to the resulting database objects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SDWIS Fed Data Warehouse (SFDW) creates new objects based on reported and derived data optimized for querying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SFDW extracts go to OECA’s ECHO system, </a:t>
            </a:r>
            <a:r>
              <a:rPr lang="en-US" dirty="0" err="1" smtClean="0"/>
              <a:t>EnviroFacts</a:t>
            </a:r>
            <a:r>
              <a:rPr lang="en-US" dirty="0" smtClean="0"/>
              <a:t>, and various reports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1" idx="3"/>
          </p:cNvCxnSpPr>
          <p:nvPr/>
        </p:nvCxnSpPr>
        <p:spPr>
          <a:xfrm>
            <a:off x="3384226" y="2290245"/>
            <a:ext cx="347250" cy="4042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1" idx="1"/>
          </p:cNvCxnSpPr>
          <p:nvPr/>
        </p:nvCxnSpPr>
        <p:spPr>
          <a:xfrm>
            <a:off x="1861115" y="2290245"/>
            <a:ext cx="389467" cy="0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50582" y="2105579"/>
            <a:ext cx="1133644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700" dirty="0" smtClean="0">
                <a:latin typeface="Arial"/>
                <a:cs typeface="Arial"/>
              </a:rPr>
              <a:t>Inventory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50582" y="2692602"/>
            <a:ext cx="1133644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Actions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50582" y="3279625"/>
            <a:ext cx="1133644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700" dirty="0" smtClean="0">
                <a:latin typeface="Arial"/>
                <a:cs typeface="Arial"/>
              </a:rPr>
              <a:t>Pb/Cu</a:t>
            </a:r>
            <a:endParaRPr lang="en-US" sz="1700" dirty="0">
              <a:latin typeface="Arial"/>
              <a:cs typeface="Arial"/>
            </a:endParaRPr>
          </a:p>
        </p:txBody>
      </p:sp>
      <p:cxnSp>
        <p:nvCxnSpPr>
          <p:cNvPr id="37" name="Straight Arrow Connector 36"/>
          <p:cNvCxnSpPr>
            <a:endCxn id="33" idx="1"/>
          </p:cNvCxnSpPr>
          <p:nvPr/>
        </p:nvCxnSpPr>
        <p:spPr>
          <a:xfrm flipV="1">
            <a:off x="1861115" y="2877268"/>
            <a:ext cx="389467" cy="4042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4" idx="1"/>
          </p:cNvCxnSpPr>
          <p:nvPr/>
        </p:nvCxnSpPr>
        <p:spPr>
          <a:xfrm>
            <a:off x="1861115" y="3464291"/>
            <a:ext cx="389467" cy="0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3" idx="3"/>
            <a:endCxn id="57" idx="1"/>
          </p:cNvCxnSpPr>
          <p:nvPr/>
        </p:nvCxnSpPr>
        <p:spPr>
          <a:xfrm>
            <a:off x="3384226" y="2877268"/>
            <a:ext cx="347250" cy="4042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3"/>
          </p:cNvCxnSpPr>
          <p:nvPr/>
        </p:nvCxnSpPr>
        <p:spPr>
          <a:xfrm>
            <a:off x="3384226" y="3464291"/>
            <a:ext cx="347250" cy="0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731476" y="2022132"/>
            <a:ext cx="719532" cy="17183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SDWIS ODS Transformation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3412" y="2022132"/>
            <a:ext cx="1246243" cy="17183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CDX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Can 12"/>
          <p:cNvSpPr/>
          <p:nvPr/>
        </p:nvSpPr>
        <p:spPr>
          <a:xfrm>
            <a:off x="4820905" y="2395387"/>
            <a:ext cx="875407" cy="98938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ODS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30" name="Straight Arrow Connector 29"/>
          <p:cNvCxnSpPr>
            <a:stCxn id="57" idx="3"/>
            <a:endCxn id="13" idx="2"/>
          </p:cNvCxnSpPr>
          <p:nvPr/>
        </p:nvCxnSpPr>
        <p:spPr>
          <a:xfrm>
            <a:off x="4451008" y="2881310"/>
            <a:ext cx="369897" cy="8767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an 37"/>
          <p:cNvSpPr/>
          <p:nvPr/>
        </p:nvSpPr>
        <p:spPr>
          <a:xfrm>
            <a:off x="5992225" y="2401117"/>
            <a:ext cx="867521" cy="98365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SFDW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41" name="Straight Arrow Connector 40"/>
          <p:cNvCxnSpPr>
            <a:stCxn id="13" idx="4"/>
            <a:endCxn id="38" idx="2"/>
          </p:cNvCxnSpPr>
          <p:nvPr/>
        </p:nvCxnSpPr>
        <p:spPr>
          <a:xfrm>
            <a:off x="5696312" y="2890077"/>
            <a:ext cx="295913" cy="2865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7310556" y="1545795"/>
            <a:ext cx="1084144" cy="2671030"/>
            <a:chOff x="7310556" y="1444532"/>
            <a:chExt cx="1084144" cy="2671030"/>
          </a:xfrm>
        </p:grpSpPr>
        <p:sp>
          <p:nvSpPr>
            <p:cNvPr id="44" name="Rectangle 43"/>
            <p:cNvSpPr/>
            <p:nvPr/>
          </p:nvSpPr>
          <p:spPr>
            <a:xfrm>
              <a:off x="7310556" y="1444532"/>
              <a:ext cx="1084143" cy="6704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ECHO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310556" y="2444812"/>
              <a:ext cx="1084144" cy="6704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latin typeface="Arial"/>
                  <a:cs typeface="Arial"/>
                </a:rPr>
                <a:t>EFacts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310556" y="3445092"/>
              <a:ext cx="1084144" cy="67047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Reports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48" name="Straight Arrow Connector 47"/>
          <p:cNvCxnSpPr>
            <a:stCxn id="38" idx="4"/>
            <a:endCxn id="44" idx="1"/>
          </p:cNvCxnSpPr>
          <p:nvPr/>
        </p:nvCxnSpPr>
        <p:spPr>
          <a:xfrm flipV="1">
            <a:off x="6859746" y="1881030"/>
            <a:ext cx="450810" cy="1011912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4"/>
            <a:endCxn id="45" idx="1"/>
          </p:cNvCxnSpPr>
          <p:nvPr/>
        </p:nvCxnSpPr>
        <p:spPr>
          <a:xfrm flipV="1">
            <a:off x="6859746" y="2881310"/>
            <a:ext cx="450810" cy="11632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8" idx="4"/>
            <a:endCxn id="46" idx="1"/>
          </p:cNvCxnSpPr>
          <p:nvPr/>
        </p:nvCxnSpPr>
        <p:spPr>
          <a:xfrm>
            <a:off x="6859746" y="2892942"/>
            <a:ext cx="450810" cy="988648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055" y="306994"/>
            <a:ext cx="6758496" cy="1182651"/>
          </a:xfrm>
        </p:spPr>
        <p:txBody>
          <a:bodyPr/>
          <a:lstStyle/>
          <a:p>
            <a:r>
              <a:rPr lang="en-US" dirty="0" smtClean="0"/>
              <a:t>SDWIS Data Flows – State to EPA using Current SDWA  XML Schema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343" y="3688844"/>
            <a:ext cx="8532140" cy="243675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Lab-to-State is a CROMERR-compliant portal where labs can submit sample data as </a:t>
            </a:r>
            <a:r>
              <a:rPr lang="en-US" dirty="0" err="1" smtClean="0"/>
              <a:t>eDWR</a:t>
            </a:r>
            <a:r>
              <a:rPr lang="en-US" dirty="0" smtClean="0"/>
              <a:t> XML </a:t>
            </a:r>
            <a:r>
              <a:rPr lang="en-US" dirty="0" err="1" smtClean="0"/>
              <a:t>or.csv</a:t>
            </a:r>
            <a:r>
              <a:rPr lang="en-US" dirty="0" smtClean="0"/>
              <a:t> files.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Lab-to-State produces an XML file with lab results document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SDWIS XML Sampling is used to parse the </a:t>
            </a:r>
            <a:r>
              <a:rPr lang="en-US" dirty="0" err="1" smtClean="0"/>
              <a:t>eDWR</a:t>
            </a:r>
            <a:r>
              <a:rPr lang="en-US" dirty="0" smtClean="0"/>
              <a:t> document and load samples data into the SDWIS State DB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66669" y="1778669"/>
            <a:ext cx="7656540" cy="1647156"/>
            <a:chOff x="766669" y="1778669"/>
            <a:chExt cx="7656540" cy="1647156"/>
          </a:xfrm>
        </p:grpSpPr>
        <p:cxnSp>
          <p:nvCxnSpPr>
            <p:cNvPr id="38" name="Straight Connector 37"/>
            <p:cNvCxnSpPr>
              <a:stCxn id="5" idx="3"/>
              <a:endCxn id="8" idx="1"/>
            </p:cNvCxnSpPr>
            <p:nvPr/>
          </p:nvCxnSpPr>
          <p:spPr>
            <a:xfrm>
              <a:off x="3682414" y="2555627"/>
              <a:ext cx="420845" cy="0"/>
            </a:xfrm>
            <a:prstGeom prst="line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8" idx="3"/>
              <a:endCxn id="30" idx="1"/>
            </p:cNvCxnSpPr>
            <p:nvPr/>
          </p:nvCxnSpPr>
          <p:spPr>
            <a:xfrm>
              <a:off x="5052147" y="2555627"/>
              <a:ext cx="558197" cy="0"/>
            </a:xfrm>
            <a:prstGeom prst="line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102082" y="2509557"/>
              <a:ext cx="1153264" cy="0"/>
            </a:xfrm>
            <a:prstGeom prst="line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2436171" y="2138644"/>
              <a:ext cx="1246243" cy="8339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Lab-to-State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8" name="Folded Corner 7"/>
            <p:cNvSpPr/>
            <p:nvPr/>
          </p:nvSpPr>
          <p:spPr>
            <a:xfrm>
              <a:off x="4103259" y="2022765"/>
              <a:ext cx="948888" cy="1065724"/>
            </a:xfrm>
            <a:prstGeom prst="foldedCorner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XML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10344" y="2132294"/>
              <a:ext cx="1246243" cy="846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XML Sampling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4" name="Can 13"/>
            <p:cNvSpPr/>
            <p:nvPr/>
          </p:nvSpPr>
          <p:spPr>
            <a:xfrm>
              <a:off x="7255346" y="1934229"/>
              <a:ext cx="1167863" cy="1242796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SDWIS</a:t>
              </a:r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/>
                  <a:cs typeface="Arial"/>
                </a:rPr>
                <a:t>State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766669" y="1778669"/>
              <a:ext cx="948888" cy="1647156"/>
              <a:chOff x="766669" y="1778669"/>
              <a:chExt cx="948888" cy="1647156"/>
            </a:xfrm>
          </p:grpSpPr>
          <p:sp>
            <p:nvSpPr>
              <p:cNvPr id="52" name="Folded Corner 51"/>
              <p:cNvSpPr/>
              <p:nvPr/>
            </p:nvSpPr>
            <p:spPr>
              <a:xfrm>
                <a:off x="766669" y="1778669"/>
                <a:ext cx="948888" cy="707250"/>
              </a:xfrm>
              <a:prstGeom prst="foldedCorner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eDWR</a:t>
                </a:r>
                <a:endParaRPr lang="en-US" dirty="0" smtClean="0">
                  <a:solidFill>
                    <a:srgbClr val="000000"/>
                  </a:solidFill>
                  <a:latin typeface="Arial"/>
                  <a:cs typeface="Arial"/>
                </a:endParaRPr>
              </a:p>
              <a:p>
                <a:pPr algn="ctr"/>
                <a:r>
                  <a:rPr lang="en-US" sz="1400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(xml)</a:t>
                </a:r>
                <a:endParaRPr lang="en-US" sz="140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54" name="Folded Corner 53"/>
              <p:cNvSpPr/>
              <p:nvPr/>
            </p:nvSpPr>
            <p:spPr>
              <a:xfrm>
                <a:off x="766669" y="2718575"/>
                <a:ext cx="948888" cy="707250"/>
              </a:xfrm>
              <a:prstGeom prst="foldedCorner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Arial"/>
                    <a:cs typeface="Arial"/>
                  </a:rPr>
                  <a:t>.</a:t>
                </a:r>
                <a:r>
                  <a:rPr lang="en-US" dirty="0" err="1" smtClean="0">
                    <a:solidFill>
                      <a:srgbClr val="000000"/>
                    </a:solidFill>
                    <a:latin typeface="Arial"/>
                    <a:cs typeface="Arial"/>
                  </a:rPr>
                  <a:t>csv</a:t>
                </a:r>
                <a:endParaRPr lang="en-US" sz="140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</p:grpSp>
        <p:cxnSp>
          <p:nvCxnSpPr>
            <p:cNvPr id="55" name="Straight Connector 54"/>
            <p:cNvCxnSpPr>
              <a:stCxn id="52" idx="3"/>
              <a:endCxn id="5" idx="1"/>
            </p:cNvCxnSpPr>
            <p:nvPr/>
          </p:nvCxnSpPr>
          <p:spPr>
            <a:xfrm>
              <a:off x="1715557" y="2132294"/>
              <a:ext cx="720614" cy="423333"/>
            </a:xfrm>
            <a:prstGeom prst="line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4" idx="3"/>
              <a:endCxn id="5" idx="1"/>
            </p:cNvCxnSpPr>
            <p:nvPr/>
          </p:nvCxnSpPr>
          <p:spPr>
            <a:xfrm flipV="1">
              <a:off x="1715557" y="2555627"/>
              <a:ext cx="720614" cy="516573"/>
            </a:xfrm>
            <a:prstGeom prst="line">
              <a:avLst/>
            </a:prstGeom>
            <a:ln w="28575" cmpd="sng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SDWIS compares the schedules (when to take certain samples) with the sample results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no samples are loaded within the date range, then SDWIS will generate a candidate M&amp;R violation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samples exceed certain values, then SDWIS will generate the appropriate MCL, MRDL, TT, or Other candidate violation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Primacy Agencies accept or reject candidate violations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Accepted violations are sent into EPA using the process described earlier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5/30/12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Water | Office of Ground Water and Drinking Water | USEPA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WF EPA Blue II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GWF EPA Blue II</Template>
  <TotalTime>1312</TotalTime>
  <Words>2439</Words>
  <Application>Microsoft Office PowerPoint</Application>
  <PresentationFormat>On-screen Show (4:3)</PresentationFormat>
  <Paragraphs>461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GWF EPA Blue II</vt:lpstr>
      <vt:lpstr>Safe Drinking Water Information System  Compliance Monitoring Data &amp; NextGen</vt:lpstr>
      <vt:lpstr>Topics</vt:lpstr>
      <vt:lpstr>SDWIS State Background</vt:lpstr>
      <vt:lpstr>Primacy Agencies Using SDWIS State</vt:lpstr>
      <vt:lpstr>SDWIS Components and Data Flows</vt:lpstr>
      <vt:lpstr>SDWIS Data Flows – State to EPA using Current SDWA 3.0 XML Schema </vt:lpstr>
      <vt:lpstr>SDWIS Data Flows – State to EPA using Current SDWA  XML Schema </vt:lpstr>
      <vt:lpstr>SDWIS Data Flows – State to EPA using Current SDWA  XML Schema </vt:lpstr>
      <vt:lpstr>Determining Compliance</vt:lpstr>
      <vt:lpstr>The National Perspective – Data Transformations</vt:lpstr>
      <vt:lpstr>Quarterly Reporting Schedule</vt:lpstr>
      <vt:lpstr>The National Perspective – an Incomplete Picture</vt:lpstr>
      <vt:lpstr>Administrator’s Drinking Water Strategy Goals – March 2010</vt:lpstr>
      <vt:lpstr>Data Sharing Goals</vt:lpstr>
      <vt:lpstr>EPA/ECOS/ASTHO/ASDWA Data Sharing MOU</vt:lpstr>
      <vt:lpstr>MOU Steering Committee Approved CMD Data Elements</vt:lpstr>
      <vt:lpstr>ECOS IPT – Implementing the CMD Data Flow</vt:lpstr>
      <vt:lpstr>Possible CMD Flow</vt:lpstr>
      <vt:lpstr>Data Mapping Pilot</vt:lpstr>
      <vt:lpstr>Additional Flows to Test</vt:lpstr>
      <vt:lpstr>Beyond SDWIS to NextGen – Architectural Highlights</vt:lpstr>
      <vt:lpstr>NextGen and its Stakeholders</vt:lpstr>
      <vt:lpstr>Regulatory Users</vt:lpstr>
      <vt:lpstr>Non-Regulatory Users</vt:lpstr>
      <vt:lpstr>NextGen Value Proposition</vt:lpstr>
      <vt:lpstr>Some NextGen “Gotchas”</vt:lpstr>
      <vt:lpstr>What’s Next?</vt:lpstr>
      <vt:lpstr>Questions?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Drinking Water Information System: Compliance Monitoring Data &amp; NextGen</dc:title>
  <dc:creator>Greg Fabian</dc:creator>
  <cp:lastModifiedBy>Windows User</cp:lastModifiedBy>
  <cp:revision>67</cp:revision>
  <dcterms:created xsi:type="dcterms:W3CDTF">2012-05-24T13:53:26Z</dcterms:created>
  <dcterms:modified xsi:type="dcterms:W3CDTF">2012-05-30T21:03:50Z</dcterms:modified>
</cp:coreProperties>
</file>