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Lst>
  <p:notesMasterIdLst>
    <p:notesMasterId r:id="rId44"/>
  </p:notesMasterIdLst>
  <p:handoutMasterIdLst>
    <p:handoutMasterId r:id="rId45"/>
  </p:handoutMasterIdLst>
  <p:sldIdLst>
    <p:sldId id="256" r:id="rId2"/>
    <p:sldId id="364" r:id="rId3"/>
    <p:sldId id="395" r:id="rId4"/>
    <p:sldId id="410" r:id="rId5"/>
    <p:sldId id="433"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4" r:id="rId26"/>
    <p:sldId id="436" r:id="rId27"/>
    <p:sldId id="437" r:id="rId28"/>
    <p:sldId id="438" r:id="rId29"/>
    <p:sldId id="439" r:id="rId30"/>
    <p:sldId id="440" r:id="rId31"/>
    <p:sldId id="442" r:id="rId32"/>
    <p:sldId id="435" r:id="rId33"/>
    <p:sldId id="401" r:id="rId34"/>
    <p:sldId id="390" r:id="rId35"/>
    <p:sldId id="402" r:id="rId36"/>
    <p:sldId id="367" r:id="rId37"/>
    <p:sldId id="394" r:id="rId38"/>
    <p:sldId id="345" r:id="rId39"/>
    <p:sldId id="391" r:id="rId40"/>
    <p:sldId id="443" r:id="rId41"/>
    <p:sldId id="344" r:id="rId42"/>
    <p:sldId id="409" r:id="rId4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 xmlns:p14="http://schemas.microsoft.com/office/powerpoint/2010/main">
        <p14:section name="Default Section" id="{56E135F9-9322-4F6E-9268-2E647F2733CC}">
          <p14:sldIdLst>
            <p14:sldId id="256"/>
            <p14:sldId id="335"/>
            <p14:sldId id="337"/>
            <p14:sldId id="334"/>
            <p14:sldId id="338"/>
          </p14:sldIdLst>
        </p14:section>
        <p14:section name="Untitled Section" id="{B26347C8-7314-46FA-BD9A-F8AD1E4CFC3F}">
          <p14:sldIdLst>
            <p14:sldId id="339"/>
            <p14:sldId id="330"/>
            <p14:sldId id="340"/>
            <p14:sldId id="33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kyle"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F4F4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83871" autoAdjust="0"/>
  </p:normalViewPr>
  <p:slideViewPr>
    <p:cSldViewPr>
      <p:cViewPr>
        <p:scale>
          <a:sx n="66" d="100"/>
          <a:sy n="66" d="100"/>
        </p:scale>
        <p:origin x="-1242" y="-246"/>
      </p:cViewPr>
      <p:guideLst>
        <p:guide orient="horz" pos="2160"/>
        <p:guide pos="2880"/>
      </p:guideLst>
    </p:cSldViewPr>
  </p:slideViewPr>
  <p:outlineViewPr>
    <p:cViewPr>
      <p:scale>
        <a:sx n="100" d="100"/>
        <a:sy n="100" d="100"/>
      </p:scale>
      <p:origin x="126" y="208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parrish\Documents\My%20Work\Detail\EDG\Outreach\GIS_WG\EDG_Publisher_Report_20120315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a:t>EDG Publishing Status as of March 15, 2012</a:t>
            </a:r>
          </a:p>
        </c:rich>
      </c:tx>
      <c:layout/>
    </c:title>
    <c:plotArea>
      <c:layout>
        <c:manualLayout>
          <c:layoutTarget val="inner"/>
          <c:xMode val="edge"/>
          <c:yMode val="edge"/>
          <c:x val="7.9938564095417428E-2"/>
          <c:y val="0.14833333333333362"/>
          <c:w val="0.89941246835295907"/>
          <c:h val="0.53831517935258089"/>
        </c:manualLayout>
      </c:layout>
      <c:barChart>
        <c:barDir val="col"/>
        <c:grouping val="stacked"/>
        <c:ser>
          <c:idx val="2"/>
          <c:order val="0"/>
          <c:tx>
            <c:strRef>
              <c:f>Sheet1!$D$1</c:f>
              <c:strCache>
                <c:ptCount val="1"/>
                <c:pt idx="0">
                  <c:v>Non-Geo Records</c:v>
                </c:pt>
              </c:strCache>
            </c:strRef>
          </c:tx>
          <c:spPr>
            <a:solidFill>
              <a:srgbClr val="FF0000"/>
            </a:solidFill>
          </c:spPr>
          <c:cat>
            <c:strRef>
              <c:f>Sheet1!$A$2:$A$26</c:f>
              <c:strCache>
                <c:ptCount val="25"/>
                <c:pt idx="0">
                  <c:v>OAR-OAP</c:v>
                </c:pt>
                <c:pt idx="1">
                  <c:v>OAR-OAQPS</c:v>
                </c:pt>
                <c:pt idx="2">
                  <c:v>OAR-ORIA</c:v>
                </c:pt>
                <c:pt idx="3">
                  <c:v>OAR-OTAQ</c:v>
                </c:pt>
                <c:pt idx="4">
                  <c:v>OCSPP</c:v>
                </c:pt>
                <c:pt idx="5">
                  <c:v>OECA</c:v>
                </c:pt>
                <c:pt idx="6">
                  <c:v>OP</c:v>
                </c:pt>
                <c:pt idx="7">
                  <c:v>ORD</c:v>
                </c:pt>
                <c:pt idx="8">
                  <c:v>ORD-NCEA</c:v>
                </c:pt>
                <c:pt idx="9">
                  <c:v>ORD-NERL-ESD-REVA</c:v>
                </c:pt>
                <c:pt idx="10">
                  <c:v>ORD-NHEERL-WED</c:v>
                </c:pt>
                <c:pt idx="11">
                  <c:v>OSWER-OEM</c:v>
                </c:pt>
                <c:pt idx="12">
                  <c:v>OSWER-ORCR</c:v>
                </c:pt>
                <c:pt idx="13">
                  <c:v>OW</c:v>
                </c:pt>
                <c:pt idx="14">
                  <c:v>Region 1</c:v>
                </c:pt>
                <c:pt idx="15">
                  <c:v>Region 2</c:v>
                </c:pt>
                <c:pt idx="16">
                  <c:v>Region 3</c:v>
                </c:pt>
                <c:pt idx="17">
                  <c:v>Region 3-CBP</c:v>
                </c:pt>
                <c:pt idx="18">
                  <c:v>Region 4</c:v>
                </c:pt>
                <c:pt idx="19">
                  <c:v>Region 5</c:v>
                </c:pt>
                <c:pt idx="20">
                  <c:v>Region 6</c:v>
                </c:pt>
                <c:pt idx="21">
                  <c:v>Region 7</c:v>
                </c:pt>
                <c:pt idx="22">
                  <c:v>Region 8</c:v>
                </c:pt>
                <c:pt idx="23">
                  <c:v>Region 9</c:v>
                </c:pt>
                <c:pt idx="24">
                  <c:v>Region 10</c:v>
                </c:pt>
              </c:strCache>
            </c:strRef>
          </c:cat>
          <c:val>
            <c:numRef>
              <c:f>Sheet1!$D$2:$D$26</c:f>
              <c:numCache>
                <c:formatCode>General</c:formatCode>
                <c:ptCount val="25"/>
                <c:pt idx="0">
                  <c:v>10</c:v>
                </c:pt>
                <c:pt idx="1">
                  <c:v>13</c:v>
                </c:pt>
                <c:pt idx="2">
                  <c:v>3</c:v>
                </c:pt>
                <c:pt idx="3">
                  <c:v>4</c:v>
                </c:pt>
                <c:pt idx="4">
                  <c:v>5</c:v>
                </c:pt>
                <c:pt idx="5">
                  <c:v>4</c:v>
                </c:pt>
                <c:pt idx="6">
                  <c:v>0</c:v>
                </c:pt>
                <c:pt idx="7">
                  <c:v>2</c:v>
                </c:pt>
                <c:pt idx="8">
                  <c:v>2</c:v>
                </c:pt>
                <c:pt idx="9">
                  <c:v>1</c:v>
                </c:pt>
                <c:pt idx="10">
                  <c:v>1</c:v>
                </c:pt>
                <c:pt idx="11">
                  <c:v>13</c:v>
                </c:pt>
                <c:pt idx="12">
                  <c:v>2</c:v>
                </c:pt>
                <c:pt idx="13">
                  <c:v>2</c:v>
                </c:pt>
                <c:pt idx="14">
                  <c:v>1</c:v>
                </c:pt>
                <c:pt idx="15">
                  <c:v>2</c:v>
                </c:pt>
                <c:pt idx="16">
                  <c:v>0</c:v>
                </c:pt>
                <c:pt idx="17">
                  <c:v>3</c:v>
                </c:pt>
                <c:pt idx="18">
                  <c:v>0</c:v>
                </c:pt>
                <c:pt idx="19">
                  <c:v>1</c:v>
                </c:pt>
                <c:pt idx="20">
                  <c:v>0</c:v>
                </c:pt>
                <c:pt idx="21">
                  <c:v>1</c:v>
                </c:pt>
                <c:pt idx="22">
                  <c:v>1</c:v>
                </c:pt>
                <c:pt idx="23">
                  <c:v>1</c:v>
                </c:pt>
                <c:pt idx="24">
                  <c:v>1</c:v>
                </c:pt>
              </c:numCache>
            </c:numRef>
          </c:val>
        </c:ser>
        <c:ser>
          <c:idx val="1"/>
          <c:order val="1"/>
          <c:tx>
            <c:strRef>
              <c:f>Sheet1!$C$1</c:f>
              <c:strCache>
                <c:ptCount val="1"/>
                <c:pt idx="0">
                  <c:v>Geo Records</c:v>
                </c:pt>
              </c:strCache>
            </c:strRef>
          </c:tx>
          <c:spPr>
            <a:solidFill>
              <a:schemeClr val="accent3">
                <a:lumMod val="75000"/>
              </a:schemeClr>
            </a:solidFill>
          </c:spPr>
          <c:cat>
            <c:strRef>
              <c:f>Sheet1!$A$2:$A$26</c:f>
              <c:strCache>
                <c:ptCount val="25"/>
                <c:pt idx="0">
                  <c:v>OAR-OAP</c:v>
                </c:pt>
                <c:pt idx="1">
                  <c:v>OAR-OAQPS</c:v>
                </c:pt>
                <c:pt idx="2">
                  <c:v>OAR-ORIA</c:v>
                </c:pt>
                <c:pt idx="3">
                  <c:v>OAR-OTAQ</c:v>
                </c:pt>
                <c:pt idx="4">
                  <c:v>OCSPP</c:v>
                </c:pt>
                <c:pt idx="5">
                  <c:v>OECA</c:v>
                </c:pt>
                <c:pt idx="6">
                  <c:v>OP</c:v>
                </c:pt>
                <c:pt idx="7">
                  <c:v>ORD</c:v>
                </c:pt>
                <c:pt idx="8">
                  <c:v>ORD-NCEA</c:v>
                </c:pt>
                <c:pt idx="9">
                  <c:v>ORD-NERL-ESD-REVA</c:v>
                </c:pt>
                <c:pt idx="10">
                  <c:v>ORD-NHEERL-WED</c:v>
                </c:pt>
                <c:pt idx="11">
                  <c:v>OSWER-OEM</c:v>
                </c:pt>
                <c:pt idx="12">
                  <c:v>OSWER-ORCR</c:v>
                </c:pt>
                <c:pt idx="13">
                  <c:v>OW</c:v>
                </c:pt>
                <c:pt idx="14">
                  <c:v>Region 1</c:v>
                </c:pt>
                <c:pt idx="15">
                  <c:v>Region 2</c:v>
                </c:pt>
                <c:pt idx="16">
                  <c:v>Region 3</c:v>
                </c:pt>
                <c:pt idx="17">
                  <c:v>Region 3-CBP</c:v>
                </c:pt>
                <c:pt idx="18">
                  <c:v>Region 4</c:v>
                </c:pt>
                <c:pt idx="19">
                  <c:v>Region 5</c:v>
                </c:pt>
                <c:pt idx="20">
                  <c:v>Region 6</c:v>
                </c:pt>
                <c:pt idx="21">
                  <c:v>Region 7</c:v>
                </c:pt>
                <c:pt idx="22">
                  <c:v>Region 8</c:v>
                </c:pt>
                <c:pt idx="23">
                  <c:v>Region 9</c:v>
                </c:pt>
                <c:pt idx="24">
                  <c:v>Region 10</c:v>
                </c:pt>
              </c:strCache>
            </c:strRef>
          </c:cat>
          <c:val>
            <c:numRef>
              <c:f>Sheet1!$C$2:$C$26</c:f>
              <c:numCache>
                <c:formatCode>General</c:formatCode>
                <c:ptCount val="25"/>
                <c:pt idx="0">
                  <c:v>0</c:v>
                </c:pt>
                <c:pt idx="1">
                  <c:v>24</c:v>
                </c:pt>
                <c:pt idx="2">
                  <c:v>0</c:v>
                </c:pt>
                <c:pt idx="3">
                  <c:v>0</c:v>
                </c:pt>
                <c:pt idx="4">
                  <c:v>0</c:v>
                </c:pt>
                <c:pt idx="5">
                  <c:v>1</c:v>
                </c:pt>
                <c:pt idx="6">
                  <c:v>1</c:v>
                </c:pt>
                <c:pt idx="7">
                  <c:v>0</c:v>
                </c:pt>
                <c:pt idx="8">
                  <c:v>4</c:v>
                </c:pt>
                <c:pt idx="9">
                  <c:v>70</c:v>
                </c:pt>
                <c:pt idx="10">
                  <c:v>117</c:v>
                </c:pt>
                <c:pt idx="11">
                  <c:v>43</c:v>
                </c:pt>
                <c:pt idx="12">
                  <c:v>0</c:v>
                </c:pt>
                <c:pt idx="13">
                  <c:v>80</c:v>
                </c:pt>
                <c:pt idx="14">
                  <c:v>25</c:v>
                </c:pt>
                <c:pt idx="15">
                  <c:v>268</c:v>
                </c:pt>
                <c:pt idx="16">
                  <c:v>9</c:v>
                </c:pt>
                <c:pt idx="17">
                  <c:v>0</c:v>
                </c:pt>
                <c:pt idx="18">
                  <c:v>0</c:v>
                </c:pt>
                <c:pt idx="19">
                  <c:v>51</c:v>
                </c:pt>
                <c:pt idx="20">
                  <c:v>30</c:v>
                </c:pt>
                <c:pt idx="21">
                  <c:v>1</c:v>
                </c:pt>
                <c:pt idx="22">
                  <c:v>200</c:v>
                </c:pt>
                <c:pt idx="23">
                  <c:v>41</c:v>
                </c:pt>
                <c:pt idx="24">
                  <c:v>0</c:v>
                </c:pt>
              </c:numCache>
            </c:numRef>
          </c:val>
        </c:ser>
        <c:ser>
          <c:idx val="0"/>
          <c:order val="2"/>
          <c:tx>
            <c:strRef>
              <c:f>Sheet1!$B$1</c:f>
              <c:strCache>
                <c:ptCount val="1"/>
                <c:pt idx="0">
                  <c:v>Total Records</c:v>
                </c:pt>
              </c:strCache>
            </c:strRef>
          </c:tx>
          <c:spPr>
            <a:noFill/>
          </c:spPr>
          <c:dLbls>
            <c:dLbl>
              <c:idx val="9"/>
              <c:layout>
                <c:manualLayout>
                  <c:x val="0"/>
                  <c:y val="2.6065726159230088E-2"/>
                </c:manualLayout>
              </c:layout>
              <c:dLblPos val="ctr"/>
              <c:showVal val="1"/>
            </c:dLbl>
            <c:dLbl>
              <c:idx val="15"/>
              <c:layout>
                <c:manualLayout>
                  <c:x val="-9.7200349956255868E-4"/>
                  <c:y val="0.12533293783482544"/>
                </c:manualLayout>
              </c:layout>
              <c:dLblPos val="ctr"/>
              <c:showVal val="1"/>
            </c:dLbl>
            <c:txPr>
              <a:bodyPr/>
              <a:lstStyle/>
              <a:p>
                <a:pPr>
                  <a:defRPr b="1" i="0" baseline="0"/>
                </a:pPr>
                <a:endParaRPr lang="en-US"/>
              </a:p>
            </c:txPr>
            <c:dLblPos val="inBase"/>
            <c:showVal val="1"/>
          </c:dLbls>
          <c:val>
            <c:numRef>
              <c:f>Sheet1!$B$2:$B$26</c:f>
              <c:numCache>
                <c:formatCode>General</c:formatCode>
                <c:ptCount val="25"/>
                <c:pt idx="0">
                  <c:v>10</c:v>
                </c:pt>
                <c:pt idx="1">
                  <c:v>37</c:v>
                </c:pt>
                <c:pt idx="2">
                  <c:v>3</c:v>
                </c:pt>
                <c:pt idx="3">
                  <c:v>4</c:v>
                </c:pt>
                <c:pt idx="4">
                  <c:v>5</c:v>
                </c:pt>
                <c:pt idx="5">
                  <c:v>5</c:v>
                </c:pt>
                <c:pt idx="6">
                  <c:v>1</c:v>
                </c:pt>
                <c:pt idx="7">
                  <c:v>2</c:v>
                </c:pt>
                <c:pt idx="8">
                  <c:v>6</c:v>
                </c:pt>
                <c:pt idx="9">
                  <c:v>71</c:v>
                </c:pt>
                <c:pt idx="10">
                  <c:v>118</c:v>
                </c:pt>
                <c:pt idx="11">
                  <c:v>56</c:v>
                </c:pt>
                <c:pt idx="12">
                  <c:v>2</c:v>
                </c:pt>
                <c:pt idx="13">
                  <c:v>82</c:v>
                </c:pt>
                <c:pt idx="14">
                  <c:v>26</c:v>
                </c:pt>
                <c:pt idx="15">
                  <c:v>270</c:v>
                </c:pt>
                <c:pt idx="16">
                  <c:v>9</c:v>
                </c:pt>
                <c:pt idx="17">
                  <c:v>3</c:v>
                </c:pt>
                <c:pt idx="18">
                  <c:v>0</c:v>
                </c:pt>
                <c:pt idx="19">
                  <c:v>52</c:v>
                </c:pt>
                <c:pt idx="20">
                  <c:v>30</c:v>
                </c:pt>
                <c:pt idx="21">
                  <c:v>2</c:v>
                </c:pt>
                <c:pt idx="22">
                  <c:v>201</c:v>
                </c:pt>
                <c:pt idx="23">
                  <c:v>42</c:v>
                </c:pt>
                <c:pt idx="24">
                  <c:v>1</c:v>
                </c:pt>
              </c:numCache>
            </c:numRef>
          </c:val>
        </c:ser>
        <c:overlap val="100"/>
        <c:axId val="62830080"/>
        <c:axId val="62831616"/>
      </c:barChart>
      <c:catAx>
        <c:axId val="62830080"/>
        <c:scaling>
          <c:orientation val="minMax"/>
        </c:scaling>
        <c:axPos val="b"/>
        <c:numFmt formatCode="@" sourceLinked="0"/>
        <c:majorTickMark val="none"/>
        <c:tickLblPos val="nextTo"/>
        <c:txPr>
          <a:bodyPr rot="-5400000" vert="horz"/>
          <a:lstStyle/>
          <a:p>
            <a:pPr>
              <a:defRPr sz="800"/>
            </a:pPr>
            <a:endParaRPr lang="en-US"/>
          </a:p>
        </c:txPr>
        <c:crossAx val="62831616"/>
        <c:crosses val="autoZero"/>
        <c:auto val="1"/>
        <c:lblAlgn val="ctr"/>
        <c:lblOffset val="100"/>
      </c:catAx>
      <c:valAx>
        <c:axId val="62831616"/>
        <c:scaling>
          <c:orientation val="minMax"/>
          <c:max val="300"/>
        </c:scaling>
        <c:axPos val="l"/>
        <c:majorGridlines/>
        <c:title>
          <c:tx>
            <c:rich>
              <a:bodyPr/>
              <a:lstStyle/>
              <a:p>
                <a:pPr>
                  <a:defRPr/>
                </a:pPr>
                <a:r>
                  <a:rPr lang="en-US"/>
                  <a:t>Number of Metadata Records</a:t>
                </a:r>
              </a:p>
            </c:rich>
          </c:tx>
          <c:layout/>
        </c:title>
        <c:numFmt formatCode="#,###" sourceLinked="0"/>
        <c:tickLblPos val="nextTo"/>
        <c:crossAx val="62830080"/>
        <c:crosses val="autoZero"/>
        <c:crossBetween val="between"/>
      </c:valAx>
    </c:plotArea>
    <c:legend>
      <c:legendPos val="b"/>
      <c:layout/>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0.71053</cdr:x>
      <cdr:y>0.43333</cdr:y>
    </cdr:from>
    <cdr:to>
      <cdr:x>0.76316</cdr:x>
      <cdr:y>0.61667</cdr:y>
    </cdr:to>
    <cdr:sp macro="" textlink="">
      <cdr:nvSpPr>
        <cdr:cNvPr id="2" name="Pentagon 1"/>
        <cdr:cNvSpPr/>
      </cdr:nvSpPr>
      <cdr:spPr bwMode="auto">
        <a:xfrm xmlns:a="http://schemas.openxmlformats.org/drawingml/2006/main" rot="5400000">
          <a:off x="5981700" y="2171700"/>
          <a:ext cx="838200" cy="457200"/>
        </a:xfrm>
        <a:prstGeom xmlns:a="http://schemas.openxmlformats.org/drawingml/2006/main" prst="homePlate">
          <a:avLst>
            <a:gd name="adj" fmla="val 32492"/>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vert" wrap="square" lIns="91440" tIns="45720" rIns="91440" bIns="45720" numCol="1" anchor="ctr" anchorCtr="1" compatLnSpc="1">
          <a:prstTxWarp prst="textNoShape">
            <a:avLst/>
          </a:prstTxWarp>
        </a:bodyPr>
        <a:lstStyle xmlns:a="http://schemas.openxmlformats.org/drawingml/2006/main"/>
        <a:p xmlns:a="http://schemas.openxmlformats.org/drawingml/2006/main">
          <a:pPr algn="l"/>
          <a:r>
            <a:rPr lang="en-US" sz="3200" b="1" i="1" dirty="0" smtClean="0">
              <a:effectLst>
                <a:outerShdw blurRad="38100" dist="38100" dir="2700000" algn="tl">
                  <a:srgbClr val="000000">
                    <a:alpha val="43137"/>
                  </a:srgbClr>
                </a:outerShdw>
              </a:effectLst>
            </a:rPr>
            <a:t>0</a:t>
          </a:r>
          <a:endParaRPr lang="en-US" sz="3200" b="1" i="1" dirty="0">
            <a:effectLst>
              <a:outerShdw blurRad="38100" dist="38100" dir="2700000" algn="tl">
                <a:srgbClr val="000000">
                  <a:alpha val="43137"/>
                </a:srgbClr>
              </a:outerShdw>
            </a:effectLst>
          </a:endParaRPr>
        </a:p>
      </cdr:txBody>
    </cdr:sp>
  </cdr:relSizeAnchor>
  <cdr:relSizeAnchor xmlns:cdr="http://schemas.openxmlformats.org/drawingml/2006/chartDrawing">
    <cdr:from>
      <cdr:x>0.73684</cdr:x>
      <cdr:y>0.7</cdr:y>
    </cdr:from>
    <cdr:to>
      <cdr:x>0.76316</cdr:x>
      <cdr:y>0.86667</cdr:y>
    </cdr:to>
    <cdr:sp macro="" textlink="">
      <cdr:nvSpPr>
        <cdr:cNvPr id="3" name="Rectangle 2"/>
        <cdr:cNvSpPr/>
      </cdr:nvSpPr>
      <cdr:spPr bwMode="auto">
        <a:xfrm xmlns:a="http://schemas.openxmlformats.org/drawingml/2006/main">
          <a:off x="6400800" y="3200400"/>
          <a:ext cx="228600" cy="762000"/>
        </a:xfrm>
        <a:prstGeom xmlns:a="http://schemas.openxmlformats.org/drawingml/2006/main" prst="rect">
          <a:avLst/>
        </a:prstGeom>
        <a:solidFill xmlns:a="http://schemas.openxmlformats.org/drawingml/2006/main">
          <a:schemeClr val="tx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fld id="{5D7F6D25-564E-43E2-B70D-75E0FF214E77}" type="slidenum">
              <a:rPr lang="en-US"/>
              <a:pPr>
                <a:defRPr/>
              </a:pPr>
              <a:t>‹#›</a:t>
            </a:fld>
            <a:endParaRPr lang="en-US"/>
          </a:p>
        </p:txBody>
      </p:sp>
    </p:spTree>
    <p:extLst>
      <p:ext uri="{BB962C8B-B14F-4D97-AF65-F5344CB8AC3E}">
        <p14:creationId xmlns="" xmlns:p14="http://schemas.microsoft.com/office/powerpoint/2010/main" val="239252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defRPr>
            </a:lvl1pPr>
          </a:lstStyle>
          <a:p>
            <a:pPr>
              <a:defRPr/>
            </a:pPr>
            <a:fld id="{53013426-3AFE-4F65-A3B8-72C44184C4E2}" type="slidenum">
              <a:rPr lang="en-US"/>
              <a:pPr>
                <a:defRPr/>
              </a:pPr>
              <a:t>‹#›</a:t>
            </a:fld>
            <a:endParaRPr lang="en-US"/>
          </a:p>
        </p:txBody>
      </p:sp>
    </p:spTree>
    <p:extLst>
      <p:ext uri="{BB962C8B-B14F-4D97-AF65-F5344CB8AC3E}">
        <p14:creationId xmlns="" xmlns:p14="http://schemas.microsoft.com/office/powerpoint/2010/main" val="2812616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geo.epa.gov/ArcGIS/rest/services/OEI/FRS/MapServer"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epa.maps.arcgis.com/home/item.html?id=663e0e96a1a040e083e745dd1f6939ce" TargetMode="External"/><Relationship Id="rId4" Type="http://schemas.openxmlformats.org/officeDocument/2006/relationships/hyperlink" Target="https://edg.epa.gov/metadata/rest/document?id=%7b0A2C3F02-3D68-4556-8A87-B288C318E0EE%7d&amp;xsl=metadata_to_html_ful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C9BA0F1-1091-4C02-B366-341DED62761B}" type="slidenum">
              <a:rPr lang="en-US" smtClean="0">
                <a:ea typeface="ＭＳ Ｐゴシック" pitchFamily="34" charset="-128"/>
              </a:rPr>
              <a:pPr/>
              <a:t>1</a:t>
            </a:fld>
            <a:endParaRPr lang="en-US" dirty="0" smtClean="0">
              <a:ea typeface="ＭＳ Ｐゴシック"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talk</a:t>
            </a:r>
            <a:r>
              <a:rPr lang="en-US" baseline="0" dirty="0" smtClean="0"/>
              <a:t> about FLA redesign in the FRS/FacID breakout</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minute or so</a:t>
            </a:r>
          </a:p>
          <a:p>
            <a:r>
              <a:rPr lang="en-US" dirty="0" smtClean="0"/>
              <a:t>We will be automating</a:t>
            </a:r>
            <a:r>
              <a:rPr lang="en-US" baseline="0" dirty="0" smtClean="0"/>
              <a:t> production of downloadable static data as well as refresh of map services</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marL="258763" marR="0" indent="-258763" algn="l" defTabSz="1019175" rtl="0" eaLnBrk="0" fontAlgn="base" latinLnBrk="0" hangingPunct="0">
              <a:lnSpc>
                <a:spcPct val="100000"/>
              </a:lnSpc>
              <a:spcBef>
                <a:spcPct val="30000"/>
              </a:spcBef>
              <a:spcAft>
                <a:spcPct val="0"/>
              </a:spcAft>
              <a:buClrTx/>
              <a:buSzTx/>
              <a:buFontTx/>
              <a:buAutoNum type="arabicPlain"/>
              <a:tabLst/>
              <a:defRPr/>
            </a:pPr>
            <a:r>
              <a:rPr lang="en-US" sz="1200" b="1" baseline="0" dirty="0" smtClean="0"/>
              <a:t>Minute - </a:t>
            </a:r>
            <a:r>
              <a:rPr lang="en-US" sz="1200" b="1" dirty="0" smtClean="0"/>
              <a:t>This topic is one that partners will be very interested in</a:t>
            </a:r>
          </a:p>
          <a:p>
            <a:pPr marL="258763" marR="0" indent="-258763" algn="l" defTabSz="1019175" rtl="0" eaLnBrk="0" fontAlgn="base" latinLnBrk="0" hangingPunct="0">
              <a:lnSpc>
                <a:spcPct val="100000"/>
              </a:lnSpc>
              <a:spcBef>
                <a:spcPct val="30000"/>
              </a:spcBef>
              <a:spcAft>
                <a:spcPct val="0"/>
              </a:spcAft>
              <a:buClrTx/>
              <a:buSzTx/>
              <a:buFontTx/>
              <a:buAutoNum type="arabicPlain"/>
              <a:tabLst/>
              <a:defRPr/>
            </a:pPr>
            <a:endParaRPr lang="en-US" sz="1200" b="1" dirty="0" smtClean="0"/>
          </a:p>
          <a:p>
            <a:pPr marL="258763" marR="0" indent="-258763" algn="l" defTabSz="1019175" rtl="0" eaLnBrk="0" fontAlgn="base" latinLnBrk="0" hangingPunct="0">
              <a:lnSpc>
                <a:spcPct val="100000"/>
              </a:lnSpc>
              <a:spcBef>
                <a:spcPct val="30000"/>
              </a:spcBef>
              <a:spcAft>
                <a:spcPct val="0"/>
              </a:spcAft>
              <a:buClrTx/>
              <a:buSzTx/>
              <a:buFontTx/>
              <a:buNone/>
              <a:tabLst/>
              <a:defRPr/>
            </a:pPr>
            <a:r>
              <a:rPr lang="en-US" sz="1200" b="1" dirty="0" smtClean="0"/>
              <a:t>Note that this is what the mobile pilot demo was using for accessing services</a:t>
            </a:r>
          </a:p>
          <a:p>
            <a:pPr marL="258763" marR="0" indent="-258763" algn="l" defTabSz="1019175" rtl="0" eaLnBrk="0" fontAlgn="base" latinLnBrk="0" hangingPunct="0">
              <a:lnSpc>
                <a:spcPct val="100000"/>
              </a:lnSpc>
              <a:spcBef>
                <a:spcPct val="30000"/>
              </a:spcBef>
              <a:spcAft>
                <a:spcPct val="0"/>
              </a:spcAft>
              <a:buClrTx/>
              <a:buSzTx/>
              <a:buFontTx/>
              <a:buNone/>
              <a:tabLst/>
              <a:defRPr/>
            </a:pPr>
            <a:endParaRPr lang="en-US" sz="1200" dirty="0" smtClean="0"/>
          </a:p>
          <a:p>
            <a:pPr marL="258763" marR="0" indent="-258763" algn="l" defTabSz="1019175" rtl="0" eaLnBrk="0" fontAlgn="base" latinLnBrk="0" hangingPunct="0">
              <a:lnSpc>
                <a:spcPct val="100000"/>
              </a:lnSpc>
              <a:spcBef>
                <a:spcPct val="30000"/>
              </a:spcBef>
              <a:spcAft>
                <a:spcPct val="0"/>
              </a:spcAft>
              <a:buClrTx/>
              <a:buSzTx/>
              <a:buFontTx/>
              <a:buNone/>
              <a:tabLst/>
              <a:defRPr/>
            </a:pPr>
            <a:r>
              <a:rPr lang="en-US" sz="1200" dirty="0" smtClean="0"/>
              <a:t>Service Endpoint: </a:t>
            </a:r>
            <a:r>
              <a:rPr lang="en-US" sz="1200" dirty="0" smtClean="0">
                <a:hlinkClick r:id="rId3"/>
              </a:rPr>
              <a:t>http://igeo.epa.gov/ArcGIS/rest/services/OEI/FRS/MapServer</a:t>
            </a:r>
            <a:endParaRPr lang="en-US" sz="1200" dirty="0" smtClean="0"/>
          </a:p>
          <a:p>
            <a:pPr marL="258763" indent="-258763" defTabSz="1019175">
              <a:defRPr/>
            </a:pPr>
            <a:endParaRPr lang="en-US" sz="1200" dirty="0" smtClean="0"/>
          </a:p>
          <a:p>
            <a:pPr marL="258763" indent="-258763" defTabSz="1019175">
              <a:defRPr/>
            </a:pPr>
            <a:r>
              <a:rPr lang="en-US" sz="1200" dirty="0" smtClean="0"/>
              <a:t>Service Metadata: </a:t>
            </a:r>
            <a:r>
              <a:rPr lang="en-US" sz="1200" dirty="0" smtClean="0">
                <a:hlinkClick r:id="rId4"/>
              </a:rPr>
              <a:t>https://edg.epa.gov/metadata/rest/document?id=%7B0A2C3F02-3D68-4556-8A87-B288C318E0EE%7D&amp;xsl=metadata_to_html_full</a:t>
            </a:r>
            <a:endParaRPr lang="en-US" sz="1200" dirty="0" smtClean="0"/>
          </a:p>
          <a:p>
            <a:pPr marL="258763" indent="-258763" defTabSz="1019175">
              <a:defRPr/>
            </a:pPr>
            <a:r>
              <a:rPr lang="en-US" sz="1200" dirty="0" smtClean="0"/>
              <a:t>GeoPlatform Sample Link </a:t>
            </a:r>
            <a:r>
              <a:rPr lang="en-US" sz="1200" dirty="0" smtClean="0">
                <a:hlinkClick r:id="rId5"/>
              </a:rPr>
              <a:t>http://epa.maps.arcgis.com/home/item.html?id=663e0e96a1a040e083e745dd1f6939ce</a:t>
            </a:r>
            <a:endParaRPr lang="en-US" sz="1200" dirty="0" smtClean="0"/>
          </a:p>
          <a:p>
            <a:endParaRPr lang="en-US" dirty="0" smtClean="0">
              <a:latin typeface="Arial" pitchFamily="34" charset="0"/>
              <a:ea typeface="ＭＳ Ｐゴシック"/>
            </a:endParaRPr>
          </a:p>
        </p:txBody>
      </p:sp>
      <p:sp>
        <p:nvSpPr>
          <p:cNvPr id="71684" name="Slide Number Placeholder 3"/>
          <p:cNvSpPr>
            <a:spLocks noGrp="1"/>
          </p:cNvSpPr>
          <p:nvPr>
            <p:ph type="sldNum" sz="quarter" idx="5"/>
          </p:nvPr>
        </p:nvSpPr>
        <p:spPr>
          <a:noFill/>
        </p:spPr>
        <p:txBody>
          <a:bodyPr/>
          <a:lstStyle/>
          <a:p>
            <a:fld id="{5202443A-84F1-4C3F-B914-D1DBA526901D}" type="slidenum">
              <a:rPr lang="en-US" smtClean="0">
                <a:latin typeface="Arial" pitchFamily="34" charset="0"/>
                <a:ea typeface="ＭＳ Ｐゴシック"/>
                <a:cs typeface="ＭＳ Ｐゴシック"/>
              </a:rPr>
              <a:pPr/>
              <a:t>36</a:t>
            </a:fld>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minutes minutes Example</a:t>
            </a:r>
            <a:r>
              <a:rPr lang="en-US" baseline="0" dirty="0" smtClean="0"/>
              <a:t> Use Case</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example (no more than 30 seconds)</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a:t>
            </a:r>
            <a:r>
              <a:rPr lang="en-US" baseline="0" dirty="0" smtClean="0"/>
              <a:t> OGC GML profiles for transmitting geospatial data</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Public-facing Data</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Use of COTS and OS map servers, e.g., ArcGIS Server and others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Cartography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0"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COTS and OS Map Servers can render symbology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COTS/OS GIS Tools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800" b="1" i="0" u="none" strike="noStrike" kern="1200" cap="none" spc="0" normalizeH="0" baseline="0" noProof="0" dirty="0" smtClean="0">
                <a:ln>
                  <a:noFill/>
                </a:ln>
                <a:solidFill>
                  <a:schemeClr val="tx1"/>
                </a:solidFill>
                <a:effectLst/>
                <a:uLnTx/>
                <a:uFillTx/>
                <a:latin typeface="Arial" charset="0"/>
                <a:ea typeface="ＭＳ Ｐゴシック" pitchFamily="84" charset="-128"/>
                <a:cs typeface="+mn-cs"/>
              </a:rPr>
              <a:t>Web Map Mashups</a:t>
            </a:r>
          </a:p>
          <a:p>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E1F1133-B4B2-4A31-96BA-315A014AE039}" type="slidenum">
              <a:rPr lang="en-US" smtClean="0"/>
              <a:pPr/>
              <a:t>6</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96262-7C64-46EE-B6DA-8718CC27CA89}"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AAD6F59A-1991-4A30-A1D6-4B9A63FC2B3E}"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2975698-632B-48D0-A8A1-F5BEC5D4E196}" type="slidenum">
              <a:rPr lang="en-US" smtClean="0"/>
              <a:pPr/>
              <a:t>24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0B4FAF9-D0E6-4FBB-9614-69BCEF3407A9}" type="slidenum">
              <a:rPr lang="en-US" smtClean="0">
                <a:ea typeface="ＭＳ Ｐゴシック" charset="-128"/>
              </a:rPr>
              <a:pPr/>
              <a:t>29</a:t>
            </a:fld>
            <a:endParaRPr lang="en-US" dirty="0" smtClean="0">
              <a:ea typeface="ＭＳ Ｐゴシック" charset="-128"/>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minutes</a:t>
            </a:r>
            <a:endParaRPr lang="en-US" dirty="0"/>
          </a:p>
        </p:txBody>
      </p:sp>
      <p:sp>
        <p:nvSpPr>
          <p:cNvPr id="4" name="Slide Number Placeholder 3"/>
          <p:cNvSpPr>
            <a:spLocks noGrp="1"/>
          </p:cNvSpPr>
          <p:nvPr>
            <p:ph type="sldNum" sz="quarter" idx="10"/>
          </p:nvPr>
        </p:nvSpPr>
        <p:spPr/>
        <p:txBody>
          <a:bodyPr/>
          <a:lstStyle/>
          <a:p>
            <a:pPr>
              <a:defRPr/>
            </a:pPr>
            <a:fld id="{53013426-3AFE-4F65-A3B8-72C44184C4E2}" type="slidenum">
              <a:rPr lang="en-US" smtClean="0"/>
              <a:pPr>
                <a:defRPr/>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51997D3C-B2FA-4E05-967D-FA64C8ED2BF9}" type="datetime1">
              <a:rPr lang="en-US"/>
              <a:pPr>
                <a:defRPr/>
              </a:pPr>
              <a:t>5/31/2012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5"/>
          <p:cNvSpPr>
            <a:spLocks noGrp="1"/>
          </p:cNvSpPr>
          <p:nvPr>
            <p:ph type="sldNum" sz="quarter" idx="12"/>
          </p:nvPr>
        </p:nvSpPr>
        <p:spPr/>
        <p:txBody>
          <a:bodyPr/>
          <a:lstStyle>
            <a:lvl1pPr>
              <a:defRPr/>
            </a:lvl1pPr>
          </a:lstStyle>
          <a:p>
            <a:pPr>
              <a:defRPr/>
            </a:pPr>
            <a:fld id="{61A104B3-C64C-4477-85F3-AE6EDEC924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862D1F-3165-4DD9-ABD9-FB703062DF93}"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FA13F8AB-0968-4F91-9E1C-62756FDB75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2228B-9E11-4EE0-964F-B0E64B33C9F5}"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CB0714CF-7984-434A-9060-F0D0620B49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AA3F11-6D99-4F38-BF96-49DFE0D00419}"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4A1952AF-EC48-4EF7-A4CF-7CB55E9B84F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04B674-F4AD-4FF4-AA07-5E0E1459C044}" type="datetime1">
              <a:rPr lang="en-US"/>
              <a:pPr>
                <a:defRPr/>
              </a:pPr>
              <a:t>5/31/2012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1894B522-58C5-4549-AAD6-99CD1EC9A3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2D18A68A-B77F-4732-B996-F1237774B1CF}" type="datetime1">
              <a:rPr lang="en-US"/>
              <a:pPr>
                <a:defRPr/>
              </a:pPr>
              <a:t>5/31/2012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3CF16B50-B1AB-4AB0-AE9E-3C633340EF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ACBDD09E-F91D-4C8F-A0E1-06ED3CE8FB3C}" type="datetime1">
              <a:rPr lang="en-US"/>
              <a:pPr>
                <a:defRPr/>
              </a:pPr>
              <a:t>5/31/2012</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64790736-5384-4F87-A39E-9C553FB1A3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F4E22AC-C82B-43A3-BAFA-DB3745AA7373}" type="datetime1">
              <a:rPr lang="en-US"/>
              <a:pPr>
                <a:defRPr/>
              </a:pPr>
              <a:t>5/31/2012</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34E6B099-B0E4-4546-B3B1-DAA40B1958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2388B556-58A8-4255-ADF9-9A289C5E6429}" type="datetime1">
              <a:rPr lang="en-US"/>
              <a:pPr>
                <a:defRPr/>
              </a:pPr>
              <a:t>5/31/2012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848D0943-44C0-442C-B090-64C186E65C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35599C3-B846-4F8B-A081-080252B22574}" type="datetime1">
              <a:rPr lang="en-US"/>
              <a:pPr>
                <a:defRPr/>
              </a:pPr>
              <a:t>5/31/2012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3A2F1690-D9FC-4ACA-8E87-4ABD19797C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0707C23-F4E8-4EB0-B6CE-1057C3BC1C8E}" type="datetime1">
              <a:rPr lang="en-US"/>
              <a:pPr>
                <a:defRPr/>
              </a:pPr>
              <a:t>5/31/2012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5D5900FA-CE98-4B7F-A5D5-5E8F1884E9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84" charset="-128"/>
              </a:defRPr>
            </a:lvl1pPr>
          </a:lstStyle>
          <a:p>
            <a:pPr>
              <a:defRPr/>
            </a:pPr>
            <a:fld id="{973B81A2-1A26-4361-936C-97F406086040}" type="datetime1">
              <a:rPr lang="en-US"/>
              <a:pPr>
                <a:defRPr/>
              </a:pPr>
              <a:t>5/31/2012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84" charset="-128"/>
              </a:defRPr>
            </a:lvl1pPr>
          </a:lstStyle>
          <a:p>
            <a:pPr>
              <a:defRPr/>
            </a:pPr>
            <a:r>
              <a:rPr lang="en-US"/>
              <a:t>U.S. Environmental Protection Agency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ea typeface="ＭＳ Ｐゴシック" pitchFamily="84" charset="-128"/>
              </a:defRPr>
            </a:lvl1pPr>
          </a:lstStyle>
          <a:p>
            <a:pPr>
              <a:defRPr/>
            </a:pPr>
            <a:fld id="{EB7F0452-0DE8-48ED-BEA3-0ED3EFE8BB9C}" type="slidenum">
              <a:rPr lang="en-US"/>
              <a:pPr>
                <a:defRPr/>
              </a:pPr>
              <a:t>‹#›</a:t>
            </a:fld>
            <a:endParaRPr lang="en-US"/>
          </a:p>
        </p:txBody>
      </p:sp>
      <p:pic>
        <p:nvPicPr>
          <p:cNvPr id="1031" name="Picture 17"/>
          <p:cNvPicPr>
            <a:picLocks noChangeAspect="1" noChangeArrowheads="1"/>
          </p:cNvPicPr>
          <p:nvPr userDrawn="1"/>
        </p:nvPicPr>
        <p:blipFill>
          <a:blip r:embed="rId13" cstate="print"/>
          <a:srcRect t="4126" b="3030"/>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yle.Lee@ep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Parrish.David@epa.gov" TargetMode="External"/><Relationship Id="rId5" Type="http://schemas.openxmlformats.org/officeDocument/2006/relationships/hyperlink" Target="mailto:Simon.Harvey@epa.gov" TargetMode="External"/><Relationship Id="rId4" Type="http://schemas.openxmlformats.org/officeDocument/2006/relationships/hyperlink" Target="mailto:Smith.DavidG@epa.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mailto:parrish.david@epa.gov" TargetMode="Externa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edg.epa.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geoplatform.epa.gov/"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intranet.epa.gov/gi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igeo.epa.gov/ArcGIS/rest/services/OEI/FRS/MapServer"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pa.gov/enviro/html/fii/FRS_REST_Servic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edg.epa.gov/EME/" TargetMode="External"/><Relationship Id="rId3" Type="http://schemas.openxmlformats.org/officeDocument/2006/relationships/hyperlink" Target="http://www.epa.gov/enviro/geo_data.html" TargetMode="External"/><Relationship Id="rId7" Type="http://schemas.openxmlformats.org/officeDocument/2006/relationships/hyperlink" Target="https://edg.epa.gov/" TargetMode="External"/><Relationship Id="rId2" Type="http://schemas.openxmlformats.org/officeDocument/2006/relationships/hyperlink" Target="http://www.epa.gov/enviro/html/fii/" TargetMode="External"/><Relationship Id="rId1" Type="http://schemas.openxmlformats.org/officeDocument/2006/relationships/slideLayout" Target="../slideLayouts/slideLayout2.xml"/><Relationship Id="rId6" Type="http://schemas.openxmlformats.org/officeDocument/2006/relationships/hyperlink" Target="http://www.epa.gov/geospatial/index.html" TargetMode="External"/><Relationship Id="rId5" Type="http://schemas.openxmlformats.org/officeDocument/2006/relationships/hyperlink" Target="http://igeo.epa.gov/ArcGIS/rest/services/OEI/FRS/MapServer" TargetMode="External"/><Relationship Id="rId4" Type="http://schemas.openxmlformats.org/officeDocument/2006/relationships/hyperlink" Target="http://www.epa.gov/enviro/html/fii/FRS_REST_Services.html"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iki.epa.gov/frs/index.php/Terms_and_Acrony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19200"/>
            <a:ext cx="7772400" cy="2381251"/>
          </a:xfrm>
        </p:spPr>
        <p:txBody>
          <a:bodyPr/>
          <a:lstStyle/>
          <a:p>
            <a:r>
              <a:rPr lang="en-US" sz="4000" b="1" dirty="0" smtClean="0"/>
              <a:t>2012 Exchange Network Conference</a:t>
            </a:r>
            <a:br>
              <a:rPr lang="en-US" sz="4000" b="1" dirty="0" smtClean="0"/>
            </a:br>
            <a:r>
              <a:rPr lang="en-US" sz="4000" b="1" dirty="0" smtClean="0"/>
              <a:t>Breakout #12 – The World of Geo</a:t>
            </a:r>
            <a:endParaRPr lang="en-US" b="1" dirty="0"/>
          </a:p>
        </p:txBody>
      </p:sp>
      <p:sp>
        <p:nvSpPr>
          <p:cNvPr id="9" name="Subtitle 8"/>
          <p:cNvSpPr>
            <a:spLocks noGrp="1"/>
          </p:cNvSpPr>
          <p:nvPr>
            <p:ph type="subTitle" idx="1"/>
          </p:nvPr>
        </p:nvSpPr>
        <p:spPr>
          <a:xfrm>
            <a:off x="1295400" y="3581400"/>
            <a:ext cx="6400800" cy="1752600"/>
          </a:xfrm>
        </p:spPr>
        <p:txBody>
          <a:bodyPr rtlCol="0">
            <a:normAutofit/>
          </a:bodyPr>
          <a:lstStyle/>
          <a:p>
            <a:pPr algn="just" eaLnBrk="1" fontAlgn="auto" hangingPunct="1">
              <a:spcAft>
                <a:spcPts val="0"/>
              </a:spcAft>
              <a:buFont typeface="Arial" pitchFamily="34" charset="0"/>
              <a:buNone/>
              <a:defRPr/>
            </a:pPr>
            <a:r>
              <a:rPr lang="en-US" sz="2000" b="1" dirty="0" smtClean="0"/>
              <a:t>Lee Kyle		202-564-4622	</a:t>
            </a:r>
            <a:r>
              <a:rPr lang="en-US" sz="2000" b="1" dirty="0" smtClean="0">
                <a:hlinkClick r:id="rId3"/>
              </a:rPr>
              <a:t>Kyle.Lee@epa.gov</a:t>
            </a:r>
            <a:endParaRPr lang="en-US" sz="2000" b="1" dirty="0" smtClean="0"/>
          </a:p>
          <a:p>
            <a:pPr algn="just" eaLnBrk="1" fontAlgn="auto" hangingPunct="1">
              <a:spcAft>
                <a:spcPts val="0"/>
              </a:spcAft>
              <a:buFont typeface="Arial" pitchFamily="34" charset="0"/>
              <a:buNone/>
              <a:defRPr/>
            </a:pPr>
            <a:r>
              <a:rPr lang="en-US" sz="2000" b="1" dirty="0" smtClean="0"/>
              <a:t>David Smith	202-566-0797	</a:t>
            </a:r>
            <a:r>
              <a:rPr lang="en-US" sz="2000" b="1" dirty="0" smtClean="0">
                <a:hlinkClick r:id="rId4"/>
              </a:rPr>
              <a:t>Smith.DavidG@epa.gov</a:t>
            </a:r>
            <a:endParaRPr lang="en-US" sz="2000" b="1" dirty="0" smtClean="0"/>
          </a:p>
          <a:p>
            <a:pPr algn="just" eaLnBrk="1" fontAlgn="auto" hangingPunct="1">
              <a:spcAft>
                <a:spcPts val="0"/>
              </a:spcAft>
              <a:defRPr/>
            </a:pPr>
            <a:r>
              <a:rPr lang="en-US" sz="2000" b="1" dirty="0" smtClean="0"/>
              <a:t>Harvey Simon	202-566-0917	</a:t>
            </a:r>
            <a:r>
              <a:rPr lang="en-US" sz="2000" b="1" dirty="0" smtClean="0">
                <a:hlinkClick r:id="rId5"/>
              </a:rPr>
              <a:t>Simon.Harvey@epa.gov</a:t>
            </a:r>
            <a:endParaRPr lang="en-US" sz="2000" b="1" dirty="0" smtClean="0"/>
          </a:p>
          <a:p>
            <a:pPr algn="just" eaLnBrk="1" fontAlgn="auto" hangingPunct="1">
              <a:spcAft>
                <a:spcPts val="0"/>
              </a:spcAft>
              <a:defRPr/>
            </a:pPr>
            <a:r>
              <a:rPr lang="en-US" sz="2000" b="1" dirty="0" smtClean="0"/>
              <a:t>David Parrish	214-665-8352	</a:t>
            </a:r>
            <a:r>
              <a:rPr lang="en-US" sz="2000" b="1" dirty="0" smtClean="0">
                <a:hlinkClick r:id="rId6"/>
              </a:rPr>
              <a:t>Parrish.David@epa.gov</a:t>
            </a:r>
            <a:endParaRPr lang="en-US" sz="2000" b="1" dirty="0" smtClean="0"/>
          </a:p>
          <a:p>
            <a:pPr algn="just" eaLnBrk="1" fontAlgn="auto" hangingPunct="1">
              <a:spcAft>
                <a:spcPts val="0"/>
              </a:spcAft>
              <a:buFont typeface="Arial" pitchFamily="34" charset="0"/>
              <a:buNone/>
              <a:defRPr/>
            </a:pPr>
            <a:endParaRPr lang="en-US" sz="2000" b="1" dirty="0" smtClean="0"/>
          </a:p>
        </p:txBody>
      </p:sp>
      <p:sp>
        <p:nvSpPr>
          <p:cNvPr id="17412" name="Date Placeholder 7"/>
          <p:cNvSpPr>
            <a:spLocks noGrp="1"/>
          </p:cNvSpPr>
          <p:nvPr>
            <p:ph type="dt" sz="half" idx="10"/>
          </p:nvPr>
        </p:nvSpPr>
        <p:spPr/>
        <p:txBody>
          <a:bodyPr/>
          <a:lstStyle/>
          <a:p>
            <a:pPr>
              <a:defRPr/>
            </a:pPr>
            <a:fld id="{F7C5DF1C-8A80-4911-9083-2D1D0D325E17}" type="datetime1">
              <a:rPr lang="en-US"/>
              <a:pPr>
                <a:defRPr/>
              </a:pPr>
              <a:t>5/31/2012</a:t>
            </a:fld>
            <a:endParaRPr lang="en-US" dirty="0"/>
          </a:p>
        </p:txBody>
      </p:sp>
      <p:sp>
        <p:nvSpPr>
          <p:cNvPr id="17414" name="Footer Placeholder 9"/>
          <p:cNvSpPr>
            <a:spLocks noGrp="1"/>
          </p:cNvSpPr>
          <p:nvPr>
            <p:ph type="ftr" sz="quarter" idx="11"/>
          </p:nvPr>
        </p:nvSpPr>
        <p:spPr/>
        <p:txBody>
          <a:bodyPr/>
          <a:lstStyle/>
          <a:p>
            <a:pPr>
              <a:defRPr/>
            </a:pPr>
            <a:endParaRPr lang="en-US" dirty="0"/>
          </a:p>
          <a:p>
            <a:pPr>
              <a:defRPr/>
            </a:pPr>
            <a:r>
              <a:rPr lang="en-US" dirty="0"/>
              <a:t>U.S. Environmental Protection Agency</a:t>
            </a:r>
          </a:p>
        </p:txBody>
      </p:sp>
      <p:sp>
        <p:nvSpPr>
          <p:cNvPr id="17413" name="Slide Number Placeholder 8"/>
          <p:cNvSpPr>
            <a:spLocks noGrp="1"/>
          </p:cNvSpPr>
          <p:nvPr>
            <p:ph type="sldNum" sz="quarter" idx="12"/>
          </p:nvPr>
        </p:nvSpPr>
        <p:spPr/>
        <p:txBody>
          <a:bodyPr/>
          <a:lstStyle/>
          <a:p>
            <a:pPr>
              <a:defRPr/>
            </a:pPr>
            <a:fld id="{0895FE38-FAC8-478A-9A0E-19BBB640F892}" type="slidenum">
              <a:rPr lang="en-US"/>
              <a:pPr>
                <a:defRPr/>
              </a:pPr>
              <a:t>1</a:t>
            </a:fld>
            <a:endParaRPr lang="en-US" dirty="0"/>
          </a:p>
        </p:txBody>
      </p:sp>
      <p:sp>
        <p:nvSpPr>
          <p:cNvPr id="7" name="Title 1"/>
          <p:cNvSpPr txBox="1">
            <a:spLocks/>
          </p:cNvSpPr>
          <p:nvPr/>
        </p:nvSpPr>
        <p:spPr>
          <a:xfrm>
            <a:off x="914400" y="1905000"/>
            <a:ext cx="7772400" cy="1470025"/>
          </a:xfrm>
          <a:prstGeom prst="rect">
            <a:avLst/>
          </a:prstGeom>
        </p:spPr>
        <p:txBody>
          <a:bodyPr anchor="ctr">
            <a:normAutofit/>
          </a:bodyPr>
          <a:lstStyle/>
          <a:p>
            <a:pPr algn="ctr" fontAlgn="auto">
              <a:spcAft>
                <a:spcPts val="0"/>
              </a:spcAft>
              <a:defRPr/>
            </a:pPr>
            <a:endParaRPr lang="en-US" sz="4400" b="1" i="1"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295400"/>
            <a:ext cx="9144000" cy="762000"/>
          </a:xfrm>
          <a:noFill/>
        </p:spPr>
        <p:txBody>
          <a:bodyPr/>
          <a:lstStyle/>
          <a:p>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What is the Environmental Dataset Gateway?</a:t>
            </a:r>
          </a:p>
        </p:txBody>
      </p:sp>
      <p:sp>
        <p:nvSpPr>
          <p:cNvPr id="4099" name="Slide Number Placeholder 3"/>
          <p:cNvSpPr>
            <a:spLocks noGrp="1"/>
          </p:cNvSpPr>
          <p:nvPr>
            <p:ph type="sldNum" sz="quarter" idx="12"/>
          </p:nvPr>
        </p:nvSpPr>
        <p:spPr>
          <a:noFill/>
        </p:spPr>
        <p:txBody>
          <a:bodyPr/>
          <a:lstStyle/>
          <a:p>
            <a:fld id="{49B07328-4420-4426-8A00-C5D3F62FD4D5}" type="slidenum">
              <a:rPr lang="en-US" smtClean="0"/>
              <a:pPr/>
              <a:t>10</a:t>
            </a:fld>
            <a:endParaRPr lang="en-US" smtClean="0"/>
          </a:p>
        </p:txBody>
      </p:sp>
      <p:sp>
        <p:nvSpPr>
          <p:cNvPr id="5" name="Content Placeholder 2"/>
          <p:cNvSpPr txBox="1">
            <a:spLocks/>
          </p:cNvSpPr>
          <p:nvPr/>
        </p:nvSpPr>
        <p:spPr bwMode="auto">
          <a:xfrm>
            <a:off x="152400" y="2286000"/>
            <a:ext cx="5638800" cy="3962400"/>
          </a:xfrm>
          <a:prstGeom prst="rect">
            <a:avLst/>
          </a:prstGeom>
          <a:noFill/>
          <a:ln w="9525">
            <a:noFill/>
            <a:miter lim="800000"/>
            <a:headEnd/>
            <a:tailEnd/>
          </a:ln>
        </p:spPr>
        <p:txBody>
          <a:bodyPr lIns="91436" tIns="45718" rIns="91436" bIns="45718"/>
          <a:lstStyle/>
          <a:p>
            <a:pPr marL="342900" indent="-342900">
              <a:spcBef>
                <a:spcPct val="20000"/>
              </a:spcBef>
              <a:buFontTx/>
              <a:buChar char="•"/>
              <a:defRPr/>
            </a:pPr>
            <a:r>
              <a:rPr lang="en-US" sz="2400" kern="0" dirty="0" smtClean="0">
                <a:latin typeface="Arial Rounded MT Bold" pitchFamily="34" charset="0"/>
              </a:rPr>
              <a:t>ESRI Open Source </a:t>
            </a:r>
            <a:r>
              <a:rPr lang="en-US" sz="2400" kern="0" dirty="0" err="1" smtClean="0">
                <a:latin typeface="Arial Rounded MT Bold" pitchFamily="34" charset="0"/>
              </a:rPr>
              <a:t>geoportal</a:t>
            </a:r>
            <a:r>
              <a:rPr lang="en-US" sz="2400" kern="0" dirty="0" smtClean="0">
                <a:latin typeface="Arial Rounded MT Bold" pitchFamily="34" charset="0"/>
              </a:rPr>
              <a:t> software enhanced to meet several </a:t>
            </a:r>
            <a:r>
              <a:rPr lang="en-US" sz="2400" b="1" i="1" u="sng" kern="0" dirty="0" smtClean="0">
                <a:latin typeface="Arial Rounded MT Bold" pitchFamily="34" charset="0"/>
              </a:rPr>
              <a:t>Needs</a:t>
            </a:r>
            <a:r>
              <a:rPr lang="en-US" sz="2400" kern="0" dirty="0" smtClean="0">
                <a:latin typeface="Arial Rounded MT Bold" pitchFamily="34" charset="0"/>
              </a:rPr>
              <a:t> </a:t>
            </a:r>
          </a:p>
          <a:p>
            <a:pPr marL="342900" indent="-342900">
              <a:spcBef>
                <a:spcPct val="20000"/>
              </a:spcBef>
              <a:buFontTx/>
              <a:buChar char="•"/>
              <a:defRPr/>
            </a:pPr>
            <a:r>
              <a:rPr lang="en-US" sz="2400" kern="0" dirty="0" smtClean="0">
                <a:latin typeface="Arial Rounded MT Bold" pitchFamily="34" charset="0"/>
              </a:rPr>
              <a:t>EPA’s </a:t>
            </a:r>
            <a:r>
              <a:rPr lang="en-US" sz="2400" kern="0" dirty="0">
                <a:latin typeface="Arial Rounded MT Bold" pitchFamily="34" charset="0"/>
              </a:rPr>
              <a:t>central metadata repository for </a:t>
            </a:r>
            <a:r>
              <a:rPr lang="en-US" sz="2400" kern="0" dirty="0" smtClean="0">
                <a:latin typeface="Arial Rounded MT Bold" pitchFamily="34" charset="0"/>
              </a:rPr>
              <a:t>geospatial since 2006</a:t>
            </a:r>
          </a:p>
          <a:p>
            <a:pPr marL="342900" lvl="1" indent="-342900">
              <a:spcBef>
                <a:spcPct val="20000"/>
              </a:spcBef>
              <a:buFontTx/>
              <a:buChar char="•"/>
              <a:defRPr/>
            </a:pPr>
            <a:r>
              <a:rPr lang="en-US" sz="2400" kern="0" dirty="0" smtClean="0">
                <a:latin typeface="Arial Rounded MT Bold" pitchFamily="34" charset="0"/>
              </a:rPr>
              <a:t>Expanded in 2011 to include non-geospatial metadata</a:t>
            </a:r>
          </a:p>
          <a:p>
            <a:pPr marL="342900" indent="-342900">
              <a:spcBef>
                <a:spcPct val="20000"/>
              </a:spcBef>
              <a:buFontTx/>
              <a:buChar char="•"/>
              <a:defRPr/>
            </a:pPr>
            <a:r>
              <a:rPr lang="en-US" sz="2400" kern="0" dirty="0" smtClean="0">
                <a:latin typeface="Arial Rounded MT Bold" pitchFamily="34" charset="0"/>
              </a:rPr>
              <a:t>Over 2,500 dataset </a:t>
            </a:r>
            <a:r>
              <a:rPr lang="en-US" sz="2400" kern="0" dirty="0">
                <a:latin typeface="Arial Rounded MT Bold" pitchFamily="34" charset="0"/>
              </a:rPr>
              <a:t>records</a:t>
            </a:r>
          </a:p>
          <a:p>
            <a:pPr marL="342900" indent="-342900">
              <a:spcBef>
                <a:spcPct val="20000"/>
              </a:spcBef>
              <a:buFontTx/>
              <a:buChar char="•"/>
              <a:defRPr/>
            </a:pPr>
            <a:r>
              <a:rPr lang="en-US" sz="2400" kern="0" dirty="0">
                <a:latin typeface="Arial Rounded MT Bold" pitchFamily="34" charset="0"/>
              </a:rPr>
              <a:t>Role-based </a:t>
            </a:r>
            <a:r>
              <a:rPr lang="en-US" sz="2400" b="1" i="1" kern="0" dirty="0" smtClean="0">
                <a:effectLst>
                  <a:outerShdw blurRad="38100" dist="38100" dir="2700000" algn="tl">
                    <a:srgbClr val="000000">
                      <a:alpha val="43137"/>
                    </a:srgbClr>
                  </a:outerShdw>
                </a:effectLst>
                <a:latin typeface="Arial Rounded MT Bold" pitchFamily="34" charset="0"/>
              </a:rPr>
              <a:t>secure</a:t>
            </a:r>
            <a:r>
              <a:rPr lang="en-US" sz="2400" kern="0" dirty="0" smtClean="0">
                <a:latin typeface="Arial Rounded MT Bold" pitchFamily="34" charset="0"/>
              </a:rPr>
              <a:t>  access </a:t>
            </a:r>
            <a:r>
              <a:rPr lang="en-US" sz="2400" kern="0" dirty="0">
                <a:latin typeface="Arial Rounded MT Bold" pitchFamily="34" charset="0"/>
              </a:rPr>
              <a:t>to resources (public-private</a:t>
            </a:r>
            <a:r>
              <a:rPr lang="en-US" sz="2400" kern="0" dirty="0" smtClean="0">
                <a:latin typeface="Arial Rounded MT Bold" pitchFamily="34" charset="0"/>
              </a:rPr>
              <a:t>) </a:t>
            </a:r>
            <a:endParaRPr lang="en-US" sz="2400" kern="0" dirty="0">
              <a:latin typeface="Cambria" pitchFamily="18" charset="0"/>
            </a:endParaRPr>
          </a:p>
        </p:txBody>
      </p:sp>
      <p:pic>
        <p:nvPicPr>
          <p:cNvPr id="6" name="Picture 3"/>
          <p:cNvPicPr>
            <a:picLocks noChangeAspect="1" noChangeArrowheads="1"/>
          </p:cNvPicPr>
          <p:nvPr/>
        </p:nvPicPr>
        <p:blipFill rotWithShape="1">
          <a:blip r:embed="rId2" cstate="print"/>
          <a:srcRect l="27023" t="17406" r="26764" b="8604"/>
          <a:stretch/>
        </p:blipFill>
        <p:spPr bwMode="auto">
          <a:xfrm>
            <a:off x="5833880" y="2209800"/>
            <a:ext cx="3115958" cy="2717481"/>
          </a:xfrm>
          <a:prstGeom prst="rect">
            <a:avLst/>
          </a:prstGeom>
          <a:noFill/>
          <a:ln w="9525">
            <a:noFill/>
            <a:miter lim="800000"/>
            <a:headEnd/>
            <a:tailEnd/>
          </a:ln>
          <a:effectLst>
            <a:outerShdw blurRad="292100" dist="139700" dir="2700000" algn="tl" rotWithShape="0">
              <a:srgbClr val="333333">
                <a:alpha val="65000"/>
              </a:srgbClr>
            </a:outerShdw>
          </a:effectLst>
          <a:extLst>
            <a:ext uri="{909E8E84-426E-40DD-AFC4-6F175D3DCCD1}"/>
            <a:ext uri="{91240B29-F687-4F45-9708-019B960494DF}"/>
            <a:ext uri="{AF507438-7753-43E0-B8FC-AC1667EBCBE1}"/>
          </a:extLst>
        </p:spPr>
      </p:pic>
      <p:sp>
        <p:nvSpPr>
          <p:cNvPr id="7" name="TextBox 6"/>
          <p:cNvSpPr txBox="1"/>
          <p:nvPr/>
        </p:nvSpPr>
        <p:spPr>
          <a:xfrm>
            <a:off x="5791200" y="5181600"/>
            <a:ext cx="3200400" cy="646331"/>
          </a:xfrm>
          <a:prstGeom prst="rect">
            <a:avLst/>
          </a:prstGeom>
          <a:noFill/>
          <a:ln w="63500" cap="rnd" cmpd="thickThin">
            <a:solidFill>
              <a:srgbClr val="FFC000"/>
            </a:solidFill>
          </a:ln>
          <a:effectLst>
            <a:outerShdw blurRad="50800" dist="38100" dir="2700000" algn="tl" rotWithShape="0">
              <a:prstClr val="black">
                <a:alpha val="40000"/>
              </a:prstClr>
            </a:outerShdw>
          </a:effectLst>
        </p:spPr>
        <p:txBody>
          <a:bodyPr wrap="square" rtlCol="0">
            <a:spAutoFit/>
          </a:bodyPr>
          <a:lstStyle/>
          <a:p>
            <a:pPr algn="ctr"/>
            <a:r>
              <a:rPr lang="en-US" sz="3600" b="1" dirty="0" smtClean="0">
                <a:latin typeface="Arial Rounded MT Bold" pitchFamily="34" charset="0"/>
              </a:rPr>
              <a:t>edg.epa.gov</a:t>
            </a:r>
            <a:endParaRPr lang="en-US" sz="3600" b="1" dirty="0">
              <a:latin typeface="Arial Rounded MT Bold" pitchFamily="34" charset="0"/>
            </a:endParaRPr>
          </a:p>
        </p:txBody>
      </p:sp>
      <p:sp>
        <p:nvSpPr>
          <p:cNvPr id="8" name="Footer Placeholder 7"/>
          <p:cNvSpPr>
            <a:spLocks noGrp="1"/>
          </p:cNvSpPr>
          <p:nvPr>
            <p:ph type="ftr" sz="quarter" idx="11"/>
          </p:nvPr>
        </p:nvSpPr>
        <p:spPr>
          <a:xfrm>
            <a:off x="152400" y="6248400"/>
            <a:ext cx="8534400" cy="457200"/>
          </a:xfrm>
        </p:spPr>
        <p:txBody>
          <a:bodyPr/>
          <a:lstStyle/>
          <a:p>
            <a:pPr algn="l">
              <a:defRPr/>
            </a:pPr>
            <a:r>
              <a:rPr lang="en-US" sz="1800" b="1" i="1" dirty="0" smtClean="0">
                <a:effectLst>
                  <a:outerShdw blurRad="38100" dist="38100" dir="2700000" algn="tl">
                    <a:srgbClr val="000000">
                      <a:alpha val="43137"/>
                    </a:srgbClr>
                  </a:outerShdw>
                </a:effectLst>
                <a:latin typeface="Arial Rounded MT Bold" pitchFamily="34" charset="0"/>
              </a:rPr>
              <a:t>EPA’s Environmental Dataset Gateway  ...Connecting Our Data Resources! </a:t>
            </a:r>
            <a:endParaRPr lang="en-US" sz="1800" b="1" i="1"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1143000"/>
            <a:ext cx="8915400" cy="1081087"/>
          </a:xfrm>
          <a:noFill/>
        </p:spPr>
        <p:txBody>
          <a:bodyPr/>
          <a:lstStyle/>
          <a:p>
            <a:pPr algn="ct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is EPA’s Preferred  Conduit </a:t>
            </a:r>
            <a:b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b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to Data.gov</a:t>
            </a:r>
          </a:p>
        </p:txBody>
      </p:sp>
      <p:sp>
        <p:nvSpPr>
          <p:cNvPr id="5123" name="Slide Number Placeholder 3"/>
          <p:cNvSpPr>
            <a:spLocks noGrp="1"/>
          </p:cNvSpPr>
          <p:nvPr>
            <p:ph type="sldNum" sz="quarter" idx="12"/>
          </p:nvPr>
        </p:nvSpPr>
        <p:spPr>
          <a:noFill/>
        </p:spPr>
        <p:txBody>
          <a:bodyPr/>
          <a:lstStyle/>
          <a:p>
            <a:fld id="{A3DBA15F-6817-48FE-AE46-A3978D41668C}" type="slidenum">
              <a:rPr lang="en-US" smtClean="0"/>
              <a:pPr/>
              <a:t>11</a:t>
            </a:fld>
            <a:endParaRPr lang="en-US" smtClean="0"/>
          </a:p>
        </p:txBody>
      </p:sp>
      <p:sp>
        <p:nvSpPr>
          <p:cNvPr id="5124" name="Content Placeholder 5"/>
          <p:cNvSpPr>
            <a:spLocks noGrp="1"/>
          </p:cNvSpPr>
          <p:nvPr>
            <p:ph idx="1"/>
          </p:nvPr>
        </p:nvSpPr>
        <p:spPr>
          <a:xfrm>
            <a:off x="381000" y="2514600"/>
            <a:ext cx="8305800" cy="3657600"/>
          </a:xfrm>
        </p:spPr>
        <p:txBody>
          <a:bodyPr/>
          <a:lstStyle/>
          <a:p>
            <a:r>
              <a:rPr lang="en-US" sz="2800" b="1" dirty="0" smtClean="0">
                <a:solidFill>
                  <a:srgbClr val="006666"/>
                </a:solidFill>
                <a:latin typeface="Arial Rounded MT Bold" pitchFamily="34" charset="0"/>
                <a:ea typeface="Cambria Math" pitchFamily="18" charset="0"/>
              </a:rPr>
              <a:t>EDG accepts both FGDC geospatial standard metadata and Data.gov standard metadata</a:t>
            </a:r>
            <a:endParaRPr lang="en-US" sz="2800" b="1" i="1" dirty="0" smtClean="0">
              <a:solidFill>
                <a:srgbClr val="006666"/>
              </a:solidFill>
              <a:latin typeface="Arial Rounded MT Bold" pitchFamily="34" charset="0"/>
              <a:ea typeface="Cambria Math" pitchFamily="18" charset="0"/>
            </a:endParaRPr>
          </a:p>
          <a:p>
            <a:r>
              <a:rPr lang="en-US" sz="2800" b="1" dirty="0" smtClean="0">
                <a:solidFill>
                  <a:srgbClr val="006666"/>
                </a:solidFill>
                <a:latin typeface="Arial Rounded MT Bold" pitchFamily="34" charset="0"/>
                <a:ea typeface="Cambria Math" pitchFamily="18" charset="0"/>
              </a:rPr>
              <a:t>EDG Inputs- uploads or harvests</a:t>
            </a:r>
          </a:p>
          <a:p>
            <a:r>
              <a:rPr lang="en-US" sz="2800" b="1" dirty="0" smtClean="0">
                <a:solidFill>
                  <a:srgbClr val="006666"/>
                </a:solidFill>
                <a:latin typeface="Arial Rounded MT Bold" pitchFamily="34" charset="0"/>
                <a:ea typeface="Cambria Math" pitchFamily="18" charset="0"/>
              </a:rPr>
              <a:t>EDG Outputs </a:t>
            </a:r>
          </a:p>
          <a:p>
            <a:pPr lvl="2"/>
            <a:r>
              <a:rPr lang="en-US" dirty="0" smtClean="0">
                <a:latin typeface="Arial Rounded MT Bold" pitchFamily="34" charset="0"/>
                <a:ea typeface="Cambria Math" pitchFamily="18" charset="0"/>
              </a:rPr>
              <a:t>EDG Dynamic Web Accessible Folder (WAF) </a:t>
            </a:r>
          </a:p>
          <a:p>
            <a:pPr lvl="2"/>
            <a:r>
              <a:rPr lang="en-US" dirty="0" smtClean="0">
                <a:latin typeface="Arial Rounded MT Bold" pitchFamily="34" charset="0"/>
                <a:ea typeface="Cambria Math" pitchFamily="18" charset="0"/>
              </a:rPr>
              <a:t>EDG Catalog Service</a:t>
            </a:r>
          </a:p>
          <a:p>
            <a:pPr lvl="2"/>
            <a:r>
              <a:rPr lang="en-US" dirty="0" smtClean="0">
                <a:latin typeface="Arial Rounded MT Bold" pitchFamily="34" charset="0"/>
                <a:ea typeface="Cambria Math" pitchFamily="18" charset="0"/>
              </a:rPr>
              <a:t>Dashboard &amp; Inventory</a:t>
            </a:r>
          </a:p>
          <a:p>
            <a:pPr lvl="2"/>
            <a:r>
              <a:rPr lang="en-US" dirty="0" smtClean="0">
                <a:latin typeface="Arial Rounded MT Bold" pitchFamily="34" charset="0"/>
                <a:ea typeface="Cambria Math" pitchFamily="18" charset="0"/>
              </a:rPr>
              <a:t>Embeddable Widget &amp; REST Outputs</a:t>
            </a:r>
          </a:p>
          <a:p>
            <a:pPr lvl="2"/>
            <a:endParaRPr lang="en-US" dirty="0" smtClean="0">
              <a:latin typeface="Arial Rounded MT Bold" pitchFamily="34" charset="0"/>
              <a:ea typeface="Cambria Math" pitchFamily="18" charset="0"/>
            </a:endParaRPr>
          </a:p>
        </p:txBody>
      </p:sp>
      <p:sp>
        <p:nvSpPr>
          <p:cNvPr id="5" name="Footer Placeholder 4"/>
          <p:cNvSpPr>
            <a:spLocks noGrp="1"/>
          </p:cNvSpPr>
          <p:nvPr>
            <p:ph type="ftr" sz="quarter" idx="11"/>
          </p:nvPr>
        </p:nvSpPr>
        <p:spPr/>
        <p:txBody>
          <a:bodyPr/>
          <a:lstStyle/>
          <a:p>
            <a:pPr>
              <a:defRPr/>
            </a:pPr>
            <a:r>
              <a:rPr lang="en-US" dirty="0" smtClean="0"/>
              <a:t>EPA’s Environmental Dataset Gateway  ...Connecting Our Data Resources!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2895600" cy="990600"/>
          </a:xfrm>
        </p:spPr>
        <p:txBody>
          <a:bodyPr/>
          <a:lstStyle/>
          <a:p>
            <a:pPr>
              <a:defRPr/>
            </a:pPr>
            <a:r>
              <a:rPr lang="en-US" sz="4000" b="1" dirty="0" smtClean="0">
                <a:solidFill>
                  <a:schemeClr val="bg1"/>
                </a:solidFill>
                <a:latin typeface="Arial Rounded MT Bold" pitchFamily="34" charset="0"/>
                <a:ea typeface="Cambria Math" pitchFamily="18" charset="0"/>
              </a:rPr>
              <a:t>Process</a:t>
            </a:r>
            <a:endParaRPr lang="en-US" sz="4000" b="1" dirty="0">
              <a:solidFill>
                <a:schemeClr val="bg1"/>
              </a:solidFill>
              <a:latin typeface="Arial Rounded MT Bold" pitchFamily="34" charset="0"/>
              <a:ea typeface="Cambria Math" pitchFamily="18" charset="0"/>
            </a:endParaRPr>
          </a:p>
        </p:txBody>
      </p:sp>
      <p:sp>
        <p:nvSpPr>
          <p:cNvPr id="6148" name="Slide Number Placeholder 3"/>
          <p:cNvSpPr>
            <a:spLocks noGrp="1"/>
          </p:cNvSpPr>
          <p:nvPr>
            <p:ph type="sldNum" sz="quarter" idx="12"/>
          </p:nvPr>
        </p:nvSpPr>
        <p:spPr>
          <a:noFill/>
        </p:spPr>
        <p:txBody>
          <a:bodyPr/>
          <a:lstStyle/>
          <a:p>
            <a:fld id="{C6252081-02A1-471A-A400-52CB35524D19}" type="slidenum">
              <a:rPr lang="en-US" smtClean="0"/>
              <a:pPr/>
              <a:t>12</a:t>
            </a:fld>
            <a:endParaRPr lang="en-US" smtClean="0"/>
          </a:p>
        </p:txBody>
      </p:sp>
      <p:cxnSp>
        <p:nvCxnSpPr>
          <p:cNvPr id="10" name="Straight Arrow Connector 9"/>
          <p:cNvCxnSpPr/>
          <p:nvPr/>
        </p:nvCxnSpPr>
        <p:spPr bwMode="auto">
          <a:xfrm rot="5400000">
            <a:off x="7028656" y="3944144"/>
            <a:ext cx="1031875"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pic>
        <p:nvPicPr>
          <p:cNvPr id="10248" name="Picture 8" descr="GeoTechDecisionTree.jpg"/>
          <p:cNvPicPr>
            <a:picLocks noChangeAspect="1"/>
          </p:cNvPicPr>
          <p:nvPr/>
        </p:nvPicPr>
        <p:blipFill>
          <a:blip r:embed="rId2" cstate="print"/>
          <a:srcRect/>
          <a:stretch>
            <a:fillRect/>
          </a:stretch>
        </p:blipFill>
        <p:spPr bwMode="auto">
          <a:xfrm>
            <a:off x="685800" y="1219200"/>
            <a:ext cx="4291648" cy="4800600"/>
          </a:xfrm>
          <a:prstGeom prst="rect">
            <a:avLst/>
          </a:prstGeom>
          <a:ln>
            <a:noFill/>
          </a:ln>
          <a:effectLst>
            <a:outerShdw blurRad="292100" dist="139700" dir="2700000" algn="tl" rotWithShape="0">
              <a:srgbClr val="333333">
                <a:alpha val="65000"/>
              </a:srgbClr>
            </a:outerShdw>
          </a:effectLst>
        </p:spPr>
      </p:pic>
      <p:pic>
        <p:nvPicPr>
          <p:cNvPr id="6151" name="Picture 8" descr="Data.gov_(logo).png"/>
          <p:cNvPicPr>
            <a:picLocks noChangeAspect="1"/>
          </p:cNvPicPr>
          <p:nvPr/>
        </p:nvPicPr>
        <p:blipFill>
          <a:blip r:embed="rId3" cstate="print"/>
          <a:srcRect/>
          <a:stretch>
            <a:fillRect/>
          </a:stretch>
        </p:blipFill>
        <p:spPr bwMode="auto">
          <a:xfrm>
            <a:off x="6248400" y="4648200"/>
            <a:ext cx="2667000" cy="631825"/>
          </a:xfrm>
          <a:prstGeom prst="rect">
            <a:avLst/>
          </a:prstGeom>
          <a:noFill/>
          <a:ln w="9525">
            <a:noFill/>
            <a:miter lim="800000"/>
            <a:headEnd/>
            <a:tailEnd/>
          </a:ln>
        </p:spPr>
      </p:pic>
      <p:pic>
        <p:nvPicPr>
          <p:cNvPr id="6152" name="Picture 13" descr="oei_logo_jpe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6324600" y="2590800"/>
            <a:ext cx="2514600" cy="6223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143000"/>
            <a:ext cx="7343775" cy="1066800"/>
          </a:xfrm>
          <a:noFill/>
        </p:spPr>
        <p:txBody>
          <a:bodyPr/>
          <a:lstStyle/>
          <a:p>
            <a:pPr algn="ct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Creating and Managing Metadata Records at EDG</a:t>
            </a:r>
          </a:p>
        </p:txBody>
      </p:sp>
      <p:sp>
        <p:nvSpPr>
          <p:cNvPr id="7171" name="Slide Number Placeholder 3"/>
          <p:cNvSpPr>
            <a:spLocks noGrp="1"/>
          </p:cNvSpPr>
          <p:nvPr>
            <p:ph type="sldNum" sz="quarter" idx="12"/>
          </p:nvPr>
        </p:nvSpPr>
        <p:spPr>
          <a:noFill/>
        </p:spPr>
        <p:txBody>
          <a:bodyPr/>
          <a:lstStyle/>
          <a:p>
            <a:fld id="{4500626B-A895-41B3-816E-4BD24FEE1DD0}" type="slidenum">
              <a:rPr lang="en-US" smtClean="0"/>
              <a:pPr/>
              <a:t>13</a:t>
            </a:fld>
            <a:endParaRPr lang="en-US" smtClean="0"/>
          </a:p>
        </p:txBody>
      </p:sp>
      <p:pic>
        <p:nvPicPr>
          <p:cNvPr id="6149" name="Picture 2"/>
          <p:cNvPicPr>
            <a:picLocks noChangeAspect="1" noChangeArrowheads="1"/>
          </p:cNvPicPr>
          <p:nvPr/>
        </p:nvPicPr>
        <p:blipFill>
          <a:blip r:embed="rId2" cstate="print"/>
          <a:srcRect/>
          <a:stretch>
            <a:fillRect/>
          </a:stretch>
        </p:blipFill>
        <p:spPr bwMode="auto">
          <a:xfrm>
            <a:off x="4800600" y="2286000"/>
            <a:ext cx="4035097" cy="2590800"/>
          </a:xfrm>
          <a:prstGeom prst="rect">
            <a:avLst/>
          </a:prstGeom>
          <a:noFill/>
          <a:ln w="9525">
            <a:solidFill>
              <a:schemeClr val="accent2"/>
            </a:solid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6" name="Picture 5" descr="edg_add.png"/>
          <p:cNvPicPr>
            <a:picLocks noChangeAspect="1"/>
          </p:cNvPicPr>
          <p:nvPr/>
        </p:nvPicPr>
        <p:blipFill>
          <a:blip r:embed="rId3" cstate="print"/>
          <a:stretch>
            <a:fillRect/>
          </a:stretch>
        </p:blipFill>
        <p:spPr>
          <a:xfrm>
            <a:off x="457200" y="2438400"/>
            <a:ext cx="3429000" cy="1254125"/>
          </a:xfrm>
          <a:prstGeom prst="rect">
            <a:avLst/>
          </a:prstGeom>
          <a:ln>
            <a:noFill/>
          </a:ln>
          <a:effectLst>
            <a:outerShdw blurRad="292100" dist="139700" dir="2700000" algn="tl" rotWithShape="0">
              <a:srgbClr val="333333">
                <a:alpha val="65000"/>
              </a:srgbClr>
            </a:outerShdw>
          </a:effectLst>
        </p:spPr>
      </p:pic>
      <p:sp>
        <p:nvSpPr>
          <p:cNvPr id="7175" name="Right Arrow 6"/>
          <p:cNvSpPr>
            <a:spLocks noChangeArrowheads="1"/>
          </p:cNvSpPr>
          <p:nvPr/>
        </p:nvSpPr>
        <p:spPr bwMode="auto">
          <a:xfrm>
            <a:off x="3657600" y="2667000"/>
            <a:ext cx="1752600" cy="762000"/>
          </a:xfrm>
          <a:prstGeom prst="rightArrow">
            <a:avLst>
              <a:gd name="adj1" fmla="val 50000"/>
              <a:gd name="adj2" fmla="val 50004"/>
            </a:avLst>
          </a:prstGeom>
          <a:solidFill>
            <a:schemeClr val="accent1"/>
          </a:solidFill>
          <a:ln w="9525" algn="ctr">
            <a:solidFill>
              <a:schemeClr val="tx1"/>
            </a:solidFill>
            <a:round/>
            <a:headEnd/>
            <a:tailEnd/>
          </a:ln>
        </p:spPr>
        <p:txBody>
          <a:bodyPr/>
          <a:lstStyle/>
          <a:p>
            <a:endParaRPr lang="en-US"/>
          </a:p>
        </p:txBody>
      </p:sp>
      <p:pic>
        <p:nvPicPr>
          <p:cNvPr id="7176" name="Picture 6"/>
          <p:cNvPicPr>
            <a:picLocks noChangeAspect="1" noChangeArrowheads="1"/>
          </p:cNvPicPr>
          <p:nvPr/>
        </p:nvPicPr>
        <p:blipFill>
          <a:blip r:embed="rId4" cstate="print"/>
          <a:srcRect/>
          <a:stretch>
            <a:fillRect/>
          </a:stretch>
        </p:blipFill>
        <p:spPr bwMode="auto">
          <a:xfrm>
            <a:off x="1752600" y="4038600"/>
            <a:ext cx="4267200" cy="229552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p:cNvPicPr>
            <a:picLocks noChangeAspect="1" noChangeArrowheads="1"/>
          </p:cNvPicPr>
          <p:nvPr/>
        </p:nvPicPr>
        <p:blipFill>
          <a:blip r:embed="rId2" cstate="print"/>
          <a:srcRect/>
          <a:stretch>
            <a:fillRect/>
          </a:stretch>
        </p:blipFill>
        <p:spPr bwMode="auto">
          <a:xfrm>
            <a:off x="304800" y="1600200"/>
            <a:ext cx="7584580" cy="4570984"/>
          </a:xfrm>
          <a:prstGeom prst="rect">
            <a:avLst/>
          </a:prstGeom>
          <a:noFill/>
          <a:ln w="9525">
            <a:solidFill>
              <a:schemeClr val="accent2"/>
            </a:solidFill>
            <a:miter lim="800000"/>
            <a:headEnd/>
            <a:tailEnd/>
          </a:ln>
        </p:spPr>
      </p:pic>
      <p:sp>
        <p:nvSpPr>
          <p:cNvPr id="8194" name="Title 1"/>
          <p:cNvSpPr>
            <a:spLocks noGrp="1"/>
          </p:cNvSpPr>
          <p:nvPr>
            <p:ph type="title"/>
          </p:nvPr>
        </p:nvSpPr>
        <p:spPr>
          <a:xfrm>
            <a:off x="1447800" y="1143000"/>
            <a:ext cx="7337425" cy="846137"/>
          </a:xfrm>
          <a:solidFill>
            <a:schemeClr val="bg1"/>
          </a:solidFill>
        </p:spPr>
        <p:txBody>
          <a:bodyPr/>
          <a:lstStyle/>
          <a:p>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‘s Integrated Search </a:t>
            </a:r>
          </a:p>
        </p:txBody>
      </p:sp>
      <p:sp>
        <p:nvSpPr>
          <p:cNvPr id="8195" name="Slide Number Placeholder 3"/>
          <p:cNvSpPr>
            <a:spLocks noGrp="1"/>
          </p:cNvSpPr>
          <p:nvPr>
            <p:ph type="sldNum" sz="quarter" idx="12"/>
          </p:nvPr>
        </p:nvSpPr>
        <p:spPr>
          <a:noFill/>
        </p:spPr>
        <p:txBody>
          <a:bodyPr/>
          <a:lstStyle/>
          <a:p>
            <a:fld id="{B9F3468C-962B-4C5B-96DA-92A732BA07DB}" type="slidenum">
              <a:rPr lang="en-US" smtClean="0"/>
              <a:pPr/>
              <a:t>14</a:t>
            </a:fld>
            <a:endParaRPr lang="en-US" smtClean="0"/>
          </a:p>
        </p:txBody>
      </p:sp>
      <p:sp>
        <p:nvSpPr>
          <p:cNvPr id="6" name="TextBox 5"/>
          <p:cNvSpPr txBox="1"/>
          <p:nvPr/>
        </p:nvSpPr>
        <p:spPr>
          <a:xfrm>
            <a:off x="7315200" y="3200400"/>
            <a:ext cx="1676400"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defRPr/>
            </a:pPr>
            <a:r>
              <a:rPr lang="en-US" b="1" dirty="0"/>
              <a:t>Geo and Non-Geo Records</a:t>
            </a:r>
          </a:p>
        </p:txBody>
      </p:sp>
      <p:sp>
        <p:nvSpPr>
          <p:cNvPr id="7" name="Footer Placeholder 6"/>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p:cNvPicPr>
            <a:picLocks noChangeAspect="1" noChangeArrowheads="1"/>
          </p:cNvPicPr>
          <p:nvPr/>
        </p:nvPicPr>
        <p:blipFill>
          <a:blip r:embed="rId2" cstate="print"/>
          <a:srcRect/>
          <a:stretch>
            <a:fillRect/>
          </a:stretch>
        </p:blipFill>
        <p:spPr bwMode="auto">
          <a:xfrm>
            <a:off x="1295400" y="1676400"/>
            <a:ext cx="7010400" cy="4609624"/>
          </a:xfrm>
          <a:prstGeom prst="rect">
            <a:avLst/>
          </a:prstGeom>
          <a:noFill/>
          <a:ln w="9525">
            <a:noFill/>
            <a:miter lim="800000"/>
            <a:headEnd/>
            <a:tailEnd/>
          </a:ln>
        </p:spPr>
      </p:pic>
      <p:sp>
        <p:nvSpPr>
          <p:cNvPr id="9218" name="Title 1"/>
          <p:cNvSpPr>
            <a:spLocks noGrp="1"/>
          </p:cNvSpPr>
          <p:nvPr>
            <p:ph type="title"/>
          </p:nvPr>
        </p:nvSpPr>
        <p:spPr>
          <a:xfrm>
            <a:off x="762000" y="1143001"/>
            <a:ext cx="7620000" cy="609600"/>
          </a:xfrm>
          <a:solidFill>
            <a:schemeClr val="bg1"/>
          </a:solidFill>
        </p:spPr>
        <p:txBody>
          <a:bodyPr/>
          <a:lstStyle/>
          <a:p>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EDG’s Enhanced Browsing</a:t>
            </a:r>
          </a:p>
        </p:txBody>
      </p:sp>
      <p:sp>
        <p:nvSpPr>
          <p:cNvPr id="9219" name="Slide Number Placeholder 3"/>
          <p:cNvSpPr>
            <a:spLocks noGrp="1"/>
          </p:cNvSpPr>
          <p:nvPr>
            <p:ph type="sldNum" sz="quarter" idx="12"/>
          </p:nvPr>
        </p:nvSpPr>
        <p:spPr>
          <a:noFill/>
        </p:spPr>
        <p:txBody>
          <a:bodyPr/>
          <a:lstStyle/>
          <a:p>
            <a:fld id="{0D16D29C-FD16-4ADE-8A4C-3211132FAEB6}" type="slidenum">
              <a:rPr lang="en-US" smtClean="0"/>
              <a:pPr/>
              <a:t>15</a:t>
            </a:fld>
            <a:endParaRPr lang="en-US" smtClean="0"/>
          </a:p>
        </p:txBody>
      </p:sp>
      <p:sp>
        <p:nvSpPr>
          <p:cNvPr id="7" name="TextBox 6"/>
          <p:cNvSpPr txBox="1"/>
          <p:nvPr/>
        </p:nvSpPr>
        <p:spPr>
          <a:xfrm>
            <a:off x="6477000" y="3200400"/>
            <a:ext cx="1454150" cy="646113"/>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defRPr/>
            </a:pPr>
            <a:r>
              <a:rPr lang="en-US" b="1" dirty="0"/>
              <a:t>Browse by </a:t>
            </a:r>
          </a:p>
          <a:p>
            <a:pPr>
              <a:defRPr/>
            </a:pPr>
            <a:r>
              <a:rPr lang="en-US" b="1" dirty="0"/>
              <a:t>Contributor</a:t>
            </a:r>
          </a:p>
        </p:txBody>
      </p:sp>
      <p:cxnSp>
        <p:nvCxnSpPr>
          <p:cNvPr id="9223" name="Straight Arrow Connector 8"/>
          <p:cNvCxnSpPr>
            <a:cxnSpLocks noChangeShapeType="1"/>
          </p:cNvCxnSpPr>
          <p:nvPr/>
        </p:nvCxnSpPr>
        <p:spPr bwMode="auto">
          <a:xfrm rot="10800000" flipV="1">
            <a:off x="2057400" y="3581400"/>
            <a:ext cx="4419600" cy="914400"/>
          </a:xfrm>
          <a:prstGeom prst="straightConnector1">
            <a:avLst/>
          </a:prstGeom>
          <a:noFill/>
          <a:ln w="9525" algn="ctr">
            <a:solidFill>
              <a:schemeClr val="tx1"/>
            </a:solidFill>
            <a:round/>
            <a:headEnd/>
            <a:tailEnd type="arrow" w="med" len="med"/>
          </a:ln>
        </p:spPr>
      </p:cxnSp>
      <p:sp>
        <p:nvSpPr>
          <p:cNvPr id="8" name="Footer Placeholder 7"/>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838200" y="2133600"/>
            <a:ext cx="6248400" cy="391575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243" name="Title 1"/>
          <p:cNvSpPr>
            <a:spLocks noGrp="1"/>
          </p:cNvSpPr>
          <p:nvPr>
            <p:ph type="title"/>
          </p:nvPr>
        </p:nvSpPr>
        <p:spPr>
          <a:xfrm>
            <a:off x="381000" y="1066800"/>
            <a:ext cx="7543800" cy="846137"/>
          </a:xfrm>
          <a:solidFill>
            <a:schemeClr val="bg1"/>
          </a:solidFill>
        </p:spPr>
        <p:txBody>
          <a:bodyPr/>
          <a:lstStyle/>
          <a:p>
            <a:pPr algn="ctr"/>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‘s Web Components REST Outputs  &amp; a Widget </a:t>
            </a:r>
          </a:p>
        </p:txBody>
      </p:sp>
      <p:sp>
        <p:nvSpPr>
          <p:cNvPr id="10244" name="Slide Number Placeholder 3"/>
          <p:cNvSpPr>
            <a:spLocks noGrp="1"/>
          </p:cNvSpPr>
          <p:nvPr>
            <p:ph type="sldNum" sz="quarter" idx="12"/>
          </p:nvPr>
        </p:nvSpPr>
        <p:spPr>
          <a:noFill/>
        </p:spPr>
        <p:txBody>
          <a:bodyPr/>
          <a:lstStyle/>
          <a:p>
            <a:fld id="{DD7B5B06-4D9D-4EF9-9F76-ED06108511C8}" type="slidenum">
              <a:rPr lang="en-US" smtClean="0"/>
              <a:pPr/>
              <a:t>16</a:t>
            </a:fld>
            <a:endParaRPr lang="en-US" smtClean="0"/>
          </a:p>
        </p:txBody>
      </p:sp>
      <p:sp>
        <p:nvSpPr>
          <p:cNvPr id="7" name="TextBox 6"/>
          <p:cNvSpPr txBox="1"/>
          <p:nvPr/>
        </p:nvSpPr>
        <p:spPr>
          <a:xfrm>
            <a:off x="7086600" y="3581400"/>
            <a:ext cx="1676400" cy="83099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en-US" b="1" dirty="0"/>
              <a:t>HTML </a:t>
            </a:r>
            <a:r>
              <a:rPr lang="en-US" b="1" dirty="0" smtClean="0"/>
              <a:t>Output</a:t>
            </a:r>
            <a:endParaRPr lang="en-US" b="1" dirty="0"/>
          </a:p>
        </p:txBody>
      </p:sp>
      <p:sp>
        <p:nvSpPr>
          <p:cNvPr id="8" name="Footer Placeholder 7"/>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295400"/>
            <a:ext cx="6118225" cy="846137"/>
          </a:xfrm>
        </p:spPr>
        <p:txBody>
          <a:bodyPr/>
          <a:lstStyle/>
          <a:p>
            <a:pPr algn="l"/>
            <a:r>
              <a:rPr lang="en-US" sz="40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 Performance Metrics</a:t>
            </a:r>
          </a:p>
        </p:txBody>
      </p:sp>
      <p:sp>
        <p:nvSpPr>
          <p:cNvPr id="12292" name="Content Placeholder 2"/>
          <p:cNvSpPr>
            <a:spLocks noGrp="1"/>
          </p:cNvSpPr>
          <p:nvPr>
            <p:ph idx="1"/>
          </p:nvPr>
        </p:nvSpPr>
        <p:spPr>
          <a:xfrm>
            <a:off x="0" y="2514600"/>
            <a:ext cx="4343400" cy="3962400"/>
          </a:xfrm>
        </p:spPr>
        <p:txBody>
          <a:bodyPr/>
          <a:lstStyle/>
          <a:p>
            <a:r>
              <a:rPr lang="en-US" sz="2800" b="1" dirty="0" smtClean="0">
                <a:solidFill>
                  <a:srgbClr val="006666"/>
                </a:solidFill>
                <a:latin typeface="Arial Rounded MT Bold" pitchFamily="34" charset="0"/>
                <a:ea typeface="Cambria Math" pitchFamily="18" charset="0"/>
              </a:rPr>
              <a:t>Usage Metrics Dashboard</a:t>
            </a:r>
          </a:p>
          <a:p>
            <a:pPr lvl="1"/>
            <a:r>
              <a:rPr lang="en-US" sz="2200" dirty="0" smtClean="0">
                <a:latin typeface="Arial Rounded MT Bold" pitchFamily="34" charset="0"/>
                <a:ea typeface="Cambria Math" pitchFamily="18" charset="0"/>
              </a:rPr>
              <a:t>Tracks user downloads</a:t>
            </a:r>
          </a:p>
          <a:p>
            <a:pPr lvl="1"/>
            <a:r>
              <a:rPr lang="en-US" sz="2200" dirty="0" smtClean="0">
                <a:latin typeface="Arial Rounded MT Bold" pitchFamily="34" charset="0"/>
                <a:ea typeface="Cambria Math" pitchFamily="18" charset="0"/>
              </a:rPr>
              <a:t>Captures location (IP address)</a:t>
            </a:r>
          </a:p>
          <a:p>
            <a:pPr lvl="1"/>
            <a:r>
              <a:rPr lang="en-US" sz="2200" dirty="0" smtClean="0">
                <a:latin typeface="Arial Rounded MT Bold" pitchFamily="34" charset="0"/>
                <a:ea typeface="Cambria Math" pitchFamily="18" charset="0"/>
              </a:rPr>
              <a:t>View usage by Data resource</a:t>
            </a:r>
          </a:p>
          <a:p>
            <a:pPr lvl="1"/>
            <a:r>
              <a:rPr lang="en-US" sz="2200" dirty="0" smtClean="0">
                <a:latin typeface="Arial Rounded MT Bold" pitchFamily="34" charset="0"/>
                <a:ea typeface="Cambria Math" pitchFamily="18" charset="0"/>
              </a:rPr>
              <a:t>Users can filter, drill down and exports (CSV)</a:t>
            </a:r>
          </a:p>
        </p:txBody>
      </p:sp>
      <p:sp>
        <p:nvSpPr>
          <p:cNvPr id="12293" name="Slide Number Placeholder 3"/>
          <p:cNvSpPr>
            <a:spLocks noGrp="1"/>
          </p:cNvSpPr>
          <p:nvPr>
            <p:ph type="sldNum" sz="quarter" idx="12"/>
          </p:nvPr>
        </p:nvSpPr>
        <p:spPr>
          <a:noFill/>
        </p:spPr>
        <p:txBody>
          <a:bodyPr/>
          <a:lstStyle/>
          <a:p>
            <a:fld id="{42A936CE-CA0F-4FE4-9335-EDA36E55590E}" type="slidenum">
              <a:rPr lang="en-US" smtClean="0"/>
              <a:pPr/>
              <a:t>17</a:t>
            </a:fld>
            <a:endParaRPr lang="en-US" smtClean="0"/>
          </a:p>
        </p:txBody>
      </p:sp>
      <p:pic>
        <p:nvPicPr>
          <p:cNvPr id="10248" name="Picture 8"/>
          <p:cNvPicPr>
            <a:picLocks noChangeAspect="1" noChangeArrowheads="1"/>
          </p:cNvPicPr>
          <p:nvPr/>
        </p:nvPicPr>
        <p:blipFill>
          <a:blip r:embed="rId3" cstate="print"/>
          <a:srcRect/>
          <a:stretch>
            <a:fillRect/>
          </a:stretch>
        </p:blipFill>
        <p:spPr bwMode="auto">
          <a:xfrm>
            <a:off x="4495800" y="3886200"/>
            <a:ext cx="4495800" cy="1957388"/>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10249" name="Picture 9"/>
          <p:cNvPicPr>
            <a:picLocks noChangeAspect="1" noChangeArrowheads="1"/>
          </p:cNvPicPr>
          <p:nvPr/>
        </p:nvPicPr>
        <p:blipFill>
          <a:blip r:embed="rId4" cstate="print"/>
          <a:srcRect/>
          <a:stretch>
            <a:fillRect/>
          </a:stretch>
        </p:blipFill>
        <p:spPr bwMode="auto">
          <a:xfrm>
            <a:off x="4419600" y="1905000"/>
            <a:ext cx="4114800" cy="1707753"/>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sp>
        <p:nvSpPr>
          <p:cNvPr id="9" name="Footer Placeholder 8"/>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90600"/>
            <a:ext cx="7467600" cy="1447800"/>
          </a:xfrm>
        </p:spPr>
        <p:txBody>
          <a:bodyPr>
            <a:noAutofit/>
          </a:bodyPr>
          <a:lstStyle/>
          <a:p>
            <a:r>
              <a:rPr lang="en-US" sz="4000" b="1" dirty="0" smtClean="0"/>
              <a:t>Governance Model/Process for </a:t>
            </a:r>
            <a:br>
              <a:rPr lang="en-US" sz="4000" b="1" dirty="0" smtClean="0"/>
            </a:br>
            <a:r>
              <a:rPr lang="en-US" sz="4000" b="1" dirty="0" smtClean="0"/>
              <a:t>GeoPlatform Publishing</a:t>
            </a:r>
            <a:endParaRPr lang="en-US" sz="4000" b="1" dirty="0"/>
          </a:p>
        </p:txBody>
      </p:sp>
      <p:sp>
        <p:nvSpPr>
          <p:cNvPr id="4" name="Content Placeholder 3"/>
          <p:cNvSpPr>
            <a:spLocks noGrp="1"/>
          </p:cNvSpPr>
          <p:nvPr>
            <p:ph idx="1"/>
          </p:nvPr>
        </p:nvSpPr>
        <p:spPr>
          <a:xfrm>
            <a:off x="457200" y="2743200"/>
            <a:ext cx="8305800" cy="2895600"/>
          </a:xfrm>
          <a:ln>
            <a:solidFill>
              <a:schemeClr val="accent1"/>
            </a:solidFill>
          </a:ln>
        </p:spPr>
        <p:txBody>
          <a:bodyPr/>
          <a:lstStyle/>
          <a:p>
            <a:pPr marL="0" indent="4763">
              <a:buNone/>
            </a:pPr>
            <a:r>
              <a:rPr lang="en-US" dirty="0" smtClean="0"/>
              <a:t>Implement a flexible, decentralized approach that centers around a network of EPA data stewards and managers who accept the responsibility for governance of their organization's geospatial data and agree to follow the guidelines.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848600" cy="990600"/>
          </a:xfrm>
        </p:spPr>
        <p:txBody>
          <a:bodyPr>
            <a:noAutofit/>
          </a:bodyPr>
          <a:lstStyle/>
          <a:p>
            <a:r>
              <a:rPr lang="en-US" sz="4000" b="1" dirty="0" smtClean="0"/>
              <a:t>GeoPlatform Publishing Procedures</a:t>
            </a:r>
            <a:endParaRPr lang="en-US" sz="4000" b="1" dirty="0"/>
          </a:p>
        </p:txBody>
      </p:sp>
      <p:sp>
        <p:nvSpPr>
          <p:cNvPr id="3" name="Content Placeholder 2"/>
          <p:cNvSpPr>
            <a:spLocks noGrp="1"/>
          </p:cNvSpPr>
          <p:nvPr>
            <p:ph idx="1"/>
          </p:nvPr>
        </p:nvSpPr>
        <p:spPr>
          <a:xfrm>
            <a:off x="533400" y="2133600"/>
            <a:ext cx="8229600" cy="4038600"/>
          </a:xfrm>
        </p:spPr>
        <p:txBody>
          <a:bodyPr>
            <a:normAutofit/>
          </a:bodyPr>
          <a:lstStyle/>
          <a:p>
            <a:pPr marL="514350" indent="-514350">
              <a:buFont typeface="+mj-lt"/>
              <a:buAutoNum type="arabicPeriod"/>
            </a:pPr>
            <a:r>
              <a:rPr lang="en-US" dirty="0" smtClean="0"/>
              <a:t>Review Available EPA Data and Services </a:t>
            </a:r>
          </a:p>
          <a:p>
            <a:pPr marL="514350" indent="-514350">
              <a:buFont typeface="+mj-lt"/>
              <a:buAutoNum type="arabicPeriod"/>
            </a:pPr>
            <a:r>
              <a:rPr lang="en-US" dirty="0" smtClean="0"/>
              <a:t>Understand Publishing Options &amp; Processes </a:t>
            </a:r>
          </a:p>
          <a:p>
            <a:pPr marL="514350" indent="-514350">
              <a:buFont typeface="+mj-lt"/>
              <a:buAutoNum type="arabicPeriod"/>
            </a:pPr>
            <a:r>
              <a:rPr lang="en-US" dirty="0" smtClean="0"/>
              <a:t>Develop Content &amp; Initiate Hosting Requests </a:t>
            </a:r>
          </a:p>
          <a:p>
            <a:pPr marL="514350" indent="-514350">
              <a:buFont typeface="+mj-lt"/>
              <a:buAutoNum type="arabicPeriod"/>
            </a:pPr>
            <a:r>
              <a:rPr lang="en-US" dirty="0" smtClean="0"/>
              <a:t>Deploy/Publish Content</a:t>
            </a:r>
          </a:p>
          <a:p>
            <a:pPr marL="514350" indent="-514350">
              <a:buFont typeface="+mj-lt"/>
              <a:buAutoNum type="arabicPeriod"/>
            </a:pPr>
            <a:r>
              <a:rPr lang="en-US" dirty="0" smtClean="0"/>
              <a:t>Publish Metadata and Create Linkages </a:t>
            </a:r>
          </a:p>
          <a:p>
            <a:pPr marL="514350" indent="-514350">
              <a:buFont typeface="+mj-lt"/>
              <a:buAutoNum type="arabicPeriod"/>
            </a:pPr>
            <a:r>
              <a:rPr lang="en-US" dirty="0" smtClean="0"/>
              <a:t>Review/Approve/Finalize Published Data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876800"/>
          </a:xfrm>
        </p:spPr>
        <p:txBody>
          <a:bodyPr/>
          <a:lstStyle/>
          <a:p>
            <a:pPr>
              <a:buNone/>
            </a:pPr>
            <a:r>
              <a:rPr lang="en-US" sz="2400" b="1" i="1" dirty="0" smtClean="0"/>
              <a:t>We’ve tried to anticipate your questions:</a:t>
            </a:r>
          </a:p>
          <a:p>
            <a:r>
              <a:rPr lang="en-US" sz="2400" dirty="0" smtClean="0"/>
              <a:t>What does it mean to Geo-enable the Exchange Network? When should I use the network to publish Geo data?</a:t>
            </a:r>
          </a:p>
          <a:p>
            <a:r>
              <a:rPr lang="en-US" sz="2400" dirty="0" smtClean="0"/>
              <a:t>Which data should I publish in Geo formats, and how can I begin? How does EPA catalog its datasets, and how can I access them?</a:t>
            </a:r>
          </a:p>
          <a:p>
            <a:r>
              <a:rPr lang="en-US" sz="2400" dirty="0" smtClean="0"/>
              <a:t>When and how can I access the EPA GeoPlatform? What is the Federal GeoPlatform? How could I get capabilities like these in my state?</a:t>
            </a:r>
          </a:p>
          <a:p>
            <a:r>
              <a:rPr lang="en-US" sz="2400" dirty="0" smtClean="0"/>
              <a:t>What FRS Geo services are available to me?</a:t>
            </a:r>
          </a:p>
          <a:p>
            <a:r>
              <a:rPr lang="en-US" sz="2400" dirty="0" smtClean="0"/>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066800"/>
            <a:ext cx="8229600" cy="944562"/>
          </a:xfrm>
        </p:spPr>
        <p:txBody>
          <a:bodyPr>
            <a:normAutofit fontScale="90000"/>
          </a:bodyPr>
          <a:lstStyle/>
          <a:p>
            <a:pPr marL="514350" indent="-514350"/>
            <a:r>
              <a:rPr lang="en-US" b="1" dirty="0" smtClean="0"/>
              <a:t>Review Available Data and Services </a:t>
            </a:r>
          </a:p>
        </p:txBody>
      </p:sp>
      <p:sp>
        <p:nvSpPr>
          <p:cNvPr id="8" name="Content Placeholder 7"/>
          <p:cNvSpPr>
            <a:spLocks noGrp="1"/>
          </p:cNvSpPr>
          <p:nvPr>
            <p:ph idx="1"/>
          </p:nvPr>
        </p:nvSpPr>
        <p:spPr>
          <a:xfrm>
            <a:off x="457200" y="2057400"/>
            <a:ext cx="8229600" cy="4267200"/>
          </a:xfrm>
        </p:spPr>
        <p:txBody>
          <a:bodyPr/>
          <a:lstStyle/>
          <a:p>
            <a:r>
              <a:rPr lang="en-US" dirty="0" smtClean="0"/>
              <a:t>Integrated Geo Database (IGD)</a:t>
            </a:r>
          </a:p>
          <a:p>
            <a:r>
              <a:rPr lang="en-US" dirty="0" smtClean="0"/>
              <a:t>Facilities Registry System (FRS) &amp; </a:t>
            </a:r>
            <a:r>
              <a:rPr lang="en-US" dirty="0" err="1" smtClean="0"/>
              <a:t>EnviroFacts</a:t>
            </a:r>
            <a:endParaRPr lang="en-US" dirty="0" smtClean="0"/>
          </a:p>
          <a:p>
            <a:r>
              <a:rPr lang="en-US" dirty="0" smtClean="0"/>
              <a:t>Office and Regional Web Services</a:t>
            </a:r>
          </a:p>
          <a:p>
            <a:r>
              <a:rPr lang="en-US" dirty="0" smtClean="0"/>
              <a:t>(ESRI) Business Analyst Server</a:t>
            </a:r>
          </a:p>
          <a:p>
            <a:r>
              <a:rPr lang="en-US" dirty="0" smtClean="0"/>
              <a:t>(Internet) Federal &amp; State Web Services</a:t>
            </a:r>
          </a:p>
          <a:p>
            <a:r>
              <a:rPr lang="en-US" dirty="0" smtClean="0"/>
              <a:t>(ESRI) </a:t>
            </a:r>
            <a:r>
              <a:rPr lang="en-US" dirty="0" err="1" smtClean="0"/>
              <a:t>ArcGIS</a:t>
            </a:r>
            <a:r>
              <a:rPr lang="en-US" dirty="0" smtClean="0"/>
              <a:t> Online Services </a:t>
            </a:r>
          </a:p>
          <a:p>
            <a:pPr>
              <a:buNone/>
            </a:pPr>
            <a:r>
              <a:rPr lang="en-US" dirty="0" smtClean="0">
                <a:effectLst>
                  <a:outerShdw blurRad="38100" dist="38100" dir="2700000" algn="tl">
                    <a:srgbClr val="000000">
                      <a:alpha val="43137"/>
                    </a:srgbClr>
                  </a:outerShdw>
                </a:effectLst>
              </a:rPr>
              <a:t>&amp;</a:t>
            </a:r>
            <a:r>
              <a:rPr lang="en-US" dirty="0" smtClean="0"/>
              <a:t>  </a:t>
            </a:r>
            <a:r>
              <a:rPr lang="en-US" dirty="0" smtClean="0">
                <a:sym typeface="Wingdings" pitchFamily="2" charset="2"/>
              </a:rPr>
              <a:t>Exchange Network, System of Registries, …</a:t>
            </a:r>
            <a:endParaRPr lang="en-US" dirty="0" smtClean="0"/>
          </a:p>
          <a:p>
            <a:endParaRPr lang="en-US" b="1" dirty="0" smtClean="0"/>
          </a:p>
          <a:p>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924800" cy="990600"/>
          </a:xfrm>
        </p:spPr>
        <p:txBody>
          <a:bodyPr>
            <a:noAutofit/>
          </a:bodyPr>
          <a:lstStyle/>
          <a:p>
            <a:pPr marL="514350" indent="-514350"/>
            <a:r>
              <a:rPr lang="en-US" sz="4000" b="1" dirty="0" smtClean="0"/>
              <a:t>Understand the Publishing Options and Processes </a:t>
            </a:r>
          </a:p>
        </p:txBody>
      </p:sp>
      <p:sp>
        <p:nvSpPr>
          <p:cNvPr id="3" name="Content Placeholder 2"/>
          <p:cNvSpPr>
            <a:spLocks noGrp="1"/>
          </p:cNvSpPr>
          <p:nvPr>
            <p:ph idx="1"/>
          </p:nvPr>
        </p:nvSpPr>
        <p:spPr>
          <a:xfrm>
            <a:off x="457200" y="2590799"/>
            <a:ext cx="8229600" cy="3581401"/>
          </a:xfrm>
        </p:spPr>
        <p:txBody>
          <a:bodyPr>
            <a:normAutofit fontScale="92500" lnSpcReduction="20000"/>
          </a:bodyPr>
          <a:lstStyle/>
          <a:p>
            <a:pPr>
              <a:buNone/>
            </a:pPr>
            <a:r>
              <a:rPr lang="en-US" dirty="0" smtClean="0"/>
              <a:t>EPA GeoPlatform Online Environment (users)</a:t>
            </a:r>
          </a:p>
          <a:p>
            <a:pPr>
              <a:buNone/>
            </a:pPr>
            <a:r>
              <a:rPr lang="en-US" dirty="0" smtClean="0"/>
              <a:t>NCC Server Environment</a:t>
            </a:r>
          </a:p>
          <a:p>
            <a:r>
              <a:rPr lang="en-US" dirty="0" smtClean="0"/>
              <a:t>NCC GeoPlatform Hosting Environment</a:t>
            </a:r>
          </a:p>
          <a:p>
            <a:pPr lvl="1"/>
            <a:r>
              <a:rPr lang="en-US" dirty="0" smtClean="0"/>
              <a:t>Sandbox / Staging / Production </a:t>
            </a:r>
          </a:p>
          <a:p>
            <a:r>
              <a:rPr lang="en-US" dirty="0" smtClean="0"/>
              <a:t>Environmental Dataset Gateway (EDG)</a:t>
            </a:r>
          </a:p>
          <a:p>
            <a:pPr lvl="1"/>
            <a:r>
              <a:rPr lang="en-US" dirty="0" smtClean="0"/>
              <a:t>Metadata Catalog</a:t>
            </a:r>
          </a:p>
          <a:p>
            <a:pPr lvl="1"/>
            <a:r>
              <a:rPr lang="en-US" dirty="0" smtClean="0"/>
              <a:t>Data Download Site (ftp)</a:t>
            </a:r>
          </a:p>
          <a:p>
            <a:pPr lvl="1"/>
            <a:r>
              <a:rPr lang="en-US" dirty="0" smtClean="0"/>
              <a:t>Clip &amp; Ship Application</a:t>
            </a:r>
          </a:p>
          <a:p>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72400" cy="1143000"/>
          </a:xfrm>
        </p:spPr>
        <p:txBody>
          <a:bodyPr>
            <a:noAutofit/>
          </a:bodyPr>
          <a:lstStyle/>
          <a:p>
            <a:r>
              <a:rPr lang="en-US" sz="3600" b="1" dirty="0" smtClean="0"/>
              <a:t>NCC GeoPlatform Hosting Environment Operations </a:t>
            </a:r>
            <a:endParaRPr lang="en-US" sz="3600" b="1" dirty="0"/>
          </a:p>
        </p:txBody>
      </p:sp>
      <p:sp>
        <p:nvSpPr>
          <p:cNvPr id="3" name="Content Placeholder 2"/>
          <p:cNvSpPr>
            <a:spLocks noGrp="1"/>
          </p:cNvSpPr>
          <p:nvPr>
            <p:ph idx="1"/>
          </p:nvPr>
        </p:nvSpPr>
        <p:spPr>
          <a:xfrm>
            <a:off x="762000" y="2514600"/>
            <a:ext cx="7924800" cy="3505200"/>
          </a:xfrm>
        </p:spPr>
        <p:txBody>
          <a:bodyPr>
            <a:noAutofit/>
          </a:bodyPr>
          <a:lstStyle/>
          <a:p>
            <a:r>
              <a:rPr lang="en-US" sz="2800" dirty="0" smtClean="0"/>
              <a:t>No Major/large/complex GIS applications. </a:t>
            </a:r>
          </a:p>
          <a:p>
            <a:pPr fontAlgn="t"/>
            <a:r>
              <a:rPr lang="en-US" sz="2800" dirty="0" smtClean="0"/>
              <a:t>All data are local file </a:t>
            </a:r>
            <a:r>
              <a:rPr lang="en-US" sz="2800" dirty="0" err="1" smtClean="0"/>
              <a:t>geodatabases</a:t>
            </a:r>
            <a:r>
              <a:rPr lang="en-US" sz="2800" dirty="0" smtClean="0"/>
              <a:t>.   </a:t>
            </a:r>
          </a:p>
          <a:p>
            <a:pPr fontAlgn="t"/>
            <a:r>
              <a:rPr lang="en-US" sz="2800" dirty="0" smtClean="0"/>
              <a:t>No sensitive/confidential data. </a:t>
            </a:r>
          </a:p>
          <a:p>
            <a:pPr fontAlgn="t"/>
            <a:r>
              <a:rPr lang="en-US" sz="2800" dirty="0" smtClean="0"/>
              <a:t>No complex network communications.</a:t>
            </a:r>
          </a:p>
          <a:p>
            <a:pPr fontAlgn="t"/>
            <a:r>
              <a:rPr lang="en-US" sz="2800" dirty="0" smtClean="0"/>
              <a:t>All Data &amp; Apps require Metadata. </a:t>
            </a:r>
          </a:p>
          <a:p>
            <a:pPr fontAlgn="t"/>
            <a:r>
              <a:rPr lang="en-US" sz="2800" dirty="0" smtClean="0"/>
              <a:t>App must play nice. </a:t>
            </a:r>
          </a:p>
          <a:p>
            <a:pPr marL="342900" lvl="2" indent="-342900" fontAlgn="t"/>
            <a:r>
              <a:rPr lang="en-US" sz="2800" dirty="0" smtClean="0"/>
              <a:t>Security Certificate. </a:t>
            </a:r>
            <a:endParaRPr lang="en-US" sz="2800" dirty="0" smtClean="0">
              <a:solidFill>
                <a:srgbClr val="0070C0"/>
              </a:solidFill>
            </a:endParaRPr>
          </a:p>
          <a:p>
            <a:pPr fontAlgn="t"/>
            <a:endParaRPr lang="en-US"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DF55A1E2-C288-4979-85C8-17FB2AFA3DD5}"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458200" cy="990600"/>
          </a:xfrm>
        </p:spPr>
        <p:txBody>
          <a:bodyPr>
            <a:noAutofit/>
          </a:bodyPr>
          <a:lstStyle/>
          <a:p>
            <a:r>
              <a:rPr lang="en-US" sz="3600" b="1" dirty="0" smtClean="0"/>
              <a:t>EPA Geo Data Publishing Managers</a:t>
            </a:r>
            <a:endParaRPr lang="en-US" b="1" dirty="0"/>
          </a:p>
        </p:txBody>
      </p:sp>
      <p:sp>
        <p:nvSpPr>
          <p:cNvPr id="3" name="Content Placeholder 2"/>
          <p:cNvSpPr>
            <a:spLocks noGrp="1"/>
          </p:cNvSpPr>
          <p:nvPr>
            <p:ph idx="1"/>
          </p:nvPr>
        </p:nvSpPr>
        <p:spPr>
          <a:xfrm>
            <a:off x="685800" y="2438400"/>
            <a:ext cx="7772400" cy="3733800"/>
          </a:xfrm>
        </p:spPr>
        <p:txBody>
          <a:bodyPr>
            <a:normAutofit/>
          </a:bodyPr>
          <a:lstStyle/>
          <a:p>
            <a:r>
              <a:rPr lang="en-US" dirty="0" smtClean="0"/>
              <a:t>Together oversee geo-data governance. </a:t>
            </a:r>
          </a:p>
          <a:p>
            <a:r>
              <a:rPr lang="en-US" dirty="0" smtClean="0"/>
              <a:t>Promote fair and equitable use. </a:t>
            </a:r>
          </a:p>
          <a:p>
            <a:r>
              <a:rPr lang="en-US" dirty="0" smtClean="0"/>
              <a:t>Ensure that requirements are met.  </a:t>
            </a:r>
          </a:p>
          <a:p>
            <a:r>
              <a:rPr lang="en-US" dirty="0" smtClean="0"/>
              <a:t>Delegating roles (establish stewards).  </a:t>
            </a:r>
          </a:p>
          <a:p>
            <a:r>
              <a:rPr lang="en-US" dirty="0" smtClean="0"/>
              <a:t>Reasonable resource use (requirements).</a:t>
            </a:r>
          </a:p>
          <a:p>
            <a:r>
              <a:rPr lang="en-US" dirty="0" smtClean="0"/>
              <a:t>Managers are fully responsible. </a:t>
            </a:r>
          </a:p>
          <a:p>
            <a:endParaRPr lang="en-US" dirty="0"/>
          </a:p>
        </p:txBody>
      </p:sp>
      <p:sp>
        <p:nvSpPr>
          <p:cNvPr id="4" name="Slide Number Placeholder 3"/>
          <p:cNvSpPr>
            <a:spLocks noGrp="1"/>
          </p:cNvSpPr>
          <p:nvPr>
            <p:ph type="sldNum" sz="quarter" idx="10"/>
          </p:nvPr>
        </p:nvSpPr>
        <p:spPr/>
        <p:txBody>
          <a:bodyPr/>
          <a:lstStyle/>
          <a:p>
            <a:pPr>
              <a:defRPr/>
            </a:pPr>
            <a:fld id="{DF55A1E2-C288-4979-85C8-17FB2AFA3DD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C69FBF7-AF1C-40D4-955A-D5A3CD7D82F1}" type="slidenum">
              <a:rPr lang="en-US" smtClean="0"/>
              <a:pPr/>
              <a:t>24</a:t>
            </a:fld>
            <a:endParaRPr lang="en-US" smtClean="0"/>
          </a:p>
        </p:txBody>
      </p:sp>
      <p:sp>
        <p:nvSpPr>
          <p:cNvPr id="14339" name="Rectangle 2"/>
          <p:cNvSpPr>
            <a:spLocks noGrp="1" noChangeArrowheads="1"/>
          </p:cNvSpPr>
          <p:nvPr>
            <p:ph type="title"/>
          </p:nvPr>
        </p:nvSpPr>
        <p:spPr>
          <a:xfrm>
            <a:off x="1371600" y="1295400"/>
            <a:ext cx="7620000" cy="990600"/>
          </a:xfrm>
        </p:spPr>
        <p:txBody>
          <a:bodyPr/>
          <a:lstStyle/>
          <a:p>
            <a:r>
              <a:rPr lang="en-US" sz="36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Contacting the EPA EDG Team </a:t>
            </a:r>
          </a:p>
        </p:txBody>
      </p:sp>
      <p:sp>
        <p:nvSpPr>
          <p:cNvPr id="18436" name="Rectangle 3"/>
          <p:cNvSpPr>
            <a:spLocks noGrp="1" noChangeArrowheads="1"/>
          </p:cNvSpPr>
          <p:nvPr>
            <p:ph type="body" idx="1"/>
          </p:nvPr>
        </p:nvSpPr>
        <p:spPr>
          <a:xfrm>
            <a:off x="1981200" y="2362200"/>
            <a:ext cx="4267200" cy="3200400"/>
          </a:xfrm>
        </p:spPr>
        <p:txBody>
          <a:bodyPr/>
          <a:lstStyle/>
          <a:p>
            <a:pPr marL="457200" indent="-457200">
              <a:lnSpc>
                <a:spcPct val="80000"/>
              </a:lnSpc>
              <a:buNone/>
              <a:defRPr/>
            </a:pPr>
            <a:r>
              <a:rPr lang="en-US" sz="2400" dirty="0" smtClean="0">
                <a:latin typeface="Arial Rounded MT Bold" pitchFamily="34" charset="0"/>
                <a:ea typeface="Cambria Math" pitchFamily="18" charset="0"/>
              </a:rPr>
              <a:t>David Parrish, U.S.EPA</a:t>
            </a:r>
          </a:p>
          <a:p>
            <a:pPr lvl="1">
              <a:lnSpc>
                <a:spcPct val="80000"/>
              </a:lnSpc>
              <a:defRPr/>
            </a:pPr>
            <a:r>
              <a:rPr lang="en-US" sz="2000" dirty="0" smtClean="0">
                <a:latin typeface="Arial Rounded MT Bold" pitchFamily="34" charset="0"/>
                <a:ea typeface="Cambria Math" pitchFamily="18" charset="0"/>
              </a:rPr>
              <a:t>214/665-8352 </a:t>
            </a:r>
            <a:r>
              <a:rPr lang="en-US" sz="2000" dirty="0">
                <a:latin typeface="Arial Rounded MT Bold" pitchFamily="34" charset="0"/>
                <a:ea typeface="Cambria Math" pitchFamily="18" charset="0"/>
              </a:rPr>
              <a:t> </a:t>
            </a:r>
            <a:endParaRPr lang="en-US" sz="2000" dirty="0" smtClean="0">
              <a:latin typeface="Arial Rounded MT Bold" pitchFamily="34" charset="0"/>
              <a:ea typeface="Cambria Math" pitchFamily="18" charset="0"/>
            </a:endParaRPr>
          </a:p>
          <a:p>
            <a:pPr lvl="1">
              <a:lnSpc>
                <a:spcPct val="80000"/>
              </a:lnSpc>
              <a:defRPr/>
            </a:pPr>
            <a:r>
              <a:rPr lang="en-US" sz="1900" dirty="0" smtClean="0">
                <a:latin typeface="Arial Rounded MT Bold" pitchFamily="34" charset="0"/>
                <a:ea typeface="Cambria Math" pitchFamily="18" charset="0"/>
                <a:hlinkClick r:id="rId3"/>
              </a:rPr>
              <a:t>parrish.david@epa.gov</a:t>
            </a:r>
            <a:endParaRPr lang="en-US" sz="1900" dirty="0" smtClean="0">
              <a:latin typeface="Arial Rounded MT Bold" pitchFamily="34" charset="0"/>
              <a:ea typeface="Cambria Math" pitchFamily="18" charset="0"/>
            </a:endParaRPr>
          </a:p>
          <a:p>
            <a:pPr>
              <a:lnSpc>
                <a:spcPct val="80000"/>
              </a:lnSpc>
              <a:defRPr/>
            </a:pPr>
            <a:endParaRPr lang="en-US" sz="2400" dirty="0" smtClean="0">
              <a:latin typeface="Arial Rounded MT Bold" pitchFamily="34" charset="0"/>
              <a:ea typeface="Cambria Math" pitchFamily="18" charset="0"/>
            </a:endParaRPr>
          </a:p>
          <a:p>
            <a:pPr>
              <a:lnSpc>
                <a:spcPct val="80000"/>
              </a:lnSpc>
              <a:defRPr/>
            </a:pPr>
            <a:r>
              <a:rPr lang="en-US" sz="2400" dirty="0" smtClean="0">
                <a:latin typeface="Arial Rounded MT Bold" pitchFamily="34" charset="0"/>
                <a:ea typeface="Cambria Math" pitchFamily="18" charset="0"/>
              </a:rPr>
              <a:t>Jessica </a:t>
            </a:r>
            <a:r>
              <a:rPr lang="en-US" sz="2400" dirty="0" err="1" smtClean="0">
                <a:latin typeface="Arial Rounded MT Bold" pitchFamily="34" charset="0"/>
                <a:ea typeface="Cambria Math" pitchFamily="18" charset="0"/>
              </a:rPr>
              <a:t>Zichichi</a:t>
            </a:r>
            <a:r>
              <a:rPr lang="en-US" sz="2400" dirty="0" smtClean="0">
                <a:latin typeface="Arial Rounded MT Bold" pitchFamily="34" charset="0"/>
                <a:ea typeface="Cambria Math" pitchFamily="18" charset="0"/>
              </a:rPr>
              <a:t>, Innovate!, Inc. </a:t>
            </a:r>
          </a:p>
          <a:p>
            <a:pPr lvl="1">
              <a:lnSpc>
                <a:spcPct val="80000"/>
              </a:lnSpc>
              <a:defRPr/>
            </a:pPr>
            <a:r>
              <a:rPr lang="en-US" sz="2000"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edg@epa.gov</a:t>
            </a:r>
            <a:endParaRPr lang="en-US" sz="2000" dirty="0" smtClean="0">
              <a:latin typeface="Arial Rounded MT Bold" pitchFamily="34" charset="0"/>
              <a:ea typeface="Cambria Math" pitchFamily="18" charset="0"/>
            </a:endParaRPr>
          </a:p>
          <a:p>
            <a:pPr marL="0" indent="0">
              <a:lnSpc>
                <a:spcPct val="80000"/>
              </a:lnSpc>
              <a:buFontTx/>
              <a:buNone/>
              <a:defRPr/>
            </a:pPr>
            <a:endParaRPr lang="en-US" sz="2100" b="1" dirty="0" smtClean="0">
              <a:latin typeface="Arial Rounded MT Bold" pitchFamily="34" charset="0"/>
              <a:ea typeface="Cambria Math" pitchFamily="18" charset="0"/>
            </a:endParaRPr>
          </a:p>
          <a:p>
            <a:pPr algn="ctr">
              <a:lnSpc>
                <a:spcPct val="80000"/>
              </a:lnSpc>
              <a:buNone/>
              <a:defRPr/>
            </a:pPr>
            <a:r>
              <a:rPr lang="en-US" sz="2400" dirty="0" smtClean="0">
                <a:solidFill>
                  <a:srgbClr val="FF9933"/>
                </a:solidFill>
                <a:latin typeface="Arial Rounded MT Bold" pitchFamily="34" charset="0"/>
                <a:ea typeface="Cambria Math" pitchFamily="18" charset="0"/>
                <a:hlinkClick r:id="rId4"/>
              </a:rPr>
              <a:t>https</a:t>
            </a:r>
            <a:r>
              <a:rPr lang="en-US" sz="2400" dirty="0">
                <a:solidFill>
                  <a:srgbClr val="FF9933"/>
                </a:solidFill>
                <a:latin typeface="Arial Rounded MT Bold" pitchFamily="34" charset="0"/>
                <a:ea typeface="Cambria Math" pitchFamily="18" charset="0"/>
                <a:hlinkClick r:id="rId4"/>
              </a:rPr>
              <a:t>://</a:t>
            </a:r>
            <a:r>
              <a:rPr lang="en-US" sz="2400" dirty="0" smtClean="0">
                <a:solidFill>
                  <a:srgbClr val="FF9933"/>
                </a:solidFill>
                <a:latin typeface="Arial Rounded MT Bold" pitchFamily="34" charset="0"/>
                <a:ea typeface="Cambria Math" pitchFamily="18" charset="0"/>
                <a:hlinkClick r:id="rId4"/>
              </a:rPr>
              <a:t>edg.epa.gov</a:t>
            </a:r>
            <a:r>
              <a:rPr lang="en-US" sz="2400" dirty="0" smtClean="0">
                <a:solidFill>
                  <a:srgbClr val="FF9933"/>
                </a:solidFill>
                <a:latin typeface="Arial Rounded MT Bold" pitchFamily="34" charset="0"/>
                <a:ea typeface="Cambria Math" pitchFamily="18" charset="0"/>
              </a:rPr>
              <a:t>  </a:t>
            </a:r>
          </a:p>
        </p:txBody>
      </p:sp>
      <p:pic>
        <p:nvPicPr>
          <p:cNvPr id="6" name="Picture 2"/>
          <p:cNvPicPr>
            <a:picLocks noChangeAspect="1" noChangeArrowheads="1"/>
          </p:cNvPicPr>
          <p:nvPr/>
        </p:nvPicPr>
        <p:blipFill>
          <a:blip r:embed="rId5" cstate="print"/>
          <a:srcRect/>
          <a:stretch>
            <a:fillRect/>
          </a:stretch>
        </p:blipFill>
        <p:spPr bwMode="auto">
          <a:xfrm>
            <a:off x="6172200" y="2438400"/>
            <a:ext cx="1487045" cy="1524000"/>
          </a:xfrm>
          <a:prstGeom prst="rect">
            <a:avLst/>
          </a:prstGeom>
          <a:noFill/>
          <a:ln w="1016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miter lim="800000"/>
            <a:headEnd/>
            <a:tailEnd/>
          </a:ln>
        </p:spPr>
      </p:pic>
      <p:pic>
        <p:nvPicPr>
          <p:cNvPr id="7" name="Picture 6" descr="IMG.jpg"/>
          <p:cNvPicPr>
            <a:picLocks noChangeAspect="1"/>
          </p:cNvPicPr>
          <p:nvPr/>
        </p:nvPicPr>
        <p:blipFill>
          <a:blip r:embed="rId6" cstate="print"/>
          <a:stretch>
            <a:fillRect/>
          </a:stretch>
        </p:blipFill>
        <p:spPr>
          <a:xfrm>
            <a:off x="457200" y="1600200"/>
            <a:ext cx="1150144" cy="1600200"/>
          </a:xfrm>
          <a:prstGeom prst="rect">
            <a:avLst/>
          </a:prstGeom>
          <a:ln w="101600" cap="rnd">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pic>
      <p:pic>
        <p:nvPicPr>
          <p:cNvPr id="8" name="Picture 3" descr="C:\Users\jzichichi\AppData\Local\Microsoft\Windows\Temporary Internet Files\Content.IE5\7R5D4LYD\MC900441510[1].png"/>
          <p:cNvPicPr>
            <a:picLocks noChangeAspect="1" noChangeArrowheads="1"/>
          </p:cNvPicPr>
          <p:nvPr/>
        </p:nvPicPr>
        <p:blipFill>
          <a:blip r:embed="rId7" cstate="print"/>
          <a:srcRect/>
          <a:stretch>
            <a:fillRect/>
          </a:stretch>
        </p:blipFill>
        <p:spPr bwMode="auto">
          <a:xfrm>
            <a:off x="533400" y="3581400"/>
            <a:ext cx="1524000" cy="152400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1016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pic>
        <p:nvPicPr>
          <p:cNvPr id="9" name="Picture 3" descr="C:\Users\jzichichi\AppData\Local\Microsoft\Windows\Temporary Internet Files\Content.IE5\Y7OPIV6H\MC900370018[1].wmf"/>
          <p:cNvPicPr>
            <a:picLocks noChangeAspect="1" noChangeArrowheads="1"/>
          </p:cNvPicPr>
          <p:nvPr/>
        </p:nvPicPr>
        <p:blipFill>
          <a:blip r:embed="rId8" cstate="print"/>
          <a:srcRect/>
          <a:stretch>
            <a:fillRect/>
          </a:stretch>
        </p:blipFill>
        <p:spPr bwMode="auto">
          <a:xfrm>
            <a:off x="6172200" y="3886200"/>
            <a:ext cx="2590800" cy="2158787"/>
          </a:xfrm>
          <a:prstGeom prst="rect">
            <a:avLst/>
          </a:prstGeom>
          <a:noFill/>
        </p:spPr>
      </p:pic>
      <p:sp>
        <p:nvSpPr>
          <p:cNvPr id="10" name="Footer Placeholder 9"/>
          <p:cNvSpPr>
            <a:spLocks noGrp="1"/>
          </p:cNvSpPr>
          <p:nvPr>
            <p:ph type="ftr" sz="quarter" idx="11"/>
          </p:nvPr>
        </p:nvSpPr>
        <p:spPr/>
        <p:txBody>
          <a:bodyPr/>
          <a:lstStyle/>
          <a:p>
            <a:pPr>
              <a:defRPr/>
            </a:pPr>
            <a:r>
              <a:rPr lang="en-US" dirty="0" smtClean="0"/>
              <a:t>EPA’s Environmental Dataset Gateway  ...Connecting Our Data Resources!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r>
              <a:rPr lang="en-US" sz="2400" dirty="0" smtClean="0">
                <a:solidFill>
                  <a:schemeClr val="bg2">
                    <a:lumMod val="75000"/>
                  </a:schemeClr>
                </a:solidFill>
              </a:rPr>
              <a:t>What does it mean to Geo-enable the Exchange Network? When should I use the network to publish Geo data?</a:t>
            </a:r>
            <a:endParaRPr lang="en-US" sz="2800" b="1" dirty="0" smtClean="0">
              <a:solidFill>
                <a:schemeClr val="bg2">
                  <a:lumMod val="75000"/>
                </a:schemeClr>
              </a:solidFill>
            </a:endParaRPr>
          </a:p>
          <a:p>
            <a:r>
              <a:rPr lang="en-US" sz="2400" dirty="0" smtClean="0">
                <a:solidFill>
                  <a:schemeClr val="bg2">
                    <a:lumMod val="75000"/>
                  </a:schemeClr>
                </a:solidFill>
              </a:rPr>
              <a:t>Which data should I publish in Geo formats, and how can I begin? How does EPA catalog its datasets, and how can I access them?</a:t>
            </a:r>
          </a:p>
          <a:p>
            <a:r>
              <a:rPr lang="en-US" sz="2800" b="1" dirty="0" smtClean="0">
                <a:solidFill>
                  <a:srgbClr val="FF0000"/>
                </a:solidFill>
              </a:rPr>
              <a:t>When and how can I access the EPA </a:t>
            </a:r>
            <a:r>
              <a:rPr lang="en-US" sz="2800" b="1" dirty="0" err="1" smtClean="0">
                <a:solidFill>
                  <a:srgbClr val="FF0000"/>
                </a:solidFill>
              </a:rPr>
              <a:t>GeoPlatform</a:t>
            </a:r>
            <a:r>
              <a:rPr lang="en-US" sz="2800" b="1" dirty="0" smtClean="0">
                <a:solidFill>
                  <a:srgbClr val="FF0000"/>
                </a:solidFill>
              </a:rPr>
              <a:t>?</a:t>
            </a:r>
          </a:p>
          <a:p>
            <a:r>
              <a:rPr lang="en-US" sz="2800" b="1" dirty="0" smtClean="0">
                <a:solidFill>
                  <a:srgbClr val="FF0000"/>
                </a:solidFill>
              </a:rPr>
              <a:t> What is the Federal GeoPlatform? </a:t>
            </a:r>
          </a:p>
          <a:p>
            <a:r>
              <a:rPr lang="en-US" sz="2800" b="1" dirty="0" smtClean="0">
                <a:solidFill>
                  <a:srgbClr val="FF0000"/>
                </a:solidFill>
              </a:rPr>
              <a:t>How could I get capabilities like these in my state?</a:t>
            </a:r>
          </a:p>
          <a:p>
            <a:r>
              <a:rPr lang="en-US" sz="2400" dirty="0" smtClean="0">
                <a:solidFill>
                  <a:schemeClr val="bg2">
                    <a:lumMod val="75000"/>
                  </a:schemeClr>
                </a:solidFill>
              </a:rPr>
              <a:t>What FRS Geo services are available to me?</a:t>
            </a:r>
          </a:p>
          <a:p>
            <a:r>
              <a:rPr lang="en-US" sz="2400" dirty="0" smtClean="0">
                <a:solidFill>
                  <a:schemeClr val="bg2">
                    <a:lumMod val="75000"/>
                  </a:schemeClr>
                </a:solidFill>
              </a:rPr>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772400" cy="4876800"/>
          </a:xfrm>
        </p:spPr>
        <p:txBody>
          <a:bodyPr/>
          <a:lstStyle/>
          <a:p>
            <a:r>
              <a:rPr lang="en-US" sz="2800" dirty="0" smtClean="0"/>
              <a:t>Web-based utility for collaboration around maps – telling stories with maps and data</a:t>
            </a:r>
          </a:p>
          <a:p>
            <a:r>
              <a:rPr lang="en-US" sz="2800" dirty="0" smtClean="0"/>
              <a:t>Support individual work, small or large groups up to public access</a:t>
            </a:r>
          </a:p>
          <a:p>
            <a:r>
              <a:rPr lang="en-US" sz="2800" dirty="0" smtClean="0"/>
              <a:t>Natural evolution from simple catalogs, to search and immediate use of data</a:t>
            </a:r>
          </a:p>
          <a:p>
            <a:r>
              <a:rPr lang="en-US" sz="2800" dirty="0" smtClean="0"/>
              <a:t>Hosting environment for preferred or trusted enterprise data sets</a:t>
            </a:r>
          </a:p>
          <a:p>
            <a:r>
              <a:rPr lang="en-US" sz="2800" dirty="0" smtClean="0"/>
              <a:t>Allow fusing of internal and external data and services</a:t>
            </a:r>
            <a:endParaRPr lang="en-US" sz="2800" dirty="0"/>
          </a:p>
        </p:txBody>
      </p:sp>
      <p:sp>
        <p:nvSpPr>
          <p:cNvPr id="4" name="Slide Number Placeholder 3"/>
          <p:cNvSpPr>
            <a:spLocks noGrp="1"/>
          </p:cNvSpPr>
          <p:nvPr>
            <p:ph type="sldNum" sz="quarter" idx="12"/>
          </p:nvPr>
        </p:nvSpPr>
        <p:spPr/>
        <p:txBody>
          <a:bodyPr/>
          <a:lstStyle/>
          <a:p>
            <a:pPr>
              <a:defRPr/>
            </a:pPr>
            <a:fld id="{6C000253-ACB8-4FA9-8B7A-42790CE50C1F}" type="slidenum">
              <a:rPr lang="en-US" smtClean="0"/>
              <a:pPr>
                <a:defRPr/>
              </a:pPr>
              <a:t>26</a:t>
            </a:fld>
            <a:endParaRPr lang="en-US" dirty="0"/>
          </a:p>
        </p:txBody>
      </p:sp>
      <p:sp>
        <p:nvSpPr>
          <p:cNvPr id="5" name="Rectangle 4"/>
          <p:cNvSpPr/>
          <p:nvPr/>
        </p:nvSpPr>
        <p:spPr>
          <a:xfrm>
            <a:off x="0" y="152400"/>
            <a:ext cx="5791200" cy="769441"/>
          </a:xfrm>
          <a:prstGeom prst="rect">
            <a:avLst/>
          </a:prstGeom>
        </p:spPr>
        <p:txBody>
          <a:bodyPr wrap="square">
            <a:spAutoFit/>
          </a:bodyPr>
          <a:lstStyle/>
          <a:p>
            <a:pPr lvl="0" algn="ctr" eaLnBrk="0" hangingPunct="0"/>
            <a:r>
              <a:rPr lang="en-US" sz="4400" dirty="0" smtClean="0">
                <a:solidFill>
                  <a:schemeClr val="bg1"/>
                </a:solidFill>
                <a:latin typeface="Calibri"/>
                <a:ea typeface="+mj-ea"/>
                <a:cs typeface="+mj-cs"/>
              </a:rPr>
              <a:t>What’s a </a:t>
            </a:r>
            <a:r>
              <a:rPr lang="en-US" sz="4400" dirty="0" err="1" smtClean="0">
                <a:solidFill>
                  <a:schemeClr val="bg1"/>
                </a:solidFill>
                <a:latin typeface="Calibri"/>
                <a:ea typeface="+mj-ea"/>
                <a:cs typeface="+mj-cs"/>
              </a:rPr>
              <a:t>GeoPlatform</a:t>
            </a:r>
            <a:r>
              <a:rPr lang="en-US" sz="4400" dirty="0" smtClean="0">
                <a:solidFill>
                  <a:schemeClr val="bg1"/>
                </a:solidFill>
                <a:latin typeface="Calibri"/>
                <a:ea typeface="+mj-ea"/>
                <a:cs typeface="+mj-cs"/>
              </a:rPr>
              <a:t>?</a:t>
            </a:r>
            <a:endParaRPr lang="en-US" sz="4400" dirty="0">
              <a:solidFill>
                <a:schemeClr val="bg1"/>
              </a:solidFill>
              <a:latin typeface="Calibri"/>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1447800"/>
            <a:ext cx="8382000" cy="5257800"/>
          </a:xfrm>
        </p:spPr>
        <p:txBody>
          <a:bodyPr>
            <a:normAutofit fontScale="77500" lnSpcReduction="20000"/>
          </a:bodyPr>
          <a:lstStyle/>
          <a:p>
            <a:r>
              <a:rPr lang="en-US" dirty="0" smtClean="0"/>
              <a:t>Is hosted on a scalable infrastructure that supports flexible demand for services hosted on GSA’s computer cloud.  </a:t>
            </a:r>
          </a:p>
          <a:p>
            <a:pPr>
              <a:spcBef>
                <a:spcPts val="1200"/>
              </a:spcBef>
            </a:pPr>
            <a:r>
              <a:rPr lang="en-US" dirty="0" smtClean="0"/>
              <a:t>Responsible agencies can use this cloud-based infrastructure to publish authoritative data sets as services. </a:t>
            </a:r>
          </a:p>
          <a:p>
            <a:r>
              <a:rPr lang="en-US" dirty="0" smtClean="0"/>
              <a:t>Early version is available at GeoPlatform.gov, which provides a software-as-a-service (SAAS) interface for creation, management and sharing of maps.  </a:t>
            </a:r>
          </a:p>
          <a:p>
            <a:r>
              <a:rPr lang="en-US" dirty="0" smtClean="0"/>
              <a:t>Site visitors have a variety of ways to find highlighted content, search for data and maps, and create their own individualized maps and views within a web browser.  </a:t>
            </a:r>
          </a:p>
          <a:p>
            <a:r>
              <a:rPr lang="en-US" dirty="0" smtClean="0"/>
              <a:t>Goal is to have this GeoPlatform evolve into a larger, interconnected set of public </a:t>
            </a:r>
            <a:r>
              <a:rPr lang="en-US" dirty="0" err="1" smtClean="0"/>
              <a:t>GeoPlatforms</a:t>
            </a:r>
            <a:r>
              <a:rPr lang="en-US" dirty="0" smtClean="0"/>
              <a:t> and other public services that make it easy for users to combine federal, state, local, non-profit, academic, and commercial sources of published data.  </a:t>
            </a:r>
            <a:endParaRPr lang="en-US" dirty="0"/>
          </a:p>
        </p:txBody>
      </p:sp>
      <p:sp>
        <p:nvSpPr>
          <p:cNvPr id="3" name="Title 2"/>
          <p:cNvSpPr>
            <a:spLocks noGrp="1"/>
          </p:cNvSpPr>
          <p:nvPr>
            <p:ph type="title"/>
          </p:nvPr>
        </p:nvSpPr>
        <p:spPr>
          <a:xfrm>
            <a:off x="228600" y="0"/>
            <a:ext cx="5257800" cy="990600"/>
          </a:xfrm>
        </p:spPr>
        <p:txBody>
          <a:bodyPr/>
          <a:lstStyle/>
          <a:p>
            <a:r>
              <a:rPr lang="en-US" dirty="0" smtClean="0">
                <a:solidFill>
                  <a:schemeClr val="bg1"/>
                </a:solidFill>
              </a:rPr>
              <a:t>Federal GeoPlatform</a:t>
            </a:r>
            <a:endParaRPr lang="en-US" dirty="0">
              <a:solidFill>
                <a:schemeClr val="bg1"/>
              </a:solidFill>
            </a:endParaRPr>
          </a:p>
        </p:txBody>
      </p:sp>
      <p:sp>
        <p:nvSpPr>
          <p:cNvPr id="5" name="Slide Number Placeholder 3"/>
          <p:cNvSpPr>
            <a:spLocks noGrp="1"/>
          </p:cNvSpPr>
          <p:nvPr>
            <p:ph type="sldNum" sz="quarter" idx="12"/>
          </p:nvPr>
        </p:nvSpPr>
        <p:spPr>
          <a:xfrm>
            <a:off x="6553200" y="6248400"/>
            <a:ext cx="1905000" cy="457200"/>
          </a:xfrm>
        </p:spPr>
        <p:txBody>
          <a:bodyPr/>
          <a:lstStyle/>
          <a:p>
            <a:pPr>
              <a:defRPr/>
            </a:pPr>
            <a:fld id="{6C000253-ACB8-4FA9-8B7A-42790CE50C1F}" type="slidenum">
              <a:rPr lang="en-US" sz="1000" smtClean="0"/>
              <a:pPr>
                <a:defRPr/>
              </a:pPr>
              <a:t>27</a:t>
            </a:fld>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1143000"/>
            <a:ext cx="7620000" cy="990600"/>
          </a:xfrm>
        </p:spPr>
        <p:txBody>
          <a:bodyPr/>
          <a:lstStyle/>
          <a:p>
            <a:r>
              <a:rPr lang="en-US" dirty="0" smtClean="0"/>
              <a:t>Federal GeoPlatform</a:t>
            </a:r>
            <a:endParaRPr lang="en-US" dirty="0"/>
          </a:p>
        </p:txBody>
      </p:sp>
      <p:pic>
        <p:nvPicPr>
          <p:cNvPr id="1026" name="Picture 2">
            <a:hlinkClick r:id="rId2"/>
          </p:cNvPr>
          <p:cNvPicPr>
            <a:picLocks noChangeAspect="1" noChangeArrowheads="1"/>
          </p:cNvPicPr>
          <p:nvPr/>
        </p:nvPicPr>
        <p:blipFill>
          <a:blip r:embed="rId3" cstate="screen"/>
          <a:srcRect/>
          <a:stretch>
            <a:fillRect/>
          </a:stretch>
        </p:blipFill>
        <p:spPr bwMode="auto">
          <a:xfrm>
            <a:off x="152400" y="0"/>
            <a:ext cx="8866908"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F55A1E2-C288-4979-85C8-17FB2AFA3DD5}" type="slidenum">
              <a:rPr lang="en-US" sz="1000" smtClean="0"/>
              <a:pPr>
                <a:defRPr/>
              </a:pPr>
              <a:t>28</a:t>
            </a:fld>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81000" y="1219200"/>
            <a:ext cx="8763000" cy="4876800"/>
          </a:xfrm>
        </p:spPr>
        <p:txBody>
          <a:bodyPr/>
          <a:lstStyle/>
          <a:p>
            <a:pPr eaLnBrk="1" hangingPunct="1">
              <a:buFont typeface="Verdana" pitchFamily="34" charset="0"/>
              <a:buChar char="●"/>
            </a:pPr>
            <a:r>
              <a:rPr lang="en-US" sz="2000" dirty="0" smtClean="0">
                <a:latin typeface="Verdana" pitchFamily="34" charset="0"/>
              </a:rPr>
              <a:t>Provide a common infrastructure for sharing Geospatial Information</a:t>
            </a:r>
          </a:p>
          <a:p>
            <a:pPr eaLnBrk="1" hangingPunct="1">
              <a:buFont typeface="Verdana" pitchFamily="34" charset="0"/>
              <a:buChar char="●"/>
            </a:pPr>
            <a:r>
              <a:rPr lang="en-US" sz="2000" dirty="0" smtClean="0">
                <a:latin typeface="Verdana" pitchFamily="34" charset="0"/>
              </a:rPr>
              <a:t>Leverage existing license agreements and commercial off the shelf software</a:t>
            </a:r>
          </a:p>
          <a:p>
            <a:pPr eaLnBrk="1" hangingPunct="1">
              <a:buFont typeface="Verdana" pitchFamily="34" charset="0"/>
              <a:buChar char="●"/>
            </a:pPr>
            <a:r>
              <a:rPr lang="en-US" sz="2000" dirty="0" smtClean="0">
                <a:latin typeface="Verdana" pitchFamily="34" charset="0"/>
              </a:rPr>
              <a:t>Foster innovation and reuse of services and code</a:t>
            </a:r>
          </a:p>
          <a:p>
            <a:pPr eaLnBrk="1" hangingPunct="1">
              <a:buFont typeface="Verdana" pitchFamily="34" charset="0"/>
              <a:buChar char="●"/>
            </a:pPr>
            <a:r>
              <a:rPr lang="en-US" sz="2000" dirty="0" smtClean="0">
                <a:latin typeface="Verdana" pitchFamily="34" charset="0"/>
              </a:rPr>
              <a:t>Work with our partners (Federal Geoplatform, state and locals)</a:t>
            </a:r>
          </a:p>
          <a:p>
            <a:pPr eaLnBrk="1" hangingPunct="1">
              <a:buFont typeface="Verdana" pitchFamily="34" charset="0"/>
              <a:buChar char="●"/>
            </a:pPr>
            <a:r>
              <a:rPr lang="en-US" sz="2000" dirty="0" smtClean="0">
                <a:latin typeface="Verdana" pitchFamily="34" charset="0"/>
              </a:rPr>
              <a:t>Rapid prototyping: </a:t>
            </a:r>
          </a:p>
          <a:p>
            <a:pPr lvl="1" eaLnBrk="1" hangingPunct="1">
              <a:buFont typeface="Courier New" pitchFamily="49" charset="0"/>
              <a:buChar char="o"/>
            </a:pPr>
            <a:r>
              <a:rPr lang="en-US" sz="1600" dirty="0" smtClean="0">
                <a:latin typeface="Verdana" pitchFamily="34" charset="0"/>
              </a:rPr>
              <a:t>Develop operational capabilities for select pilot applications</a:t>
            </a:r>
          </a:p>
          <a:p>
            <a:pPr lvl="1" eaLnBrk="1" hangingPunct="1">
              <a:buFont typeface="Courier New" pitchFamily="49" charset="0"/>
              <a:buChar char="o"/>
            </a:pPr>
            <a:r>
              <a:rPr lang="en-US" sz="1600" dirty="0" smtClean="0">
                <a:latin typeface="Verdana" pitchFamily="34" charset="0"/>
              </a:rPr>
              <a:t>Continually enhance the solution over short iterations</a:t>
            </a:r>
          </a:p>
          <a:p>
            <a:pPr eaLnBrk="1" hangingPunct="1">
              <a:buFont typeface="Verdana" pitchFamily="34" charset="0"/>
              <a:buChar char="●"/>
            </a:pPr>
            <a:r>
              <a:rPr lang="en-US" sz="2000" b="1" i="1" dirty="0" smtClean="0">
                <a:latin typeface="Verdana" pitchFamily="34" charset="0"/>
              </a:rPr>
              <a:t>Every organization at EPA needs to be a part of the project in order to achieve success</a:t>
            </a:r>
          </a:p>
          <a:p>
            <a:pPr lvl="1" eaLnBrk="1" hangingPunct="1">
              <a:buFont typeface="Courier New" pitchFamily="49" charset="0"/>
              <a:buChar char="o"/>
            </a:pPr>
            <a:r>
              <a:rPr lang="en-US" sz="1600" dirty="0" smtClean="0">
                <a:latin typeface="Verdana" pitchFamily="34" charset="0"/>
              </a:rPr>
              <a:t>Have a governance model and support structure that encourages participation</a:t>
            </a:r>
          </a:p>
          <a:p>
            <a:pPr lvl="1" eaLnBrk="1" hangingPunct="1">
              <a:buNone/>
            </a:pPr>
            <a:endParaRPr lang="en-US" sz="1600" dirty="0" smtClean="0">
              <a:latin typeface="Verdana" pitchFamily="34" charset="0"/>
            </a:endParaRPr>
          </a:p>
          <a:p>
            <a:pPr lvl="1" eaLnBrk="1" hangingPunct="1"/>
            <a:endParaRPr lang="en-US" sz="1600" dirty="0" smtClean="0">
              <a:latin typeface="Verdana" pitchFamily="34" charset="0"/>
            </a:endParaRPr>
          </a:p>
          <a:p>
            <a:pPr eaLnBrk="1" hangingPunct="1">
              <a:buNone/>
            </a:pPr>
            <a:endParaRPr lang="en-US" sz="1600" dirty="0" smtClean="0">
              <a:latin typeface="Verdana" pitchFamily="34" charset="0"/>
            </a:endParaRPr>
          </a:p>
        </p:txBody>
      </p:sp>
      <p:sp>
        <p:nvSpPr>
          <p:cNvPr id="5" name="Slide Number Placeholder 4"/>
          <p:cNvSpPr>
            <a:spLocks noGrp="1"/>
          </p:cNvSpPr>
          <p:nvPr>
            <p:ph type="sldNum" sz="quarter" idx="12"/>
          </p:nvPr>
        </p:nvSpPr>
        <p:spPr/>
        <p:txBody>
          <a:bodyPr/>
          <a:lstStyle/>
          <a:p>
            <a:pPr>
              <a:defRPr/>
            </a:pPr>
            <a:fld id="{95F144EA-6D51-47BE-B656-922029D98086}" type="slidenum">
              <a:rPr lang="en-US" sz="1000" smtClean="0"/>
              <a:pPr>
                <a:defRPr/>
              </a:pPr>
              <a:t>29</a:t>
            </a:fld>
            <a:endParaRPr lang="en-US" sz="1000" dirty="0"/>
          </a:p>
        </p:txBody>
      </p:sp>
      <p:sp>
        <p:nvSpPr>
          <p:cNvPr id="22529" name="Rectangle 2"/>
          <p:cNvSpPr>
            <a:spLocks noGrp="1" noChangeArrowheads="1"/>
          </p:cNvSpPr>
          <p:nvPr>
            <p:ph type="title" idx="4294967295"/>
          </p:nvPr>
        </p:nvSpPr>
        <p:spPr>
          <a:xfrm>
            <a:off x="304800" y="152400"/>
            <a:ext cx="5029200" cy="762000"/>
          </a:xfrm>
        </p:spPr>
        <p:txBody>
          <a:bodyPr/>
          <a:lstStyle/>
          <a:p>
            <a:pPr eaLnBrk="1" hangingPunct="1"/>
            <a:r>
              <a:rPr lang="en-US" dirty="0" smtClean="0">
                <a:solidFill>
                  <a:schemeClr val="bg1"/>
                </a:solidFill>
              </a:rPr>
              <a:t>EPA GeoPlatform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447800"/>
            <a:ext cx="6172200" cy="4876800"/>
          </a:xfrm>
        </p:spPr>
        <p:txBody>
          <a:bodyPr/>
          <a:lstStyle/>
          <a:p>
            <a:pPr>
              <a:buNone/>
            </a:pPr>
            <a:r>
              <a:rPr lang="en-US" sz="2800" b="1" dirty="0" smtClean="0"/>
              <a:t>Make the data mappable</a:t>
            </a:r>
          </a:p>
          <a:p>
            <a:r>
              <a:rPr lang="en-US" sz="2800" dirty="0" smtClean="0"/>
              <a:t>Geocoding addresses</a:t>
            </a:r>
          </a:p>
          <a:p>
            <a:r>
              <a:rPr lang="en-US" sz="2800" dirty="0" smtClean="0"/>
              <a:t>Capturing coordinates &amp; metadata – GPS, Aerial photo interpolation and other means</a:t>
            </a:r>
          </a:p>
          <a:p>
            <a:r>
              <a:rPr lang="en-US" sz="2800" dirty="0" smtClean="0"/>
              <a:t>Polygonal and other data </a:t>
            </a:r>
          </a:p>
          <a:p>
            <a:pPr>
              <a:buNone/>
            </a:pPr>
            <a:r>
              <a:rPr lang="en-US" sz="2800" b="1" dirty="0" smtClean="0"/>
              <a:t>Share the geodata</a:t>
            </a:r>
          </a:p>
          <a:p>
            <a:r>
              <a:rPr lang="en-US" sz="2800" dirty="0" smtClean="0"/>
              <a:t>Use of geospatial standards for interoperability embedded in exchange</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2800" b="1" dirty="0" smtClean="0">
                <a:solidFill>
                  <a:schemeClr val="accent1">
                    <a:lumMod val="40000"/>
                    <a:lumOff val="60000"/>
                  </a:schemeClr>
                </a:solidFill>
                <a:latin typeface="+mj-lt"/>
                <a:ea typeface="+mj-ea"/>
                <a:cs typeface="+mj-cs"/>
              </a:rPr>
              <a:t>What does it mean to geo-enable the Exchange Network? </a:t>
            </a:r>
          </a:p>
        </p:txBody>
      </p:sp>
      <p:pic>
        <p:nvPicPr>
          <p:cNvPr id="96258" name="Picture 2" descr="http://nopsa.hiit.fi/pmg/viewer/images/photo_4435989096_dc8e7841c9_t.jpg"/>
          <p:cNvPicPr>
            <a:picLocks noChangeAspect="1" noChangeArrowheads="1"/>
          </p:cNvPicPr>
          <p:nvPr/>
        </p:nvPicPr>
        <p:blipFill>
          <a:blip r:embed="rId3" cstate="print"/>
          <a:srcRect/>
          <a:stretch>
            <a:fillRect/>
          </a:stretch>
        </p:blipFill>
        <p:spPr bwMode="auto">
          <a:xfrm>
            <a:off x="6096000" y="4495800"/>
            <a:ext cx="2438400" cy="1828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477000" cy="762000"/>
          </a:xfrm>
        </p:spPr>
        <p:txBody>
          <a:bodyPr/>
          <a:lstStyle/>
          <a:p>
            <a:r>
              <a:rPr lang="en-US" dirty="0" smtClean="0">
                <a:solidFill>
                  <a:schemeClr val="bg1"/>
                </a:solidFill>
              </a:rPr>
              <a:t>EPA GeoPlatform Status</a:t>
            </a:r>
            <a:endParaRPr lang="en-US" dirty="0">
              <a:solidFill>
                <a:schemeClr val="bg1"/>
              </a:solidFill>
            </a:endParaRPr>
          </a:p>
        </p:txBody>
      </p:sp>
      <p:sp>
        <p:nvSpPr>
          <p:cNvPr id="4" name="Content Placeholder 3"/>
          <p:cNvSpPr>
            <a:spLocks noGrp="1"/>
          </p:cNvSpPr>
          <p:nvPr>
            <p:ph idx="1"/>
          </p:nvPr>
        </p:nvSpPr>
        <p:spPr>
          <a:xfrm>
            <a:off x="304800" y="1447800"/>
            <a:ext cx="8534400" cy="4876800"/>
          </a:xfrm>
        </p:spPr>
        <p:txBody>
          <a:bodyPr>
            <a:normAutofit/>
          </a:bodyPr>
          <a:lstStyle/>
          <a:p>
            <a:pPr>
              <a:lnSpc>
                <a:spcPts val="3200"/>
              </a:lnSpc>
              <a:spcBef>
                <a:spcPts val="400"/>
              </a:spcBef>
            </a:pPr>
            <a:r>
              <a:rPr lang="en-US" sz="2200" dirty="0" smtClean="0"/>
              <a:t>Approximately 250 registered users using ESRI Global Accounts</a:t>
            </a:r>
          </a:p>
          <a:p>
            <a:pPr>
              <a:lnSpc>
                <a:spcPts val="3200"/>
              </a:lnSpc>
              <a:spcBef>
                <a:spcPts val="400"/>
              </a:spcBef>
            </a:pPr>
            <a:r>
              <a:rPr lang="en-US" sz="2200" dirty="0" smtClean="0"/>
              <a:t>Anticipating LDAP integration and agency wide access in the second half of 2012</a:t>
            </a:r>
          </a:p>
          <a:p>
            <a:pPr>
              <a:lnSpc>
                <a:spcPts val="3200"/>
              </a:lnSpc>
              <a:spcBef>
                <a:spcPts val="400"/>
              </a:spcBef>
            </a:pPr>
            <a:r>
              <a:rPr lang="en-US" sz="2200" dirty="0" smtClean="0"/>
              <a:t>Round 1 Business Line Pilots (Oil and Gas Enforcement Targeting, Community grants, and EJ Screen near completion), Additional pilots in planning stages including TRI, ER COP and Drinking Water Mapping</a:t>
            </a:r>
          </a:p>
          <a:p>
            <a:pPr>
              <a:lnSpc>
                <a:spcPts val="3200"/>
              </a:lnSpc>
              <a:spcBef>
                <a:spcPts val="400"/>
              </a:spcBef>
            </a:pPr>
            <a:r>
              <a:rPr lang="en-US" sz="2200" dirty="0" smtClean="0"/>
              <a:t>User needs interviews with many offices completed already, continuing process</a:t>
            </a:r>
          </a:p>
          <a:p>
            <a:pPr>
              <a:lnSpc>
                <a:spcPts val="3200"/>
              </a:lnSpc>
              <a:spcBef>
                <a:spcPts val="400"/>
              </a:spcBef>
            </a:pPr>
            <a:r>
              <a:rPr lang="en-US" sz="2200" dirty="0" smtClean="0"/>
              <a:t>Access to GeoPlatform content now provided through Intranet site.  Deputy </a:t>
            </a:r>
            <a:r>
              <a:rPr lang="en-US" sz="2200" dirty="0"/>
              <a:t>Administrator </a:t>
            </a:r>
            <a:r>
              <a:rPr lang="en-US" sz="2200" dirty="0" smtClean="0"/>
              <a:t>announced </a:t>
            </a:r>
            <a:r>
              <a:rPr lang="en-US" sz="2200" dirty="0"/>
              <a:t>“availability” </a:t>
            </a:r>
            <a:r>
              <a:rPr lang="en-US" sz="2200" dirty="0" smtClean="0"/>
              <a:t>and required use of platform for new development: </a:t>
            </a:r>
            <a:r>
              <a:rPr lang="en-US" sz="2200" dirty="0" smtClean="0">
                <a:hlinkClick r:id="rId2"/>
              </a:rPr>
              <a:t>http</a:t>
            </a:r>
            <a:r>
              <a:rPr lang="en-US" sz="2200" dirty="0">
                <a:hlinkClick r:id="rId2"/>
              </a:rPr>
              <a:t>://intranet.epa.gov/gis/</a:t>
            </a:r>
            <a:r>
              <a:rPr lang="en-US" sz="2200" dirty="0"/>
              <a:t> </a:t>
            </a:r>
            <a:endParaRPr lang="en-US" sz="2200" dirty="0" smtClean="0"/>
          </a:p>
          <a:p>
            <a:pPr>
              <a:lnSpc>
                <a:spcPts val="3200"/>
              </a:lnSpc>
              <a:spcBef>
                <a:spcPts val="400"/>
              </a:spcBef>
            </a:pPr>
            <a:endParaRPr lang="en-US" sz="2200" dirty="0"/>
          </a:p>
          <a:p>
            <a:endParaRPr lang="en-US" sz="2200" dirty="0" smtClean="0"/>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95F144EA-6D51-47BE-B656-922029D98086}" type="slidenum">
              <a:rPr lang="en-US" sz="1000" smtClean="0"/>
              <a:pPr>
                <a:defRPr/>
              </a:pPr>
              <a:t>30</a:t>
            </a:fld>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019800" cy="762000"/>
          </a:xfrm>
        </p:spPr>
        <p:txBody>
          <a:bodyPr/>
          <a:lstStyle/>
          <a:p>
            <a:r>
              <a:rPr lang="en-US" dirty="0" smtClean="0">
                <a:solidFill>
                  <a:schemeClr val="bg1"/>
                </a:solidFill>
              </a:rPr>
              <a:t>EPA GeoPlatform Status</a:t>
            </a:r>
            <a:endParaRPr lang="en-US" dirty="0">
              <a:solidFill>
                <a:schemeClr val="bg1"/>
              </a:solidFill>
            </a:endParaRPr>
          </a:p>
        </p:txBody>
      </p:sp>
      <p:sp>
        <p:nvSpPr>
          <p:cNvPr id="4" name="Content Placeholder 3"/>
          <p:cNvSpPr>
            <a:spLocks noGrp="1"/>
          </p:cNvSpPr>
          <p:nvPr>
            <p:ph idx="1"/>
          </p:nvPr>
        </p:nvSpPr>
        <p:spPr>
          <a:xfrm>
            <a:off x="304800" y="1295400"/>
            <a:ext cx="8305800" cy="4572000"/>
          </a:xfrm>
        </p:spPr>
        <p:txBody>
          <a:bodyPr/>
          <a:lstStyle/>
          <a:p>
            <a:pPr>
              <a:lnSpc>
                <a:spcPts val="3200"/>
              </a:lnSpc>
              <a:spcBef>
                <a:spcPts val="400"/>
              </a:spcBef>
            </a:pPr>
            <a:r>
              <a:rPr lang="en-US" sz="2200" dirty="0" smtClean="0"/>
              <a:t>Developing governance process including SOP’s for publishing content to the Environmental Dataset Gateway and GeoPlatform. </a:t>
            </a:r>
          </a:p>
          <a:p>
            <a:pPr>
              <a:lnSpc>
                <a:spcPts val="3200"/>
              </a:lnSpc>
              <a:spcBef>
                <a:spcPts val="400"/>
              </a:spcBef>
            </a:pPr>
            <a:r>
              <a:rPr lang="en-US" sz="2200" dirty="0" smtClean="0"/>
              <a:t>Deputy Administrator announcement memo distributed on May 15</a:t>
            </a:r>
            <a:r>
              <a:rPr lang="en-US" sz="2200" baseline="30000" dirty="0" smtClean="0"/>
              <a:t>th</a:t>
            </a: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a:lnSpc>
                <a:spcPts val="3200"/>
              </a:lnSpc>
              <a:spcBef>
                <a:spcPts val="400"/>
              </a:spcBef>
            </a:pPr>
            <a:endParaRPr lang="en-US" sz="2200" dirty="0" smtClean="0"/>
          </a:p>
          <a:p>
            <a:pPr marL="0" indent="4763">
              <a:lnSpc>
                <a:spcPts val="3200"/>
              </a:lnSpc>
              <a:spcBef>
                <a:spcPts val="400"/>
              </a:spcBef>
              <a:buNone/>
            </a:pPr>
            <a:r>
              <a:rPr lang="en-US" sz="2800" b="1" dirty="0" smtClean="0"/>
              <a:t>How can I obtain Platform capabilities in my state/tribal unit/territory?</a:t>
            </a:r>
          </a:p>
          <a:p>
            <a:pPr>
              <a:lnSpc>
                <a:spcPts val="3200"/>
              </a:lnSpc>
              <a:spcBef>
                <a:spcPts val="400"/>
              </a:spcBef>
              <a:buNone/>
            </a:pPr>
            <a:r>
              <a:rPr lang="en-US" sz="2200" dirty="0" smtClean="0"/>
              <a:t> </a:t>
            </a:r>
          </a:p>
          <a:p>
            <a:endParaRPr lang="en-US" sz="2200" dirty="0" smtClean="0"/>
          </a:p>
        </p:txBody>
      </p:sp>
      <p:pic>
        <p:nvPicPr>
          <p:cNvPr id="1027" name="Picture 3"/>
          <p:cNvPicPr>
            <a:picLocks noChangeAspect="1" noChangeArrowheads="1"/>
          </p:cNvPicPr>
          <p:nvPr/>
        </p:nvPicPr>
        <p:blipFill>
          <a:blip r:embed="rId2" cstate="screen"/>
          <a:srcRect/>
          <a:stretch>
            <a:fillRect/>
          </a:stretch>
        </p:blipFill>
        <p:spPr bwMode="auto">
          <a:xfrm>
            <a:off x="381000" y="2743200"/>
            <a:ext cx="8177018" cy="1905000"/>
          </a:xfrm>
          <a:prstGeom prst="rect">
            <a:avLst/>
          </a:prstGeom>
          <a:solidFill>
            <a:schemeClr val="accent1">
              <a:lumMod val="20000"/>
              <a:lumOff val="80000"/>
            </a:schemeClr>
          </a:solidFill>
          <a:ln w="57150">
            <a:solidFill>
              <a:schemeClr val="accent1"/>
            </a:solidFill>
            <a:miter lim="800000"/>
            <a:headEnd/>
            <a:tailEnd/>
          </a:ln>
        </p:spPr>
      </p:pic>
      <p:sp>
        <p:nvSpPr>
          <p:cNvPr id="6" name="Slide Number Placeholder 3"/>
          <p:cNvSpPr>
            <a:spLocks noGrp="1"/>
          </p:cNvSpPr>
          <p:nvPr>
            <p:ph type="sldNum" sz="quarter" idx="12"/>
          </p:nvPr>
        </p:nvSpPr>
        <p:spPr>
          <a:xfrm>
            <a:off x="6553200" y="6248400"/>
            <a:ext cx="1905000" cy="457200"/>
          </a:xfrm>
        </p:spPr>
        <p:txBody>
          <a:bodyPr/>
          <a:lstStyle/>
          <a:p>
            <a:pPr>
              <a:defRPr/>
            </a:pPr>
            <a:fld id="{6C000253-ACB8-4FA9-8B7A-42790CE50C1F}" type="slidenum">
              <a:rPr lang="en-US" sz="1000" smtClean="0"/>
              <a:pPr>
                <a:defRPr/>
              </a:pPr>
              <a:t>31</a:t>
            </a:fld>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r>
              <a:rPr lang="en-US" sz="2400" dirty="0" smtClean="0">
                <a:solidFill>
                  <a:schemeClr val="bg2">
                    <a:lumMod val="75000"/>
                  </a:schemeClr>
                </a:solidFill>
              </a:rPr>
              <a:t>What does it mean to Geo-enable the Exchange Network? When should I use the network to publish Geo data?</a:t>
            </a:r>
            <a:endParaRPr lang="en-US" sz="2800" b="1" dirty="0" smtClean="0">
              <a:solidFill>
                <a:schemeClr val="bg2">
                  <a:lumMod val="75000"/>
                </a:schemeClr>
              </a:solidFill>
            </a:endParaRPr>
          </a:p>
          <a:p>
            <a:r>
              <a:rPr lang="en-US" sz="2400" dirty="0" smtClean="0">
                <a:solidFill>
                  <a:schemeClr val="bg2">
                    <a:lumMod val="75000"/>
                  </a:schemeClr>
                </a:solidFill>
              </a:rPr>
              <a:t>Which data should I publish in Geo formats, and how can I begin? How does EPA catalog its datasets, and how can I access them?</a:t>
            </a:r>
          </a:p>
          <a:p>
            <a:r>
              <a:rPr lang="en-US" sz="2400" dirty="0" smtClean="0">
                <a:solidFill>
                  <a:schemeClr val="bg2">
                    <a:lumMod val="75000"/>
                  </a:schemeClr>
                </a:solidFill>
              </a:rPr>
              <a:t>When and how can I access the EPA </a:t>
            </a:r>
            <a:r>
              <a:rPr lang="en-US" sz="2400" dirty="0" err="1" smtClean="0">
                <a:solidFill>
                  <a:schemeClr val="bg2">
                    <a:lumMod val="75000"/>
                  </a:schemeClr>
                </a:solidFill>
              </a:rPr>
              <a:t>GeoPlatform</a:t>
            </a:r>
            <a:r>
              <a:rPr lang="en-US" sz="2400" dirty="0" smtClean="0">
                <a:solidFill>
                  <a:schemeClr val="bg2">
                    <a:lumMod val="75000"/>
                  </a:schemeClr>
                </a:solidFill>
              </a:rPr>
              <a:t>? What is the Federal GeoPlatform? How could I get capabilities like these in my state?</a:t>
            </a:r>
          </a:p>
          <a:p>
            <a:r>
              <a:rPr lang="en-US" sz="2800" b="1" dirty="0" smtClean="0">
                <a:solidFill>
                  <a:srgbClr val="FF0000"/>
                </a:solidFill>
              </a:rPr>
              <a:t>What FRS Geo services are available to me?</a:t>
            </a:r>
          </a:p>
          <a:p>
            <a:r>
              <a:rPr lang="en-US" sz="2400" dirty="0" smtClean="0">
                <a:solidFill>
                  <a:schemeClr val="bg2">
                    <a:lumMod val="75000"/>
                  </a:schemeClr>
                </a:solidFill>
              </a:rPr>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lstStyle/>
          <a:p>
            <a:pPr>
              <a:buNone/>
            </a:pPr>
            <a:r>
              <a:rPr lang="en-US" b="1" dirty="0" smtClean="0"/>
              <a:t>FRS </a:t>
            </a:r>
          </a:p>
          <a:p>
            <a:r>
              <a:rPr lang="en-US" sz="2400" dirty="0" smtClean="0"/>
              <a:t>Facility Registry Service as place-based integration hub</a:t>
            </a:r>
          </a:p>
          <a:p>
            <a:r>
              <a:rPr lang="en-US" sz="2400" dirty="0" smtClean="0"/>
              <a:t>FRS performs integration, validation and QA across over 30 federal databases and over 50 state, territory and tribal databases</a:t>
            </a:r>
          </a:p>
          <a:p>
            <a:r>
              <a:rPr lang="en-US" sz="2400" dirty="0" smtClean="0"/>
              <a:t>Once place and identity are established, analyses and modeling can take place</a:t>
            </a:r>
          </a:p>
          <a:p>
            <a:pPr>
              <a:buNone/>
            </a:pPr>
            <a:endParaRPr lang="en-US" sz="1600" dirty="0" smtClean="0"/>
          </a:p>
          <a:p>
            <a:pPr>
              <a:buNone/>
            </a:pPr>
            <a:r>
              <a:rPr lang="en-US" b="1" dirty="0" smtClean="0"/>
              <a:t>FacID </a:t>
            </a:r>
            <a:endParaRPr lang="en-US" dirty="0" smtClean="0"/>
          </a:p>
          <a:p>
            <a:r>
              <a:rPr lang="en-US" sz="2400" dirty="0" smtClean="0"/>
              <a:t>Place-based information exchange</a:t>
            </a:r>
          </a:p>
          <a:p>
            <a:r>
              <a:rPr lang="en-US" sz="2400" dirty="0" smtClean="0"/>
              <a:t>FacID as virtual datastore for place-based integration</a:t>
            </a:r>
          </a:p>
          <a:p>
            <a:endParaRPr lang="en-US"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5/31/2012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33</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and FacID in Geo</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76706" y="2438400"/>
            <a:ext cx="4527844" cy="3505200"/>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Left"/>
            <a:lightRig rig="threePt" dir="t"/>
          </a:scene3d>
        </p:spPr>
      </p:pic>
      <p:sp>
        <p:nvSpPr>
          <p:cNvPr id="3" name="Content Placeholder 2"/>
          <p:cNvSpPr>
            <a:spLocks noGrp="1"/>
          </p:cNvSpPr>
          <p:nvPr>
            <p:ph idx="1"/>
          </p:nvPr>
        </p:nvSpPr>
        <p:spPr>
          <a:xfrm>
            <a:off x="457200" y="1600200"/>
            <a:ext cx="8229600" cy="4876800"/>
          </a:xfrm>
        </p:spPr>
        <p:txBody>
          <a:bodyPr/>
          <a:lstStyle/>
          <a:p>
            <a:pPr>
              <a:buNone/>
            </a:pPr>
            <a:r>
              <a:rPr lang="en-US" b="1" dirty="0" smtClean="0"/>
              <a:t>Major Initiatives for Spring-Summer 2012</a:t>
            </a:r>
          </a:p>
          <a:p>
            <a:r>
              <a:rPr lang="en-US" b="1" dirty="0" smtClean="0"/>
              <a:t>Geo Redesign</a:t>
            </a:r>
          </a:p>
          <a:p>
            <a:r>
              <a:rPr lang="en-US" dirty="0" smtClean="0"/>
              <a:t>Facility Linkage </a:t>
            </a:r>
            <a:br>
              <a:rPr lang="en-US" dirty="0" smtClean="0"/>
            </a:br>
            <a:r>
              <a:rPr lang="en-US" dirty="0" smtClean="0"/>
              <a:t>Application</a:t>
            </a:r>
            <a:br>
              <a:rPr lang="en-US" dirty="0" smtClean="0"/>
            </a:br>
            <a:r>
              <a:rPr lang="en-US" sz="2400" i="1" dirty="0" smtClean="0"/>
              <a:t>(to be discussed in FRS</a:t>
            </a:r>
            <a:br>
              <a:rPr lang="en-US" sz="2400" i="1" dirty="0" smtClean="0"/>
            </a:br>
            <a:r>
              <a:rPr lang="en-US" sz="2400" i="1" dirty="0" smtClean="0"/>
              <a:t>/ FacID breakout)</a:t>
            </a:r>
          </a:p>
          <a:p>
            <a:endParaRPr lang="en-US" b="1"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5/31/2012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34</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Updates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ttp://blog.safe.com/wp-content/uploads/FME_RGB_M.gif"/>
          <p:cNvPicPr>
            <a:picLocks noChangeAspect="1" noChangeArrowheads="1"/>
          </p:cNvPicPr>
          <p:nvPr/>
        </p:nvPicPr>
        <p:blipFill>
          <a:blip r:embed="rId3" cstate="print"/>
          <a:srcRect/>
          <a:stretch>
            <a:fillRect/>
          </a:stretch>
        </p:blipFill>
        <p:spPr bwMode="auto">
          <a:xfrm>
            <a:off x="6553200" y="3899779"/>
            <a:ext cx="1981200" cy="1510421"/>
          </a:xfrm>
          <a:prstGeom prst="rect">
            <a:avLst/>
          </a:prstGeom>
          <a:noFill/>
        </p:spPr>
      </p:pic>
      <p:pic>
        <p:nvPicPr>
          <p:cNvPr id="20482" name="Picture 2"/>
          <p:cNvPicPr>
            <a:picLocks noChangeAspect="1" noChangeArrowheads="1"/>
          </p:cNvPicPr>
          <p:nvPr/>
        </p:nvPicPr>
        <p:blipFill>
          <a:blip r:embed="rId4" cstate="print"/>
          <a:srcRect/>
          <a:stretch>
            <a:fillRect/>
          </a:stretch>
        </p:blipFill>
        <p:spPr bwMode="auto">
          <a:xfrm>
            <a:off x="6400800" y="1752600"/>
            <a:ext cx="2362200" cy="1691909"/>
          </a:xfrm>
          <a:prstGeom prst="rect">
            <a:avLst/>
          </a:prstGeom>
          <a:noFill/>
          <a:ln w="9525">
            <a:noFill/>
            <a:miter lim="800000"/>
            <a:headEnd/>
            <a:tailEnd/>
          </a:ln>
          <a:effectLst>
            <a:reflection blurRad="6350" stA="50000" endA="300" endPos="55500" dist="101600" dir="5400000" sy="-100000" algn="bl" rotWithShape="0"/>
          </a:effectLst>
        </p:spPr>
      </p:pic>
      <p:sp>
        <p:nvSpPr>
          <p:cNvPr id="3" name="Content Placeholder 2"/>
          <p:cNvSpPr>
            <a:spLocks noGrp="1"/>
          </p:cNvSpPr>
          <p:nvPr>
            <p:ph idx="1"/>
          </p:nvPr>
        </p:nvSpPr>
        <p:spPr>
          <a:xfrm>
            <a:off x="457200" y="1600200"/>
            <a:ext cx="8229600" cy="4876800"/>
          </a:xfrm>
        </p:spPr>
        <p:txBody>
          <a:bodyPr/>
          <a:lstStyle/>
          <a:p>
            <a:pPr>
              <a:buNone/>
            </a:pPr>
            <a:r>
              <a:rPr lang="en-US" b="1" dirty="0" smtClean="0"/>
              <a:t>Last Fall</a:t>
            </a:r>
          </a:p>
          <a:p>
            <a:r>
              <a:rPr lang="en-US" sz="2000" dirty="0" smtClean="0"/>
              <a:t>Automated Refresh Processing</a:t>
            </a:r>
          </a:p>
          <a:p>
            <a:r>
              <a:rPr lang="en-US" sz="2000" dirty="0" smtClean="0"/>
              <a:t>Improved Best Pick Processing</a:t>
            </a:r>
          </a:p>
          <a:p>
            <a:r>
              <a:rPr lang="en-US" sz="2000" dirty="0" smtClean="0"/>
              <a:t>Coding fixes and transparency</a:t>
            </a:r>
          </a:p>
          <a:p>
            <a:pPr>
              <a:buNone/>
            </a:pPr>
            <a:r>
              <a:rPr lang="en-US" b="1" dirty="0" smtClean="0"/>
              <a:t>This Spring</a:t>
            </a:r>
          </a:p>
          <a:p>
            <a:r>
              <a:rPr lang="en-US" sz="2000" dirty="0" smtClean="0"/>
              <a:t>Weekly geospatial refresh</a:t>
            </a:r>
          </a:p>
          <a:p>
            <a:r>
              <a:rPr lang="en-US" sz="2000" dirty="0" smtClean="0"/>
              <a:t>Improved Data Synchronicity and Timeliness</a:t>
            </a:r>
          </a:p>
          <a:p>
            <a:r>
              <a:rPr lang="en-US" sz="2000" dirty="0" smtClean="0"/>
              <a:t>GeoPlatform Map Services, Downloadable Data</a:t>
            </a:r>
          </a:p>
          <a:p>
            <a:r>
              <a:rPr lang="en-US" sz="2000" dirty="0" smtClean="0"/>
              <a:t>Improved architecture for QA and workflow</a:t>
            </a:r>
          </a:p>
          <a:p>
            <a:r>
              <a:rPr lang="en-US" sz="2000" dirty="0" smtClean="0"/>
              <a:t>Additional Capabilities – clip &amp; ship, metadata, indexing, web services…</a:t>
            </a:r>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5/31/2012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35</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3600" b="1" dirty="0" smtClean="0">
                <a:solidFill>
                  <a:schemeClr val="accent1">
                    <a:lumMod val="40000"/>
                    <a:lumOff val="60000"/>
                  </a:schemeClr>
                </a:solidFill>
                <a:latin typeface="+mj-lt"/>
                <a:ea typeface="+mj-ea"/>
                <a:cs typeface="+mj-cs"/>
              </a:rPr>
              <a:t>FRS Geospatial Redesign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4294967295"/>
          </p:nvPr>
        </p:nvSpPr>
        <p:spPr>
          <a:xfrm>
            <a:off x="381000" y="1219200"/>
            <a:ext cx="8342312" cy="4673600"/>
          </a:xfrm>
        </p:spPr>
        <p:txBody>
          <a:bodyPr lIns="91429" tIns="45714" rIns="91429" bIns="45714"/>
          <a:lstStyle/>
          <a:p>
            <a:pPr marL="258763" indent="-258763" defTabSz="1019175">
              <a:buNone/>
              <a:defRPr/>
            </a:pPr>
            <a:r>
              <a:rPr lang="en-US" sz="2800" b="1" dirty="0" smtClean="0"/>
              <a:t>FRS Public-Facing Map Service (ArcGIS Server 10.0)</a:t>
            </a:r>
          </a:p>
          <a:p>
            <a:pPr marL="258763" indent="-258763" defTabSz="1019175">
              <a:defRPr/>
            </a:pPr>
            <a:r>
              <a:rPr lang="en-US" sz="2400" dirty="0" smtClean="0"/>
              <a:t>Service Endpoint: </a:t>
            </a:r>
            <a:r>
              <a:rPr lang="en-US" sz="2400" b="1" dirty="0" smtClean="0">
                <a:hlinkClick r:id="rId3"/>
              </a:rPr>
              <a:t>http://igeo.epa.gov/ArcGIS/rest/services/OEI/FRS/MapServer</a:t>
            </a:r>
            <a:endParaRPr lang="en-US" sz="2400" b="1" dirty="0" smtClean="0"/>
          </a:p>
          <a:p>
            <a:pPr marL="258763" indent="-258763" defTabSz="1019175">
              <a:defRPr/>
            </a:pPr>
            <a:endParaRPr lang="en-US" sz="2000" dirty="0" smtClean="0"/>
          </a:p>
          <a:p>
            <a:pPr marL="823913" lvl="1" indent="-314325" defTabSz="1019175">
              <a:buFont typeface="Arial" charset="0"/>
              <a:buChar char="–"/>
              <a:defRPr/>
            </a:pPr>
            <a:endParaRPr lang="en-US" sz="1800" dirty="0" smtClean="0"/>
          </a:p>
          <a:p>
            <a:pPr marL="258763" indent="-258763" defTabSz="1019175">
              <a:buFont typeface="Arial" charset="0"/>
              <a:buChar char="•"/>
              <a:defRPr/>
            </a:pPr>
            <a:endParaRPr lang="en-US" sz="2000" dirty="0" smtClean="0"/>
          </a:p>
          <a:p>
            <a:pPr marL="258763" indent="-258763" defTabSz="1019175">
              <a:buFont typeface="Arial" charset="0"/>
              <a:buChar char="•"/>
              <a:defRPr/>
            </a:pPr>
            <a:endParaRPr lang="en-US" dirty="0" smtClean="0"/>
          </a:p>
          <a:p>
            <a:pPr marL="258763" indent="-258763" defTabSz="1019175">
              <a:buFont typeface="Arial" charset="0"/>
              <a:buChar char="•"/>
              <a:defRPr/>
            </a:pPr>
            <a:endParaRPr lang="en-US" dirty="0" smtClean="0"/>
          </a:p>
        </p:txBody>
      </p:sp>
      <p:sp>
        <p:nvSpPr>
          <p:cNvPr id="30724" name="Slide Number Placeholder 3"/>
          <p:cNvSpPr txBox="1">
            <a:spLocks noGrp="1"/>
          </p:cNvSpPr>
          <p:nvPr/>
        </p:nvSpPr>
        <p:spPr bwMode="auto">
          <a:xfrm>
            <a:off x="6553200" y="6175375"/>
            <a:ext cx="2133600" cy="165100"/>
          </a:xfrm>
          <a:prstGeom prst="rect">
            <a:avLst/>
          </a:prstGeom>
          <a:noFill/>
          <a:ln w="9525">
            <a:noFill/>
            <a:miter lim="800000"/>
            <a:headEnd/>
            <a:tailEnd/>
          </a:ln>
        </p:spPr>
        <p:txBody>
          <a:bodyPr lIns="91429" tIns="45714" rIns="91429" bIns="45714"/>
          <a:lstStyle/>
          <a:p>
            <a:pPr algn="r" defTabSz="820738" eaLnBrk="0" hangingPunct="0"/>
            <a:fld id="{D8B5895B-91DA-498F-AA92-E9619901717E}" type="slidenum">
              <a:rPr lang="en-US" sz="800"/>
              <a:pPr algn="r" defTabSz="820738" eaLnBrk="0" hangingPunct="0"/>
              <a:t>36</a:t>
            </a:fld>
            <a:endParaRPr lang="en-US" sz="800" dirty="0"/>
          </a:p>
        </p:txBody>
      </p:sp>
      <p:sp>
        <p:nvSpPr>
          <p:cNvPr id="8" name="Title 1"/>
          <p:cNvSpPr txBox="1">
            <a:spLocks/>
          </p:cNvSpPr>
          <p:nvPr/>
        </p:nvSpPr>
        <p:spPr bwMode="auto">
          <a:xfrm>
            <a:off x="609600" y="0"/>
            <a:ext cx="52578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3200" b="1" dirty="0" smtClean="0">
                <a:solidFill>
                  <a:schemeClr val="accent1">
                    <a:lumMod val="40000"/>
                    <a:lumOff val="60000"/>
                  </a:schemeClr>
                </a:solidFill>
                <a:latin typeface="+mj-lt"/>
                <a:ea typeface="+mj-ea"/>
                <a:cs typeface="+mj-cs"/>
              </a:rPr>
              <a:t>What FRS Geo services are available to me?</a:t>
            </a:r>
          </a:p>
        </p:txBody>
      </p:sp>
      <p:sp>
        <p:nvSpPr>
          <p:cNvPr id="39938" name="AutoShape 2" descr="https://wiki.epa.gov/frs/images/5/5a/FRS_Screenshot_GeoPlatfor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40" name="AutoShape 4" descr="https://wiki.epa.gov/frs/images/5/5a/FRS_Screenshot_GeoPlatfor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42" name="AutoShape 6" descr="https://wiki.epa.gov/frs/images/5/5a/FRS_Screenshot_GeoPlatfor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FRS_Screenshot_GeoPlatform.PNG"/>
          <p:cNvPicPr>
            <a:picLocks noChangeAspect="1"/>
          </p:cNvPicPr>
          <p:nvPr/>
        </p:nvPicPr>
        <p:blipFill>
          <a:blip r:embed="rId4" cstate="print"/>
          <a:stretch>
            <a:fillRect/>
          </a:stretch>
        </p:blipFill>
        <p:spPr>
          <a:xfrm>
            <a:off x="609600" y="2667000"/>
            <a:ext cx="7848600" cy="6728360"/>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5400000">
            <a:off x="7162800" y="1752600"/>
            <a:ext cx="381000" cy="38100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5486400" cy="4876800"/>
          </a:xfrm>
        </p:spPr>
        <p:txBody>
          <a:bodyPr/>
          <a:lstStyle/>
          <a:p>
            <a:pPr>
              <a:buNone/>
            </a:pPr>
            <a:r>
              <a:rPr lang="en-US" sz="2800" b="1" dirty="0" smtClean="0"/>
              <a:t>Facility Lookup Service</a:t>
            </a:r>
          </a:p>
          <a:p>
            <a:pPr>
              <a:buNone/>
            </a:pPr>
            <a:endParaRPr lang="en-US" sz="2400" dirty="0" smtClean="0"/>
          </a:p>
          <a:p>
            <a:endParaRPr lang="en-US" sz="2400" dirty="0" smtClean="0"/>
          </a:p>
          <a:p>
            <a:pPr>
              <a:buNone/>
            </a:pPr>
            <a:endParaRPr lang="en-US" sz="2400" dirty="0" smtClean="0"/>
          </a:p>
          <a:p>
            <a:pPr>
              <a:buNone/>
            </a:pPr>
            <a:endParaRPr lang="en-US" dirty="0" smtClean="0"/>
          </a:p>
          <a:p>
            <a:pPr>
              <a:buNone/>
            </a:pPr>
            <a:endParaRPr lang="en-US" dirty="0" smtClean="0"/>
          </a:p>
          <a:p>
            <a:endParaRPr lang="en-US"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5/31/2012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37</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FRS REST</a:t>
            </a:r>
            <a:r>
              <a:rPr kumimoji="0" lang="en-US" sz="4000" b="1" i="0" u="none" strike="noStrike" kern="1200" cap="none" spc="0" normalizeH="0" noProof="0" dirty="0" smtClean="0">
                <a:ln>
                  <a:noFill/>
                </a:ln>
                <a:solidFill>
                  <a:schemeClr val="accent1">
                    <a:lumMod val="40000"/>
                    <a:lumOff val="60000"/>
                  </a:schemeClr>
                </a:solidFill>
                <a:effectLst/>
                <a:uLnTx/>
                <a:uFillTx/>
                <a:latin typeface="+mj-lt"/>
                <a:ea typeface="+mj-ea"/>
                <a:cs typeface="+mj-cs"/>
              </a:rPr>
              <a:t> Services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
        <p:nvSpPr>
          <p:cNvPr id="8" name="TextBox 7"/>
          <p:cNvSpPr txBox="1"/>
          <p:nvPr/>
        </p:nvSpPr>
        <p:spPr>
          <a:xfrm>
            <a:off x="5791200" y="990600"/>
            <a:ext cx="3124200" cy="784830"/>
          </a:xfrm>
          <a:prstGeom prst="rect">
            <a:avLst/>
          </a:prstGeom>
          <a:noFill/>
        </p:spPr>
        <p:txBody>
          <a:bodyPr wrap="square" rtlCol="0">
            <a:spAutoFit/>
          </a:bodyPr>
          <a:lstStyle/>
          <a:p>
            <a:r>
              <a:rPr lang="en-US" sz="900" b="1" dirty="0" smtClean="0"/>
              <a:t>Search for TRI facilities within a 3 mile radius of lat 38.8 / lon -77.01.</a:t>
            </a:r>
            <a:endParaRPr lang="en-US" sz="900" dirty="0" smtClean="0"/>
          </a:p>
          <a:p>
            <a:r>
              <a:rPr lang="en-US" sz="900" dirty="0" smtClean="0">
                <a:solidFill>
                  <a:schemeClr val="accent1"/>
                </a:solidFill>
              </a:rPr>
              <a:t>http://ofmpub.epa.gov/enviro/frs_rest_services.get_facilities?latitude83=38.8&amp;longitude83=-77.01&amp;search_radius=3&amp;pgm_sys_acrnm=TRIS</a:t>
            </a:r>
            <a:endParaRPr lang="en-US" sz="900" dirty="0">
              <a:solidFill>
                <a:schemeClr val="accent1"/>
              </a:solidFill>
            </a:endParaRPr>
          </a:p>
        </p:txBody>
      </p:sp>
      <p:sp>
        <p:nvSpPr>
          <p:cNvPr id="9" name="TextBox 8"/>
          <p:cNvSpPr txBox="1"/>
          <p:nvPr/>
        </p:nvSpPr>
        <p:spPr>
          <a:xfrm>
            <a:off x="5867400" y="1981200"/>
            <a:ext cx="3429000" cy="8094524"/>
          </a:xfrm>
          <a:prstGeom prst="rect">
            <a:avLst/>
          </a:prstGeom>
          <a:noFill/>
        </p:spPr>
        <p:txBody>
          <a:bodyPr wrap="square" rtlCol="0">
            <a:spAutoFit/>
          </a:bodyPr>
          <a:lstStyle/>
          <a:p>
            <a:r>
              <a:rPr lang="en-US" sz="800" dirty="0" smtClean="0">
                <a:latin typeface="Lucida Console" pitchFamily="49" charset="0"/>
              </a:rPr>
              <a:t>&lt;?xml version="1.0" encoding="UTF-8" ?&gt; </a:t>
            </a:r>
          </a:p>
          <a:p>
            <a:r>
              <a:rPr lang="en-US" sz="800" dirty="0" smtClean="0">
                <a:latin typeface="Lucida Console" pitchFamily="49" charset="0"/>
              </a:rPr>
              <a:t>- &lt;Results&gt;</a:t>
            </a:r>
          </a:p>
          <a:p>
            <a:r>
              <a:rPr lang="en-US" sz="800" dirty="0" smtClean="0">
                <a:latin typeface="Lucida Console" pitchFamily="49" charset="0"/>
              </a:rPr>
              <a:t>- &lt;FRSFacility&gt;</a:t>
            </a:r>
          </a:p>
          <a:p>
            <a:r>
              <a:rPr lang="en-US" sz="800" dirty="0" smtClean="0">
                <a:latin typeface="Lucida Console" pitchFamily="49" charset="0"/>
              </a:rPr>
              <a:t>  &lt;RegistryId&gt;110000340916&lt;/RegistryId&gt; </a:t>
            </a:r>
          </a:p>
          <a:p>
            <a:r>
              <a:rPr lang="en-US" sz="800" dirty="0" smtClean="0">
                <a:latin typeface="Lucida Console" pitchFamily="49" charset="0"/>
              </a:rPr>
              <a:t>  &lt;FacilityName&gt;GENON POTOMAC RIVER GENERATING STATION&lt;/FacilityName&gt; </a:t>
            </a:r>
          </a:p>
          <a:p>
            <a:r>
              <a:rPr lang="en-US" sz="800" dirty="0" smtClean="0">
                <a:latin typeface="Lucida Console" pitchFamily="49" charset="0"/>
              </a:rPr>
              <a:t>  &lt;LocationAddress&gt;1400 NORTH ROYAL STREET&lt;/LocationAddress&gt; </a:t>
            </a:r>
          </a:p>
          <a:p>
            <a:r>
              <a:rPr lang="en-US" sz="800" dirty="0" smtClean="0">
                <a:latin typeface="Lucida Console" pitchFamily="49" charset="0"/>
              </a:rPr>
              <a:t>  &lt;SupplementalLocation&gt;POTOMAC RIVER GENERATING STATION&lt;/SupplementalLocation&gt; </a:t>
            </a:r>
          </a:p>
          <a:p>
            <a:r>
              <a:rPr lang="en-US" sz="800" dirty="0" smtClean="0">
                <a:latin typeface="Lucida Console" pitchFamily="49" charset="0"/>
              </a:rPr>
              <a:t>  &lt;CityName&gt;ALEXANDRIA&lt;/CityName&gt; </a:t>
            </a:r>
          </a:p>
          <a:p>
            <a:r>
              <a:rPr lang="en-US" sz="800" dirty="0" smtClean="0">
                <a:latin typeface="Lucida Console" pitchFamily="49" charset="0"/>
              </a:rPr>
              <a:t>  &lt;CountyName&gt;ALEXANDRIA CITY&lt;/CountyName&gt;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&gt;VA&lt;/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&gt;22314-1111&lt;/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&gt;51510&lt;/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&lt;Latitude83&gt;38.820391&lt;/Latitude83&gt; </a:t>
            </a:r>
          </a:p>
          <a:p>
            <a:r>
              <a:rPr lang="en-US" sz="800" dirty="0" smtClean="0">
                <a:latin typeface="Lucida Console" pitchFamily="49" charset="0"/>
              </a:rPr>
              <a:t>  &lt;Longitude83&gt;-77.041088&lt;/Longitude83&gt;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&lt;RegistryId&gt;110002321434&lt;/RegistryId&gt; </a:t>
            </a:r>
          </a:p>
          <a:p>
            <a:r>
              <a:rPr lang="en-US" sz="800" dirty="0" smtClean="0">
                <a:latin typeface="Lucida Console" pitchFamily="49" charset="0"/>
              </a:rPr>
              <a:t>  &lt;</a:t>
            </a:r>
            <a:r>
              <a:rPr lang="en-US" sz="800" dirty="0" err="1" smtClean="0">
                <a:latin typeface="Lucida Console" pitchFamily="49" charset="0"/>
              </a:rPr>
              <a:t>FacilityName</a:t>
            </a:r>
            <a:r>
              <a:rPr lang="en-US" sz="800" dirty="0" smtClean="0">
                <a:latin typeface="Lucida Console" pitchFamily="49" charset="0"/>
              </a:rPr>
              <a:t>&gt;U.S. AIR FORCE BOLLING AFB DC&lt;/FacilityName&gt; </a:t>
            </a:r>
          </a:p>
          <a:p>
            <a:r>
              <a:rPr lang="en-US" sz="800" dirty="0" smtClean="0">
                <a:latin typeface="Lucida Console" pitchFamily="49" charset="0"/>
              </a:rPr>
              <a:t>  &lt;LocationAddress&gt;370 BROOKLEY AVENUE&lt;/LocationAddress&gt; </a:t>
            </a:r>
          </a:p>
          <a:p>
            <a:r>
              <a:rPr lang="en-US" sz="800" dirty="0" smtClean="0">
                <a:latin typeface="Lucida Console" pitchFamily="49" charset="0"/>
              </a:rPr>
              <a:t>  &lt;SupplementalLocation /&gt; </a:t>
            </a:r>
          </a:p>
          <a:p>
            <a:r>
              <a:rPr lang="en-US" sz="800" dirty="0" smtClean="0">
                <a:latin typeface="Lucida Console" pitchFamily="49" charset="0"/>
              </a:rPr>
              <a:t>  &lt;CityName&gt;WASHINGTON&lt;/CityName&gt; </a:t>
            </a:r>
          </a:p>
          <a:p>
            <a:r>
              <a:rPr lang="en-US" sz="800" dirty="0" smtClean="0">
                <a:latin typeface="Lucida Console" pitchFamily="49" charset="0"/>
              </a:rPr>
              <a:t>  &lt;CountyName&gt;DISTRICT OF COLUMBIA&lt;/CountyName&gt;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&gt;DC&lt;/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&gt;20032-7718&lt;/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&gt;11001&lt;/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&lt;Latitude83&gt;38.833713&lt;/Latitude83&gt; </a:t>
            </a:r>
          </a:p>
          <a:p>
            <a:r>
              <a:rPr lang="en-US" sz="800" dirty="0" smtClean="0">
                <a:latin typeface="Lucida Console" pitchFamily="49" charset="0"/>
              </a:rPr>
              <a:t>  &lt;Longitude83&gt;-77.003698&lt;/Longitude83&gt;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&lt;RegistryId&gt;110001891506&lt;/RegistryId&gt; </a:t>
            </a:r>
          </a:p>
          <a:p>
            <a:r>
              <a:rPr lang="en-US" sz="800" dirty="0" smtClean="0">
                <a:latin typeface="Lucida Console" pitchFamily="49" charset="0"/>
              </a:rPr>
              <a:t>  &lt;FacilityName&gt;VIRGINIA CONCRETE ALEXANDRIA PLANT&lt;/FacilityName&gt; </a:t>
            </a:r>
          </a:p>
          <a:p>
            <a:r>
              <a:rPr lang="en-US" sz="800" dirty="0" smtClean="0">
                <a:latin typeface="Lucida Console" pitchFamily="49" charset="0"/>
              </a:rPr>
              <a:t>  &lt;LocationAddress&gt;340 HOOFFS RUN DRIVE&lt;/LocationAddress&gt; </a:t>
            </a:r>
          </a:p>
          <a:p>
            <a:r>
              <a:rPr lang="en-US" sz="800" dirty="0" smtClean="0">
                <a:latin typeface="Lucida Console" pitchFamily="49" charset="0"/>
              </a:rPr>
              <a:t>  &lt;SupplementalLocation /&gt; </a:t>
            </a:r>
          </a:p>
          <a:p>
            <a:r>
              <a:rPr lang="en-US" sz="800" dirty="0" smtClean="0">
                <a:latin typeface="Lucida Console" pitchFamily="49" charset="0"/>
              </a:rPr>
              <a:t>  &lt;CityName&gt;ALEXANDRIA&lt;/CityName&gt; </a:t>
            </a:r>
          </a:p>
          <a:p>
            <a:r>
              <a:rPr lang="en-US" sz="800" dirty="0" smtClean="0">
                <a:latin typeface="Lucida Console" pitchFamily="49" charset="0"/>
              </a:rPr>
              <a:t>  &lt;CountyName&gt;ALEXANDRIA&lt;/CountyName&gt;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&gt;VA&lt;/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&gt;22314-4646&lt;/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&gt;51510&lt;/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&lt;Latitude83&gt;38.799218&lt;/Latitude83&gt; </a:t>
            </a:r>
          </a:p>
          <a:p>
            <a:r>
              <a:rPr lang="en-US" sz="800" dirty="0" smtClean="0">
                <a:latin typeface="Lucida Console" pitchFamily="49" charset="0"/>
              </a:rPr>
              <a:t>  &lt;Longitude83&gt;-77.062888&lt;/Longitude83&gt;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&lt;RegistryId&gt;110016695744&lt;/RegistryId&gt; </a:t>
            </a:r>
          </a:p>
          <a:p>
            <a:r>
              <a:rPr lang="en-US" sz="800" dirty="0" smtClean="0">
                <a:latin typeface="Lucida Console" pitchFamily="49" charset="0"/>
              </a:rPr>
              <a:t>  &lt;FacilityName&gt;WOODROW WILSON BRIDGE READY MIX CONCRETE DIV&lt;/FacilityName&gt; </a:t>
            </a:r>
          </a:p>
          <a:p>
            <a:r>
              <a:rPr lang="en-US" sz="800" dirty="0" smtClean="0">
                <a:latin typeface="Lucida Console" pitchFamily="49" charset="0"/>
              </a:rPr>
              <a:t>  &lt;LocationAddress&gt;6711 OXON HILL ROAD&lt;/LocationAddress&gt; </a:t>
            </a:r>
          </a:p>
          <a:p>
            <a:r>
              <a:rPr lang="en-US" sz="800" dirty="0" smtClean="0">
                <a:latin typeface="Lucida Console" pitchFamily="49" charset="0"/>
              </a:rPr>
              <a:t>  &lt;SupplementalLocation&gt;PRINCE GEORGE'S COUNTY&lt;/SupplementalLocation&gt; </a:t>
            </a:r>
          </a:p>
          <a:p>
            <a:r>
              <a:rPr lang="en-US" sz="800" dirty="0" smtClean="0">
                <a:latin typeface="Lucida Console" pitchFamily="49" charset="0"/>
              </a:rPr>
              <a:t>  &lt;CityName&gt;OXON HILL&lt;/CityName&gt; </a:t>
            </a:r>
          </a:p>
          <a:p>
            <a:r>
              <a:rPr lang="en-US" sz="800" dirty="0" smtClean="0">
                <a:latin typeface="Lucida Console" pitchFamily="49" charset="0"/>
              </a:rPr>
              <a:t>  &lt;CountyName&gt;PRINCE GEORGES&lt;/CountyName&gt; </a:t>
            </a:r>
          </a:p>
          <a:p>
            <a:r>
              <a:rPr lang="en-US" sz="800" dirty="0" smtClean="0">
                <a:latin typeface="Lucida Console" pitchFamily="49" charset="0"/>
              </a:rPr>
              <a:t>  &lt;</a:t>
            </a:r>
            <a:r>
              <a:rPr lang="en-US" sz="800" dirty="0" err="1" smtClean="0">
                <a:latin typeface="Lucida Console" pitchFamily="49" charset="0"/>
              </a:rPr>
              <a:t>StateAbbr</a:t>
            </a:r>
            <a:r>
              <a:rPr lang="en-US" sz="800" dirty="0" smtClean="0">
                <a:latin typeface="Lucida Console" pitchFamily="49" charset="0"/>
              </a:rPr>
              <a:t>&gt;MD&lt;/</a:t>
            </a:r>
            <a:r>
              <a:rPr lang="en-US" sz="800" dirty="0" err="1" smtClean="0">
                <a:latin typeface="Lucida Console" pitchFamily="49" charset="0"/>
              </a:rPr>
              <a:t>StateAbbr</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ZipCode</a:t>
            </a:r>
            <a:r>
              <a:rPr lang="en-US" sz="800" dirty="0" smtClean="0">
                <a:latin typeface="Lucida Console" pitchFamily="49" charset="0"/>
              </a:rPr>
              <a:t>&gt;20745-1122&lt;/</a:t>
            </a:r>
            <a:r>
              <a:rPr lang="en-US" sz="800" dirty="0" err="1" smtClean="0">
                <a:latin typeface="Lucida Console" pitchFamily="49" charset="0"/>
              </a:rPr>
              <a:t>ZipCode</a:t>
            </a:r>
            <a:r>
              <a:rPr lang="en-US" sz="800" dirty="0" smtClean="0">
                <a:latin typeface="Lucida Console" pitchFamily="49" charset="0"/>
              </a:rPr>
              <a:t>&gt; </a:t>
            </a:r>
          </a:p>
          <a:p>
            <a:r>
              <a:rPr lang="en-US" sz="800" dirty="0" smtClean="0">
                <a:latin typeface="Lucida Console" pitchFamily="49" charset="0"/>
              </a:rPr>
              <a:t>  &lt;</a:t>
            </a:r>
            <a:r>
              <a:rPr lang="en-US" sz="800" dirty="0" err="1" smtClean="0">
                <a:latin typeface="Lucida Console" pitchFamily="49" charset="0"/>
              </a:rPr>
              <a:t>FIPSCode</a:t>
            </a:r>
            <a:r>
              <a:rPr lang="en-US" sz="800" dirty="0" smtClean="0">
                <a:latin typeface="Lucida Console" pitchFamily="49" charset="0"/>
              </a:rPr>
              <a:t>&gt;24033&lt;/</a:t>
            </a:r>
            <a:r>
              <a:rPr lang="en-US" sz="800" dirty="0" err="1" smtClean="0">
                <a:latin typeface="Lucida Console" pitchFamily="49" charset="0"/>
              </a:rPr>
              <a:t>FIPSCode</a:t>
            </a:r>
            <a:r>
              <a:rPr lang="en-US" sz="800" dirty="0" smtClean="0">
                <a:latin typeface="Lucida Console" pitchFamily="49" charset="0"/>
              </a:rPr>
              <a:t>&gt; </a:t>
            </a:r>
          </a:p>
          <a:p>
            <a:r>
              <a:rPr lang="en-US" sz="800" dirty="0" smtClean="0">
                <a:latin typeface="Lucida Console" pitchFamily="49" charset="0"/>
              </a:rPr>
              <a:t>  &lt;Latitude83&gt;38.799311&lt;/Latitude83&gt; </a:t>
            </a:r>
          </a:p>
          <a:p>
            <a:r>
              <a:rPr lang="en-US" sz="800" dirty="0" smtClean="0">
                <a:latin typeface="Lucida Console" pitchFamily="49" charset="0"/>
              </a:rPr>
              <a:t>  &lt;Longitude83&gt;-77.002576&lt;/Longitude83&gt; </a:t>
            </a:r>
          </a:p>
          <a:p>
            <a:r>
              <a:rPr lang="en-US" sz="800" dirty="0" smtClean="0">
                <a:latin typeface="Lucida Console" pitchFamily="49" charset="0"/>
              </a:rPr>
              <a:t>  &lt;/</a:t>
            </a:r>
            <a:r>
              <a:rPr lang="en-US" sz="800" dirty="0" err="1" smtClean="0">
                <a:latin typeface="Lucida Console" pitchFamily="49" charset="0"/>
              </a:rPr>
              <a:t>FRSFacility</a:t>
            </a:r>
            <a:r>
              <a:rPr lang="en-US" sz="800" dirty="0" smtClean="0">
                <a:latin typeface="Lucida Console" pitchFamily="49" charset="0"/>
              </a:rPr>
              <a:t>&gt;</a:t>
            </a:r>
          </a:p>
          <a:p>
            <a:r>
              <a:rPr lang="en-US" sz="800" dirty="0" smtClean="0">
                <a:latin typeface="Lucida Console" pitchFamily="49" charset="0"/>
              </a:rPr>
              <a:t>  &lt;/Results&gt;</a:t>
            </a:r>
            <a:endParaRPr lang="en-US" sz="800" dirty="0"/>
          </a:p>
        </p:txBody>
      </p:sp>
      <p:pic>
        <p:nvPicPr>
          <p:cNvPr id="34818" name="Picture 2"/>
          <p:cNvPicPr>
            <a:picLocks noChangeAspect="1" noChangeArrowheads="1"/>
          </p:cNvPicPr>
          <p:nvPr/>
        </p:nvPicPr>
        <p:blipFill>
          <a:blip r:embed="rId3" cstate="print"/>
          <a:srcRect/>
          <a:stretch>
            <a:fillRect/>
          </a:stretch>
        </p:blipFill>
        <p:spPr bwMode="auto">
          <a:xfrm>
            <a:off x="282213" y="2057400"/>
            <a:ext cx="5585187" cy="4114800"/>
          </a:xfrm>
          <a:prstGeom prst="rect">
            <a:avLst/>
          </a:prstGeom>
          <a:noFill/>
          <a:ln w="9525">
            <a:noFill/>
            <a:miter lim="800000"/>
            <a:headEnd/>
            <a:tailEnd/>
          </a:ln>
          <a:effectLst/>
        </p:spPr>
      </p:pic>
      <p:sp>
        <p:nvSpPr>
          <p:cNvPr id="12" name="TextBox 11"/>
          <p:cNvSpPr txBox="1"/>
          <p:nvPr/>
        </p:nvSpPr>
        <p:spPr>
          <a:xfrm>
            <a:off x="762000" y="4876800"/>
            <a:ext cx="4677050" cy="1015663"/>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000" dirty="0" smtClean="0"/>
              <a:t>Where is industrial wastewater being sent?</a:t>
            </a:r>
          </a:p>
          <a:p>
            <a:r>
              <a:rPr lang="en-US" sz="2000" dirty="0" smtClean="0"/>
              <a:t>Can we retrieve an ID for that facility?</a:t>
            </a:r>
          </a:p>
          <a:p>
            <a:r>
              <a:rPr lang="en-US" sz="2000" dirty="0" smtClean="0"/>
              <a:t>Other offsite recycling and processing?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391400" cy="4876800"/>
          </a:xfrm>
        </p:spPr>
        <p:txBody>
          <a:bodyPr/>
          <a:lstStyle/>
          <a:p>
            <a:pPr>
              <a:buNone/>
            </a:pPr>
            <a:r>
              <a:rPr lang="en-US" sz="2400" b="1" dirty="0" smtClean="0"/>
              <a:t>FRS REST Lookup Service -</a:t>
            </a:r>
          </a:p>
          <a:p>
            <a:r>
              <a:rPr lang="en-US" sz="2400" dirty="0" smtClean="0"/>
              <a:t>Provides ability to programmatically query FRS database and integrate results either at the backend or for </a:t>
            </a:r>
            <a:r>
              <a:rPr lang="en-US" sz="2400" dirty="0" err="1" smtClean="0"/>
              <a:t>mashups</a:t>
            </a:r>
            <a:endParaRPr lang="en-US" sz="2400" dirty="0" smtClean="0"/>
          </a:p>
          <a:p>
            <a:r>
              <a:rPr lang="en-US" sz="2400" dirty="0" smtClean="0"/>
              <a:t>Return results as XML, JSON (</a:t>
            </a:r>
            <a:r>
              <a:rPr lang="en-US" sz="2400" dirty="0" err="1" smtClean="0"/>
              <a:t>Javascript</a:t>
            </a:r>
            <a:r>
              <a:rPr lang="en-US" sz="2400" dirty="0" smtClean="0"/>
              <a:t> Object Notation) or JSONP (JSON with callback function)</a:t>
            </a:r>
          </a:p>
          <a:p>
            <a:r>
              <a:rPr lang="en-US" sz="2400" dirty="0" smtClean="0"/>
              <a:t>Now Spatially Enabled</a:t>
            </a:r>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5/31/2012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38</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REST Services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pic>
        <p:nvPicPr>
          <p:cNvPr id="87042" name="Picture 2" descr="http://images.cdn.fotopedia.com/flickr-2588347668-hd.jpg"/>
          <p:cNvPicPr>
            <a:picLocks noChangeAspect="1" noChangeArrowheads="1"/>
          </p:cNvPicPr>
          <p:nvPr/>
        </p:nvPicPr>
        <p:blipFill>
          <a:blip r:embed="rId2" cstate="print"/>
          <a:srcRect/>
          <a:stretch>
            <a:fillRect/>
          </a:stretch>
        </p:blipFill>
        <p:spPr bwMode="auto">
          <a:xfrm rot="16200000">
            <a:off x="7103130" y="3183870"/>
            <a:ext cx="1905000" cy="148085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239000" cy="4876800"/>
          </a:xfrm>
        </p:spPr>
        <p:txBody>
          <a:bodyPr/>
          <a:lstStyle/>
          <a:p>
            <a:pPr>
              <a:buNone/>
            </a:pPr>
            <a:r>
              <a:rPr lang="en-US" sz="2400" b="1" dirty="0" smtClean="0"/>
              <a:t>Radial Search Capability</a:t>
            </a:r>
          </a:p>
          <a:p>
            <a:r>
              <a:rPr lang="en-US" sz="2400" dirty="0" smtClean="0"/>
              <a:t>Example: CERCLIS (Superfund) facilities within a 3 mile radius of latitude 38.8/longitude -77.01.</a:t>
            </a:r>
          </a:p>
          <a:p>
            <a:pPr>
              <a:buNone/>
            </a:pPr>
            <a:r>
              <a:rPr lang="en-US" sz="2400" b="1" dirty="0" smtClean="0"/>
              <a:t>Bounding Box Search</a:t>
            </a:r>
          </a:p>
          <a:p>
            <a:r>
              <a:rPr lang="en-US" sz="2400" dirty="0" smtClean="0"/>
              <a:t>Example: Get facilities for the area encompassed by (36.8 -76.4, 37.0 -76.5) </a:t>
            </a:r>
          </a:p>
          <a:p>
            <a:pPr>
              <a:buNone/>
            </a:pPr>
            <a:r>
              <a:rPr lang="en-US" sz="2400" b="1" dirty="0" smtClean="0"/>
              <a:t>Access Spatial Indexes</a:t>
            </a:r>
          </a:p>
          <a:p>
            <a:r>
              <a:rPr lang="en-US" sz="2400" dirty="0" smtClean="0"/>
              <a:t>Watershed Search - </a:t>
            </a:r>
            <a:r>
              <a:rPr lang="en-US" sz="2400" dirty="0" err="1" smtClean="0"/>
              <a:t>WBD</a:t>
            </a:r>
            <a:r>
              <a:rPr lang="en-US" sz="2400" dirty="0" smtClean="0"/>
              <a:t> (12-digit </a:t>
            </a:r>
            <a:r>
              <a:rPr lang="en-US" sz="2400" dirty="0" err="1" smtClean="0"/>
              <a:t>HUC</a:t>
            </a:r>
            <a:r>
              <a:rPr lang="en-US" sz="2400" dirty="0" smtClean="0"/>
              <a:t>) for a facility</a:t>
            </a:r>
          </a:p>
          <a:p>
            <a:r>
              <a:rPr lang="en-US" sz="2400" dirty="0" smtClean="0"/>
              <a:t>Congressional District by lat/long</a:t>
            </a:r>
          </a:p>
          <a:p>
            <a:pPr>
              <a:buNone/>
            </a:pPr>
            <a:r>
              <a:rPr lang="en-US" b="1" dirty="0" smtClean="0"/>
              <a:t>Documentation: </a:t>
            </a:r>
            <a:r>
              <a:rPr lang="en-US" sz="2000" b="1" dirty="0" smtClean="0">
                <a:hlinkClick r:id="rId3"/>
              </a:rPr>
              <a:t>http://www.epa.gov/enviro/html/fii/FRS_REST_Services.html</a:t>
            </a:r>
            <a:endParaRPr lang="en-US" sz="2000" b="1" dirty="0" smtClean="0"/>
          </a:p>
          <a:p>
            <a:pPr lvl="1"/>
            <a:endParaRPr lang="en-US" dirty="0" smtClean="0"/>
          </a:p>
          <a:p>
            <a:pPr>
              <a:buNone/>
            </a:pPr>
            <a:endParaRPr lang="en-US" sz="2400" b="1" dirty="0" smtClean="0"/>
          </a:p>
          <a:p>
            <a:pPr>
              <a:buNone/>
            </a:pPr>
            <a:endParaRPr lang="en-US" sz="2400"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5/31/2012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39</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REST Services</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04800" y="1295400"/>
            <a:ext cx="8305800" cy="5257800"/>
          </a:xfrm>
        </p:spPr>
        <p:txBody>
          <a:bodyPr/>
          <a:lstStyle/>
          <a:p>
            <a:pPr>
              <a:buNone/>
            </a:pPr>
            <a:r>
              <a:rPr lang="en-US" b="1" dirty="0" smtClean="0"/>
              <a:t>Things To Consider</a:t>
            </a:r>
          </a:p>
          <a:p>
            <a:r>
              <a:rPr lang="en-US" sz="2800" dirty="0" smtClean="0"/>
              <a:t>Large data volumes</a:t>
            </a:r>
          </a:p>
          <a:p>
            <a:r>
              <a:rPr lang="en-US" sz="2800" dirty="0" smtClean="0"/>
              <a:t>Secure Data </a:t>
            </a:r>
          </a:p>
          <a:p>
            <a:pPr lvl="1"/>
            <a:r>
              <a:rPr lang="en-US" sz="2400" dirty="0" smtClean="0"/>
              <a:t>PII and other potentially sensitive data</a:t>
            </a:r>
          </a:p>
          <a:p>
            <a:r>
              <a:rPr lang="en-US" sz="2800" dirty="0" smtClean="0"/>
              <a:t>Mapping presentation - Cartography</a:t>
            </a:r>
          </a:p>
          <a:p>
            <a:r>
              <a:rPr lang="en-US" sz="2800" dirty="0" smtClean="0"/>
              <a:t>Operational data</a:t>
            </a:r>
          </a:p>
          <a:p>
            <a:r>
              <a:rPr lang="en-US" sz="2800" dirty="0" smtClean="0"/>
              <a:t>Misc</a:t>
            </a:r>
          </a:p>
          <a:p>
            <a:pPr lvl="1"/>
            <a:r>
              <a:rPr lang="en-US" sz="2400" dirty="0" smtClean="0"/>
              <a:t>Scheduled Transfers, Machine-To-Machine Connections vs. On-Demand, snapshots (by change date)</a:t>
            </a:r>
          </a:p>
          <a:p>
            <a:r>
              <a:rPr lang="en-US" sz="2800" dirty="0" smtClean="0"/>
              <a:t>Other?</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lvl="0">
              <a:defRPr/>
            </a:pPr>
            <a:r>
              <a:rPr lang="en-US" sz="2800" b="1" dirty="0" smtClean="0">
                <a:solidFill>
                  <a:schemeClr val="accent1">
                    <a:lumMod val="40000"/>
                    <a:lumOff val="60000"/>
                  </a:schemeClr>
                </a:solidFill>
                <a:latin typeface="+mj-lt"/>
                <a:ea typeface="+mj-ea"/>
                <a:cs typeface="+mj-cs"/>
              </a:rPr>
              <a:t>When should I use the network to share Geo data?</a:t>
            </a:r>
          </a:p>
        </p:txBody>
      </p:sp>
      <p:sp>
        <p:nvSpPr>
          <p:cNvPr id="6" name="Content Placeholder 2"/>
          <p:cNvSpPr txBox="1">
            <a:spLocks/>
          </p:cNvSpPr>
          <p:nvPr/>
        </p:nvSpPr>
        <p:spPr bwMode="auto">
          <a:xfrm>
            <a:off x="5105400" y="1752600"/>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pPr>
              <a:buNone/>
            </a:pPr>
            <a:r>
              <a:rPr lang="en-US" sz="2800" b="1" dirty="0" smtClean="0">
                <a:solidFill>
                  <a:srgbClr val="FF0000"/>
                </a:solidFill>
              </a:rPr>
              <a:t>We covered…</a:t>
            </a:r>
          </a:p>
          <a:p>
            <a:r>
              <a:rPr lang="en-US" sz="2400" dirty="0" smtClean="0"/>
              <a:t>What it means to Geo-enable the Exchange Network, and when you should use the network to publish Geo data</a:t>
            </a:r>
            <a:endParaRPr lang="en-US" sz="2800" b="1" dirty="0" smtClean="0"/>
          </a:p>
          <a:p>
            <a:r>
              <a:rPr lang="en-US" sz="2400" dirty="0" smtClean="0"/>
              <a:t>Which data you should publish in Geo formats, and how you can begin. How EPA catalogs its datasets, and how you can access them?</a:t>
            </a:r>
          </a:p>
          <a:p>
            <a:r>
              <a:rPr lang="en-US" sz="2400" dirty="0" smtClean="0"/>
              <a:t>When and how you can access the EPA </a:t>
            </a:r>
            <a:r>
              <a:rPr lang="en-US" sz="2400" dirty="0" err="1" smtClean="0"/>
              <a:t>GeoPlatform</a:t>
            </a:r>
            <a:r>
              <a:rPr lang="en-US" sz="2400" dirty="0" smtClean="0"/>
              <a:t> and the Federal </a:t>
            </a:r>
            <a:r>
              <a:rPr lang="en-US" sz="2400" dirty="0" err="1" smtClean="0"/>
              <a:t>GeoPlatform</a:t>
            </a:r>
            <a:r>
              <a:rPr lang="en-US" sz="2400" dirty="0" smtClean="0"/>
              <a:t>. How you could get capabilities like these in your state.</a:t>
            </a:r>
          </a:p>
          <a:p>
            <a:r>
              <a:rPr lang="en-US" sz="2400" dirty="0" smtClean="0"/>
              <a:t>What FRS Geo services are available to you.</a:t>
            </a:r>
          </a:p>
          <a:p>
            <a:pPr>
              <a:buNone/>
            </a:pPr>
            <a:r>
              <a:rPr lang="en-US" sz="2800" b="1" dirty="0" smtClean="0">
                <a:solidFill>
                  <a:srgbClr val="FF0000"/>
                </a:solidFill>
              </a:rPr>
              <a:t>Do you have any additional questions?</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Recap</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696200" cy="4876800"/>
          </a:xfrm>
        </p:spPr>
        <p:txBody>
          <a:bodyPr/>
          <a:lstStyle/>
          <a:p>
            <a:endParaRPr lang="en-US" dirty="0" smtClean="0"/>
          </a:p>
          <a:p>
            <a:pPr>
              <a:buNone/>
            </a:pPr>
            <a:endParaRPr lang="en-US" dirty="0" smtClean="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5DAA3F11-6D99-4F38-BF96-49DFE0D00419}" type="datetime1">
              <a:rPr lang="en-US" smtClean="0"/>
              <a:pPr>
                <a:defRPr/>
              </a:pPr>
              <a:t>5/31/2012</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4A1952AF-EC48-4EF7-A4CF-7CB55E9B84F3}" type="slidenum">
              <a:rPr lang="en-US" smtClean="0"/>
              <a:pPr>
                <a:defRPr/>
              </a:pPr>
              <a:t>41</a:t>
            </a:fld>
            <a:endParaRPr lang="en-US" dirty="0"/>
          </a:p>
        </p:txBody>
      </p:sp>
      <p:sp>
        <p:nvSpPr>
          <p:cNvPr id="7"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bg1"/>
                </a:solidFill>
                <a:latin typeface="+mj-lt"/>
                <a:ea typeface="+mj-ea"/>
                <a:cs typeface="+mj-cs"/>
              </a:rPr>
              <a:t>Thank You!</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8" name="Content Placeholder 6"/>
          <p:cNvGraphicFramePr>
            <a:graphicFrameLocks/>
          </p:cNvGraphicFramePr>
          <p:nvPr/>
        </p:nvGraphicFramePr>
        <p:xfrm>
          <a:off x="381000" y="1752601"/>
          <a:ext cx="8305800" cy="4571502"/>
        </p:xfrm>
        <a:graphic>
          <a:graphicData uri="http://schemas.openxmlformats.org/drawingml/2006/table">
            <a:tbl>
              <a:tblPr firstRow="1" bandRow="1">
                <a:tableStyleId>{F5AB1C69-6EDB-4FF4-983F-18BD219EF322}</a:tableStyleId>
              </a:tblPr>
              <a:tblGrid>
                <a:gridCol w="2895600"/>
                <a:gridCol w="5410200"/>
              </a:tblGrid>
              <a:tr h="521996">
                <a:tc>
                  <a:txBody>
                    <a:bodyPr/>
                    <a:lstStyle/>
                    <a:p>
                      <a:r>
                        <a:rPr lang="en-US" dirty="0" smtClean="0"/>
                        <a:t>Topic</a:t>
                      </a:r>
                      <a:endParaRPr lang="en-US" dirty="0"/>
                    </a:p>
                  </a:txBody>
                  <a:tcPr/>
                </a:tc>
                <a:tc>
                  <a:txBody>
                    <a:bodyPr/>
                    <a:lstStyle/>
                    <a:p>
                      <a:r>
                        <a:rPr lang="en-US" dirty="0" smtClean="0"/>
                        <a:t>URL</a:t>
                      </a:r>
                      <a:endParaRPr lang="en-US" dirty="0"/>
                    </a:p>
                  </a:txBody>
                  <a:tcPr/>
                </a:tc>
              </a:tr>
              <a:tr h="521996">
                <a:tc>
                  <a:txBody>
                    <a:bodyPr/>
                    <a:lstStyle/>
                    <a:p>
                      <a:r>
                        <a:rPr lang="en-US" b="1" dirty="0" smtClean="0"/>
                        <a:t>FRS Home Site</a:t>
                      </a:r>
                      <a:endParaRPr lang="en-US" b="1" dirty="0">
                        <a:solidFill>
                          <a:schemeClr val="tx1"/>
                        </a:solidFill>
                      </a:endParaRPr>
                    </a:p>
                  </a:txBody>
                  <a:tcPr/>
                </a:tc>
                <a:tc>
                  <a:txBody>
                    <a:bodyPr/>
                    <a:lstStyle/>
                    <a:p>
                      <a:r>
                        <a:rPr lang="en-US" sz="1600" b="0" dirty="0" smtClean="0">
                          <a:hlinkClick r:id="rId2"/>
                        </a:rPr>
                        <a:t>http://www.epa.gov/enviro/html/fii/</a:t>
                      </a:r>
                      <a:endParaRPr lang="en-US" sz="1600" b="0" dirty="0" smtClean="0"/>
                    </a:p>
                    <a:p>
                      <a:endParaRPr lang="en-US" sz="1600" b="0" dirty="0">
                        <a:solidFill>
                          <a:schemeClr val="tx1"/>
                        </a:solidFill>
                      </a:endParaRPr>
                    </a:p>
                  </a:txBody>
                  <a:tcPr/>
                </a:tc>
              </a:tr>
              <a:tr h="576953">
                <a:tc>
                  <a:txBody>
                    <a:bodyPr/>
                    <a:lstStyle/>
                    <a:p>
                      <a:r>
                        <a:rPr lang="en-US" b="1" dirty="0" smtClean="0"/>
                        <a:t>FRS </a:t>
                      </a:r>
                      <a:r>
                        <a:rPr lang="en-US" b="1" dirty="0" err="1" smtClean="0"/>
                        <a:t>Geodata</a:t>
                      </a:r>
                      <a:r>
                        <a:rPr lang="en-US" b="1" baseline="0" dirty="0" smtClean="0"/>
                        <a:t> Download</a:t>
                      </a:r>
                      <a:endParaRPr lang="en-US" b="1" dirty="0">
                        <a:solidFill>
                          <a:schemeClr val="tx1"/>
                        </a:solidFill>
                      </a:endParaRPr>
                    </a:p>
                  </a:txBody>
                  <a:tcPr/>
                </a:tc>
                <a:tc>
                  <a:txBody>
                    <a:bodyPr/>
                    <a:lstStyle/>
                    <a:p>
                      <a:r>
                        <a:rPr lang="en-US" sz="1600" b="0" dirty="0" smtClean="0">
                          <a:hlinkClick r:id="rId3"/>
                        </a:rPr>
                        <a:t>http://www.epa.gov/enviro/geo_data.html</a:t>
                      </a:r>
                      <a:endParaRPr lang="en-US" sz="1600" b="0" dirty="0" smtClean="0"/>
                    </a:p>
                    <a:p>
                      <a:endParaRPr lang="en-US" sz="1600" b="0" dirty="0">
                        <a:solidFill>
                          <a:schemeClr val="tx1"/>
                        </a:solidFill>
                      </a:endParaRPr>
                    </a:p>
                  </a:txBody>
                  <a:tcPr/>
                </a:tc>
              </a:tr>
              <a:tr h="576953">
                <a:tc>
                  <a:txBody>
                    <a:bodyPr/>
                    <a:lstStyle/>
                    <a:p>
                      <a:r>
                        <a:rPr lang="en-US" b="1" dirty="0" smtClean="0">
                          <a:solidFill>
                            <a:schemeClr val="tx1"/>
                          </a:solidFill>
                        </a:rPr>
                        <a:t>FRS REST Services</a:t>
                      </a:r>
                      <a:endParaRPr lang="en-US" b="1" dirty="0">
                        <a:solidFill>
                          <a:schemeClr val="tx1"/>
                        </a:solidFill>
                      </a:endParaRPr>
                    </a:p>
                  </a:txBody>
                  <a:tcPr/>
                </a:tc>
                <a:tc>
                  <a:txBody>
                    <a:bodyPr/>
                    <a:lstStyle/>
                    <a:p>
                      <a:r>
                        <a:rPr lang="en-US" sz="1600" b="0" dirty="0" smtClean="0">
                          <a:hlinkClick r:id="rId4"/>
                        </a:rPr>
                        <a:t>http://www.epa.gov/enviro/html/fii/FRS_REST_Services.html</a:t>
                      </a:r>
                      <a:endParaRPr lang="en-US" sz="1600" b="0" dirty="0">
                        <a:solidFill>
                          <a:schemeClr val="tx1"/>
                        </a:solidFill>
                      </a:endParaRPr>
                    </a:p>
                  </a:txBody>
                  <a:tcPr/>
                </a:tc>
              </a:tr>
              <a:tr h="576953">
                <a:tc>
                  <a:txBody>
                    <a:bodyPr/>
                    <a:lstStyle/>
                    <a:p>
                      <a:r>
                        <a:rPr lang="en-US" b="1" dirty="0" smtClean="0">
                          <a:solidFill>
                            <a:schemeClr val="tx1"/>
                          </a:solidFill>
                        </a:rPr>
                        <a:t>FRS ArcGIS Server Service</a:t>
                      </a:r>
                      <a:endParaRPr lang="en-US" b="1" dirty="0">
                        <a:solidFill>
                          <a:schemeClr val="tx1"/>
                        </a:solidFill>
                      </a:endParaRPr>
                    </a:p>
                  </a:txBody>
                  <a:tcPr/>
                </a:tc>
                <a:tc>
                  <a:txBody>
                    <a:bodyPr/>
                    <a:lstStyle/>
                    <a:p>
                      <a:r>
                        <a:rPr lang="en-US" sz="1600" b="0" dirty="0" smtClean="0">
                          <a:hlinkClick r:id="rId5"/>
                        </a:rPr>
                        <a:t>http://igeo.epa.gov/ArcGIS/rest/services/OEI/FRS/MapServer</a:t>
                      </a:r>
                      <a:endParaRPr lang="en-US" sz="1600" b="0" dirty="0">
                        <a:solidFill>
                          <a:schemeClr val="tx1"/>
                        </a:solidFill>
                      </a:endParaRPr>
                    </a:p>
                  </a:txBody>
                  <a:tcPr/>
                </a:tc>
              </a:tr>
              <a:tr h="576953">
                <a:tc>
                  <a:txBody>
                    <a:bodyPr/>
                    <a:lstStyle/>
                    <a:p>
                      <a:r>
                        <a:rPr lang="en-US" b="1" dirty="0" smtClean="0"/>
                        <a:t>EPA Geospatial</a:t>
                      </a:r>
                      <a:r>
                        <a:rPr lang="en-US" b="1" baseline="0" dirty="0" smtClean="0"/>
                        <a:t> Program</a:t>
                      </a:r>
                      <a:endParaRPr lang="en-US" b="1" dirty="0">
                        <a:solidFill>
                          <a:schemeClr val="tx1"/>
                        </a:solidFill>
                      </a:endParaRPr>
                    </a:p>
                  </a:txBody>
                  <a:tcPr/>
                </a:tc>
                <a:tc>
                  <a:txBody>
                    <a:bodyPr/>
                    <a:lstStyle/>
                    <a:p>
                      <a:r>
                        <a:rPr lang="en-US" sz="1600" b="0" dirty="0" smtClean="0">
                          <a:hlinkClick r:id="rId6"/>
                        </a:rPr>
                        <a:t>http://www.epa.gov/geospatial/index.html</a:t>
                      </a:r>
                      <a:endParaRPr lang="en-US" sz="1600" b="0" dirty="0" smtClean="0"/>
                    </a:p>
                    <a:p>
                      <a:endParaRPr lang="en-US" sz="1600" b="0" dirty="0">
                        <a:solidFill>
                          <a:schemeClr val="tx1"/>
                        </a:solidFill>
                      </a:endParaRPr>
                    </a:p>
                  </a:txBody>
                  <a:tcPr/>
                </a:tc>
              </a:tr>
              <a:tr h="576953">
                <a:tc>
                  <a:txBody>
                    <a:bodyPr/>
                    <a:lstStyle/>
                    <a:p>
                      <a:r>
                        <a:rPr lang="en-US" b="1" dirty="0" smtClean="0"/>
                        <a:t>EPA </a:t>
                      </a:r>
                      <a:r>
                        <a:rPr lang="en-US" b="1" dirty="0" err="1" smtClean="0"/>
                        <a:t>Geodata</a:t>
                      </a:r>
                      <a:r>
                        <a:rPr lang="en-US" b="1" dirty="0" smtClean="0"/>
                        <a:t> Gateway</a:t>
                      </a:r>
                      <a:endParaRPr lang="en-US" b="1" dirty="0">
                        <a:solidFill>
                          <a:schemeClr val="tx1"/>
                        </a:solidFill>
                      </a:endParaRPr>
                    </a:p>
                  </a:txBody>
                  <a:tcPr/>
                </a:tc>
                <a:tc>
                  <a:txBody>
                    <a:bodyPr/>
                    <a:lstStyle/>
                    <a:p>
                      <a:r>
                        <a:rPr lang="en-US" sz="1600" b="0" dirty="0" smtClean="0">
                          <a:hlinkClick r:id="rId7"/>
                        </a:rPr>
                        <a:t>https://edg.epa.gov/</a:t>
                      </a:r>
                      <a:endParaRPr lang="en-US" sz="1600" b="0" dirty="0" smtClean="0"/>
                    </a:p>
                    <a:p>
                      <a:endParaRPr lang="en-US" sz="1600" b="0" dirty="0">
                        <a:solidFill>
                          <a:schemeClr val="tx1"/>
                        </a:solidFill>
                      </a:endParaRPr>
                    </a:p>
                  </a:txBody>
                  <a:tcPr/>
                </a:tc>
              </a:tr>
              <a:tr h="521996">
                <a:tc>
                  <a:txBody>
                    <a:bodyPr/>
                    <a:lstStyle/>
                    <a:p>
                      <a:r>
                        <a:rPr lang="en-US" b="1" dirty="0" smtClean="0"/>
                        <a:t>EPA Geo Metadata</a:t>
                      </a:r>
                      <a:endParaRPr lang="en-US" b="1" dirty="0">
                        <a:solidFill>
                          <a:schemeClr val="tx1"/>
                        </a:solidFill>
                      </a:endParaRPr>
                    </a:p>
                  </a:txBody>
                  <a:tcPr/>
                </a:tc>
                <a:tc>
                  <a:txBody>
                    <a:bodyPr/>
                    <a:lstStyle/>
                    <a:p>
                      <a:r>
                        <a:rPr lang="en-US" sz="1600" b="0" dirty="0" smtClean="0">
                          <a:hlinkClick r:id="rId8"/>
                        </a:rPr>
                        <a:t>https://edg.epa.gov/EME/</a:t>
                      </a:r>
                      <a:endParaRPr lang="en-US" sz="1600" b="0" dirty="0" smtClean="0"/>
                    </a:p>
                    <a:p>
                      <a:endParaRPr lang="en-US" sz="1600" b="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FRS Overview</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graphicFrame>
        <p:nvGraphicFramePr>
          <p:cNvPr id="6" name="Content Placeholder 5"/>
          <p:cNvGraphicFramePr>
            <a:graphicFrameLocks noGrp="1"/>
          </p:cNvGraphicFramePr>
          <p:nvPr>
            <p:ph idx="1"/>
          </p:nvPr>
        </p:nvGraphicFramePr>
        <p:xfrm>
          <a:off x="-1" y="0"/>
          <a:ext cx="4343401" cy="6857999"/>
        </p:xfrm>
        <a:graphic>
          <a:graphicData uri="http://schemas.openxmlformats.org/drawingml/2006/table">
            <a:tbl>
              <a:tblPr/>
              <a:tblGrid>
                <a:gridCol w="909422"/>
                <a:gridCol w="3433979"/>
              </a:tblGrid>
              <a:tr h="169714">
                <a:tc>
                  <a:txBody>
                    <a:bodyPr/>
                    <a:lstStyle/>
                    <a:p>
                      <a:pPr algn="ctr" fontAlgn="b"/>
                      <a:r>
                        <a:rPr lang="en-US" sz="1100" b="1" i="0" u="none" strike="noStrike" dirty="0">
                          <a:solidFill>
                            <a:schemeClr val="bg1"/>
                          </a:solidFill>
                          <a:latin typeface="Calibri"/>
                        </a:rPr>
                        <a:t>Term/Acronym</a:t>
                      </a:r>
                      <a:endParaRPr lang="en-US" sz="1100" b="0" i="0" u="none" strike="noStrike" dirty="0">
                        <a:solidFill>
                          <a:schemeClr val="bg1"/>
                        </a:solidFill>
                        <a:latin typeface="Calibri"/>
                      </a:endParaRPr>
                    </a:p>
                  </a:txBody>
                  <a:tcPr marL="0" marR="0" marT="0" marB="0">
                    <a:lnL>
                      <a:noFill/>
                    </a:lnL>
                    <a:lnR>
                      <a:noFill/>
                    </a:lnR>
                    <a:lnT>
                      <a:noFill/>
                    </a:lnT>
                    <a:lnB w="28575" cap="flat" cmpd="sng" algn="ctr">
                      <a:solidFill>
                        <a:schemeClr val="bg1"/>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chemeClr val="bg1"/>
                          </a:solidFill>
                          <a:latin typeface="Calibri"/>
                        </a:rPr>
                        <a:t>Definition </a:t>
                      </a:r>
                    </a:p>
                  </a:txBody>
                  <a:tcPr marL="0" marR="0" marT="0" marB="0" anchor="b">
                    <a:lnL>
                      <a:noFill/>
                    </a:lnL>
                    <a:lnR>
                      <a:noFill/>
                    </a:lnR>
                    <a:lnT>
                      <a:noFill/>
                    </a:lnT>
                    <a:lnB w="28575" cap="flat" cmpd="sng" algn="ctr">
                      <a:solidFill>
                        <a:schemeClr val="bg1"/>
                      </a:solidFill>
                      <a:prstDash val="solid"/>
                      <a:round/>
                      <a:headEnd type="none" w="med" len="med"/>
                      <a:tailEnd type="none" w="med" len="med"/>
                    </a:lnB>
                    <a:solidFill>
                      <a:srgbClr val="000000"/>
                    </a:solidFill>
                  </a:tcPr>
                </a:tc>
              </a:tr>
              <a:tr h="786857">
                <a:tc>
                  <a:txBody>
                    <a:bodyPr/>
                    <a:lstStyle/>
                    <a:p>
                      <a:pPr algn="l" fontAlgn="ctr"/>
                      <a:r>
                        <a:rPr lang="en-US" sz="1400" b="1" i="0" u="none" strike="noStrike" dirty="0">
                          <a:solidFill>
                            <a:srgbClr val="FFFFFF"/>
                          </a:solidFill>
                          <a:latin typeface="Calibri"/>
                        </a:rPr>
                        <a:t>CSW</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OGC </a:t>
                      </a:r>
                      <a:r>
                        <a:rPr lang="en-US" sz="750" b="1" i="0" u="none" strike="noStrike" dirty="0">
                          <a:solidFill>
                            <a:srgbClr val="FFFFFF"/>
                          </a:solidFill>
                          <a:latin typeface="Calibri"/>
                        </a:rPr>
                        <a:t>Catalog Service</a:t>
                      </a:r>
                      <a:r>
                        <a:rPr lang="en-US" sz="750" b="0" i="0" u="none" strike="noStrike" dirty="0">
                          <a:solidFill>
                            <a:srgbClr val="FFFFFF"/>
                          </a:solidFill>
                          <a:latin typeface="Calibri"/>
                        </a:rPr>
                        <a:t> defines common interfaces to discover, browse and query metadata about data, services and other potential resources.  Web Catalog Service includes several profiles including </a:t>
                      </a:r>
                      <a:r>
                        <a:rPr lang="en-US" sz="750" b="1" i="0" u="none" strike="noStrike" dirty="0">
                          <a:solidFill>
                            <a:srgbClr val="FFFFFF"/>
                          </a:solidFill>
                          <a:latin typeface="Calibri"/>
                        </a:rPr>
                        <a:t>Catalog Service - Web (CSW)</a:t>
                      </a:r>
                      <a:br>
                        <a:rPr lang="en-US" sz="750" b="1"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Catalog Service" - Wikipedia, The Free Encyclopedia. http://en.wikipedia.org/w/index.php?title=Web_Catalog_Service&amp;oldid=288816713</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439714">
                <a:tc>
                  <a:txBody>
                    <a:bodyPr/>
                    <a:lstStyle/>
                    <a:p>
                      <a:pPr algn="l" fontAlgn="ctr"/>
                      <a:r>
                        <a:rPr lang="en-US" sz="1400" b="1" i="0" u="none" strike="noStrike" dirty="0">
                          <a:solidFill>
                            <a:srgbClr val="FFFFFF"/>
                          </a:solidFill>
                          <a:latin typeface="Calibri"/>
                        </a:rPr>
                        <a:t>ENDS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The </a:t>
                      </a:r>
                      <a:r>
                        <a:rPr lang="en-US" sz="750" b="1" i="0" u="none" strike="noStrike" dirty="0">
                          <a:solidFill>
                            <a:srgbClr val="FFFFFF"/>
                          </a:solidFill>
                          <a:latin typeface="Calibri"/>
                        </a:rPr>
                        <a:t>Exchange Network Discovery Service (ENDS) </a:t>
                      </a:r>
                      <a:r>
                        <a:rPr lang="en-US" sz="750" b="0" i="0" u="none" strike="noStrike" dirty="0">
                          <a:solidFill>
                            <a:srgbClr val="FFFFFF"/>
                          </a:solidFill>
                          <a:latin typeface="Calibri"/>
                        </a:rPr>
                        <a:t>2.0 will offer the Exchange Network an opportunity to create an automated system of service description, cataloging and discovery.  (http://www.exchangenetwork.net/node/ends.htm)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2291143">
                <a:tc>
                  <a:txBody>
                    <a:bodyPr/>
                    <a:lstStyle/>
                    <a:p>
                      <a:pPr algn="l" fontAlgn="ctr"/>
                      <a:r>
                        <a:rPr lang="en-US" sz="1400" b="1" i="0" u="none" strike="noStrike">
                          <a:solidFill>
                            <a:srgbClr val="FFFFFF"/>
                          </a:solidFill>
                          <a:latin typeface="Calibri"/>
                        </a:rPr>
                        <a:t>GML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a:t>
                      </a:r>
                      <a:r>
                        <a:rPr lang="en-US" sz="750" b="1" i="0" u="none" strike="noStrike" dirty="0">
                          <a:solidFill>
                            <a:srgbClr val="FFFFFF"/>
                          </a:solidFill>
                          <a:latin typeface="Calibri"/>
                        </a:rPr>
                        <a:t>Geography Markup Language (GML)</a:t>
                      </a:r>
                      <a:r>
                        <a:rPr lang="en-US" sz="750" b="0" i="0" u="none" strike="noStrike" dirty="0">
                          <a:solidFill>
                            <a:srgbClr val="FFFFFF"/>
                          </a:solidFill>
                          <a:latin typeface="Calibri"/>
                        </a:rPr>
                        <a:t> is the XML grammar defined by the Open Geospatial Consortium (OGC) to express geographical features.  GML serves as a modeling language for geographic systems as well as an open interchange format for geographic transactions on the internet (http://www.opengeospatial.org/standards/gml). GML is a complex and feature-rich vocabulary; because of this complexity, many real world features can be encoded using very different GML constructs.  To manage this complexity, communities have developed subsets of the GML vocabulary called "profiles".</a:t>
                      </a:r>
                      <a:br>
                        <a:rPr lang="en-US" sz="750" b="0" i="0" u="none" strike="noStrike" dirty="0">
                          <a:solidFill>
                            <a:srgbClr val="FFFFFF"/>
                          </a:solidFill>
                          <a:latin typeface="Calibri"/>
                        </a:rPr>
                      </a:br>
                      <a:r>
                        <a:rPr lang="en-US" sz="750" b="0" i="0" u="none" strike="noStrike" dirty="0">
                          <a:solidFill>
                            <a:srgbClr val="FFFFFF"/>
                          </a:solidFill>
                          <a:latin typeface="Calibri"/>
                        </a:rPr>
                        <a:t>One of these profiles, GeoRSS GML has emerged as a de facto standard to provide a basic approach for encoding basic geographic information in RSS (feeds, blogs, etc.) and other web applications.  GeoRSS GML has the capability to represent simple geographic structures (point, line, polygon and bounding envelope) and provides a standard notation for expressing coordinate reference systems beyond the EN standard of decimal degree latitude/longitude.  In addition, GeoRSS is supported by a growing number of web services such as Google Maps, Yahoo Pipes, Microsoft Virtual Earth and many others.  (http://www.ogcnetwork.net/gml-georss)</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"Recommended Practices for Integrating Geospatial Data into Exchange Network Schema" Exchange Network Geospatial Task Force http://www.exchangenetwork.net/exchanges/cross/geo.htm</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1134000">
                <a:tc>
                  <a:txBody>
                    <a:bodyPr/>
                    <a:lstStyle/>
                    <a:p>
                      <a:pPr algn="l" fontAlgn="ctr"/>
                      <a:r>
                        <a:rPr lang="en-US" sz="1400" b="1" i="0" u="none" strike="noStrike">
                          <a:solidFill>
                            <a:srgbClr val="FFFFFF"/>
                          </a:solidFill>
                          <a:latin typeface="Calibri"/>
                        </a:rPr>
                        <a:t>NAAS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1" i="0" u="none" strike="noStrike" dirty="0">
                          <a:solidFill>
                            <a:srgbClr val="FFFFFF"/>
                          </a:solidFill>
                          <a:latin typeface="Calibri"/>
                        </a:rPr>
                        <a:t>Network Authorization and Authentication Services (NAAS)</a:t>
                      </a:r>
                      <a:r>
                        <a:rPr lang="en-US" sz="750" b="0" i="0" u="none" strike="noStrike" dirty="0">
                          <a:solidFill>
                            <a:srgbClr val="FFFFFF"/>
                          </a:solidFill>
                          <a:latin typeface="Calibri"/>
                        </a:rPr>
                        <a:t> are a set of centralized </a:t>
                      </a:r>
                      <a:r>
                        <a:rPr lang="en-US" sz="750" b="0" i="0" u="none" strike="noStrike" dirty="0" err="1">
                          <a:solidFill>
                            <a:srgbClr val="FFFFFF"/>
                          </a:solidFill>
                          <a:latin typeface="Calibri"/>
                        </a:rPr>
                        <a:t>informaiton</a:t>
                      </a:r>
                      <a:r>
                        <a:rPr lang="en-US" sz="750" b="0" i="0" u="none" strike="noStrike" dirty="0">
                          <a:solidFill>
                            <a:srgbClr val="FFFFFF"/>
                          </a:solidFill>
                          <a:latin typeface="Calibri"/>
                        </a:rPr>
                        <a:t> security services that Exchange Network partners can use to authenticate and authorize their users.  NAAS provides an efficient way for Exchange Network participants to exchange data, without having to build and maintain their own security system.  NAAS supports many levels of security, from PIN/passwords to Public Key Infrastructure.  Security tokens and assertions issued by NAAS are trusted and accepted by all Network Nodes.  All operations defined in NAAS must be conducted over a secure SSL channel using 128 bit </a:t>
                      </a:r>
                      <a:r>
                        <a:rPr lang="en-US" sz="750" b="0" i="0" u="none" strike="noStrike" dirty="0" err="1">
                          <a:solidFill>
                            <a:srgbClr val="FFFFFF"/>
                          </a:solidFill>
                          <a:latin typeface="Calibri"/>
                        </a:rPr>
                        <a:t>encyrption</a:t>
                      </a:r>
                      <a:r>
                        <a:rPr lang="en-US" sz="750" b="0" i="0" u="none" strike="noStrike" dirty="0">
                          <a:solidFill>
                            <a:srgbClr val="FFFFFF"/>
                          </a:solidFill>
                          <a:latin typeface="Calibri"/>
                        </a:rPr>
                        <a:t>.  (http://www.exchangenetworkwiki.com/wiki/index.php/NAAS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902571">
                <a:tc>
                  <a:txBody>
                    <a:bodyPr/>
                    <a:lstStyle/>
                    <a:p>
                      <a:pPr algn="l" fontAlgn="ctr"/>
                      <a:r>
                        <a:rPr lang="en-US" sz="1400" b="1" i="0" u="none" strike="noStrike">
                          <a:solidFill>
                            <a:srgbClr val="FFFFFF"/>
                          </a:solidFill>
                          <a:latin typeface="Calibri"/>
                        </a:rPr>
                        <a:t>NHD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a:t>
                      </a:r>
                      <a:r>
                        <a:rPr lang="en-US" sz="750" b="1" i="0" u="none" strike="noStrike" dirty="0">
                          <a:solidFill>
                            <a:srgbClr val="FFFFFF"/>
                          </a:solidFill>
                          <a:latin typeface="Calibri"/>
                        </a:rPr>
                        <a:t>National </a:t>
                      </a:r>
                      <a:r>
                        <a:rPr lang="en-US" sz="750" b="1" i="0" u="none" strike="noStrike" dirty="0" err="1">
                          <a:solidFill>
                            <a:srgbClr val="FFFFFF"/>
                          </a:solidFill>
                          <a:latin typeface="Calibri"/>
                        </a:rPr>
                        <a:t>Hydrography</a:t>
                      </a:r>
                      <a:r>
                        <a:rPr lang="en-US" sz="750" b="1" i="0" u="none" strike="noStrike" dirty="0">
                          <a:solidFill>
                            <a:srgbClr val="FFFFFF"/>
                          </a:solidFill>
                          <a:latin typeface="Calibri"/>
                        </a:rPr>
                        <a:t> Dataset (NHD)</a:t>
                      </a:r>
                      <a:r>
                        <a:rPr lang="en-US" sz="750" b="0" i="0" u="none" strike="noStrike" dirty="0">
                          <a:solidFill>
                            <a:srgbClr val="FFFFFF"/>
                          </a:solidFill>
                          <a:latin typeface="Calibri"/>
                        </a:rPr>
                        <a:t> is the surface water component of The National Map.  The NHD is a comprehensive set of digital spatial data representing the surface water of the United States using common features such as lakes, ponds, streams, rivers, canals and oceans.  These data are designed to be used in general mapping and in the analysis of surface-water systems using geographic information systems (GIS) (http://nhd.usgs.gov)</a:t>
                      </a:r>
                      <a:br>
                        <a:rPr lang="en-US" sz="750" b="0" i="0" u="none" strike="noStrike" dirty="0">
                          <a:solidFill>
                            <a:srgbClr val="FFFFFF"/>
                          </a:solidFill>
                          <a:latin typeface="Calibri"/>
                        </a:rPr>
                      </a:br>
                      <a:r>
                        <a:rPr lang="en-US" sz="750" b="0" i="1" u="sng" strike="noStrike" dirty="0">
                          <a:solidFill>
                            <a:srgbClr val="FFFFFF"/>
                          </a:solidFill>
                          <a:latin typeface="Calibri"/>
                        </a:rPr>
                        <a:t>Reference: </a:t>
                      </a:r>
                      <a:r>
                        <a:rPr lang="en-US" sz="750" b="0" i="1" u="none" strike="noStrike" dirty="0">
                          <a:solidFill>
                            <a:srgbClr val="FFFFFF"/>
                          </a:solidFill>
                          <a:latin typeface="Calibri"/>
                        </a:rPr>
                        <a:t>"National </a:t>
                      </a:r>
                      <a:r>
                        <a:rPr lang="en-US" sz="750" b="0" i="1" u="none" strike="noStrike" dirty="0" err="1">
                          <a:solidFill>
                            <a:srgbClr val="FFFFFF"/>
                          </a:solidFill>
                          <a:latin typeface="Calibri"/>
                        </a:rPr>
                        <a:t>Hydrography</a:t>
                      </a:r>
                      <a:r>
                        <a:rPr lang="en-US" sz="750" b="0" i="1" u="none" strike="noStrike" dirty="0">
                          <a:solidFill>
                            <a:srgbClr val="FFFFFF"/>
                          </a:solidFill>
                          <a:latin typeface="Calibri"/>
                        </a:rPr>
                        <a:t> Dataset" US Geological Survey http://nhd.usgs.gov</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1134000">
                <a:tc>
                  <a:txBody>
                    <a:bodyPr/>
                    <a:lstStyle/>
                    <a:p>
                      <a:pPr algn="l" fontAlgn="ctr"/>
                      <a:r>
                        <a:rPr lang="en-US" sz="1400" b="1" i="0" u="none" strike="noStrike" dirty="0">
                          <a:solidFill>
                            <a:srgbClr val="FFFFFF"/>
                          </a:solidFill>
                          <a:latin typeface="Calibri"/>
                        </a:rPr>
                        <a:t>OGC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Founded in 1994, the </a:t>
                      </a:r>
                      <a:r>
                        <a:rPr lang="en-US" sz="750" b="1" i="0" u="none" strike="noStrike" dirty="0">
                          <a:solidFill>
                            <a:srgbClr val="FFFFFF"/>
                          </a:solidFill>
                          <a:latin typeface="Calibri"/>
                        </a:rPr>
                        <a:t>Open Geospatial Consortium (OGC)</a:t>
                      </a:r>
                      <a:r>
                        <a:rPr lang="en-US" sz="750" b="0" i="0" u="none" strike="noStrike" dirty="0">
                          <a:solidFill>
                            <a:srgbClr val="FFFFFF"/>
                          </a:solidFill>
                          <a:latin typeface="Calibri"/>
                        </a:rPr>
                        <a:t> is an international voluntary consensus standards organization.  In the OGC, more than 370+ commercial, governmental, nonprofit and research organizations worldwide collaborate in an open consensus process encouraging development and implementation of standards for geospatial content and services, GIS data processing and </a:t>
                      </a:r>
                      <a:r>
                        <a:rPr lang="en-US" sz="750" b="0" i="0" u="none" strike="noStrike" dirty="0" err="1">
                          <a:solidFill>
                            <a:srgbClr val="FFFFFF"/>
                          </a:solidFill>
                          <a:latin typeface="Calibri"/>
                        </a:rPr>
                        <a:t>datasharing</a:t>
                      </a:r>
                      <a:r>
                        <a:rPr lang="en-US" sz="750" b="0" i="0" u="none" strike="noStrike" dirty="0">
                          <a:solidFill>
                            <a:srgbClr val="FFFFFF"/>
                          </a:solidFill>
                          <a:latin typeface="Calibri"/>
                        </a:rPr>
                        <a:t>.</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"Open Geospatial Consortium", Wikipedia, The Free Encyclopedia http://en.wikipedia.org/w/index.php?title=Open_Geospatial_Consortium&amp;oldid=312761435</a:t>
                      </a:r>
                      <a:endParaRPr lang="en-US" sz="750" b="0"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bl>
          </a:graphicData>
        </a:graphic>
      </p:graphicFrame>
      <p:sp>
        <p:nvSpPr>
          <p:cNvPr id="8" name="AutoShape 2" descr="↓">
            <a:hlinkClick r:id="rId2"/>
          </p:cNvPr>
          <p:cNvSpPr>
            <a:spLocks noChangeAspect="1" noChangeArrowheads="1"/>
          </p:cNvSpPr>
          <p:nvPr/>
        </p:nvSpPr>
        <p:spPr bwMode="auto">
          <a:xfrm>
            <a:off x="1219200" y="200025"/>
            <a:ext cx="304800" cy="304800"/>
          </a:xfrm>
          <a:prstGeom prst="rect">
            <a:avLst/>
          </a:prstGeom>
          <a:noFill/>
        </p:spPr>
      </p:sp>
      <p:graphicFrame>
        <p:nvGraphicFramePr>
          <p:cNvPr id="9" name="Content Placeholder 5"/>
          <p:cNvGraphicFramePr>
            <a:graphicFrameLocks/>
          </p:cNvGraphicFramePr>
          <p:nvPr/>
        </p:nvGraphicFramePr>
        <p:xfrm>
          <a:off x="4419600" y="0"/>
          <a:ext cx="4800600" cy="6858000"/>
        </p:xfrm>
        <a:graphic>
          <a:graphicData uri="http://schemas.openxmlformats.org/drawingml/2006/table">
            <a:tbl>
              <a:tblPr/>
              <a:tblGrid>
                <a:gridCol w="1005151"/>
                <a:gridCol w="3795449"/>
              </a:tblGrid>
              <a:tr h="184671">
                <a:tc>
                  <a:txBody>
                    <a:bodyPr/>
                    <a:lstStyle/>
                    <a:p>
                      <a:pPr algn="ctr" fontAlgn="b"/>
                      <a:r>
                        <a:rPr lang="en-US" sz="1100" b="1" i="0" u="none" strike="noStrike" dirty="0">
                          <a:solidFill>
                            <a:schemeClr val="bg1"/>
                          </a:solidFill>
                          <a:latin typeface="Calibri"/>
                        </a:rPr>
                        <a:t>Term/Acronym</a:t>
                      </a:r>
                      <a:endParaRPr lang="en-US" sz="1100" b="0" i="0" u="none" strike="noStrike" dirty="0">
                        <a:solidFill>
                          <a:schemeClr val="bg1"/>
                        </a:solidFill>
                        <a:latin typeface="Calibri"/>
                      </a:endParaRPr>
                    </a:p>
                  </a:txBody>
                  <a:tcPr marL="0" marR="0" marT="0" marB="0">
                    <a:lnL>
                      <a:noFill/>
                    </a:lnL>
                    <a:lnR>
                      <a:noFill/>
                    </a:lnR>
                    <a:lnT>
                      <a:noFill/>
                    </a:lnT>
                    <a:lnB w="28575" cap="flat" cmpd="sng" algn="ctr">
                      <a:solidFill>
                        <a:schemeClr val="bg1"/>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chemeClr val="bg1"/>
                          </a:solidFill>
                          <a:latin typeface="Calibri"/>
                        </a:rPr>
                        <a:t>Definition </a:t>
                      </a:r>
                    </a:p>
                  </a:txBody>
                  <a:tcPr marL="0" marR="0" marT="0" marB="0" anchor="b">
                    <a:lnL>
                      <a:noFill/>
                    </a:lnL>
                    <a:lnR>
                      <a:noFill/>
                    </a:lnR>
                    <a:lnT>
                      <a:noFill/>
                    </a:lnT>
                    <a:lnB w="28575" cap="flat" cmpd="sng" algn="ctr">
                      <a:solidFill>
                        <a:schemeClr val="bg1"/>
                      </a:solidFill>
                      <a:prstDash val="solid"/>
                      <a:round/>
                      <a:headEnd type="none" w="med" len="med"/>
                      <a:tailEnd type="none" w="med" len="med"/>
                    </a:lnB>
                    <a:solidFill>
                      <a:srgbClr val="000000"/>
                    </a:solidFill>
                  </a:tcPr>
                </a:tc>
              </a:tr>
              <a:tr h="1888678">
                <a:tc>
                  <a:txBody>
                    <a:bodyPr/>
                    <a:lstStyle/>
                    <a:p>
                      <a:pPr algn="l" fontAlgn="ctr"/>
                      <a:r>
                        <a:rPr lang="en-US" sz="1400" b="1" i="0" u="none" strike="noStrike" dirty="0" err="1">
                          <a:solidFill>
                            <a:srgbClr val="FFFFFF"/>
                          </a:solidFill>
                          <a:latin typeface="Calibri"/>
                        </a:rPr>
                        <a:t>OpenLayers</a:t>
                      </a:r>
                      <a:endParaRPr lang="en-US" sz="1400" b="1" i="0" u="none" strike="noStrike" dirty="0">
                        <a:solidFill>
                          <a:srgbClr val="FFFFFF"/>
                        </a:solidFill>
                        <a:latin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1" i="0" u="none" strike="noStrike" dirty="0" err="1">
                          <a:solidFill>
                            <a:srgbClr val="FFFFFF"/>
                          </a:solidFill>
                          <a:latin typeface="Calibri"/>
                        </a:rPr>
                        <a:t>OpenLayers</a:t>
                      </a:r>
                      <a:r>
                        <a:rPr lang="en-US" sz="750" b="0" i="0" u="none" strike="noStrike" dirty="0">
                          <a:solidFill>
                            <a:srgbClr val="FFFFFF"/>
                          </a:solidFill>
                          <a:latin typeface="Calibri"/>
                        </a:rPr>
                        <a:t> is an open source (provided under a modified BSD license) JavaScript library for displaying map data in web browsers.   It provides an API for building rich web-based geographic applications similar to Google Maps and Bing Maps.  The library includes components from the Rico </a:t>
                      </a:r>
                      <a:r>
                        <a:rPr lang="en-US" sz="750" b="0" i="0" u="none" strike="noStrike" dirty="0" err="1">
                          <a:solidFill>
                            <a:srgbClr val="FFFFFF"/>
                          </a:solidFill>
                          <a:latin typeface="Calibri"/>
                        </a:rPr>
                        <a:t>Javascript</a:t>
                      </a:r>
                      <a:r>
                        <a:rPr lang="en-US" sz="750" b="0" i="0" u="none" strike="noStrike" dirty="0">
                          <a:solidFill>
                            <a:srgbClr val="FFFFFF"/>
                          </a:solidFill>
                          <a:latin typeface="Calibri"/>
                        </a:rPr>
                        <a:t> library and the Prototype JavaScript Framework.</a:t>
                      </a:r>
                      <a:br>
                        <a:rPr lang="en-US" sz="750" b="0" i="0" u="none" strike="noStrike" dirty="0">
                          <a:solidFill>
                            <a:srgbClr val="FFFFFF"/>
                          </a:solidFill>
                          <a:latin typeface="Calibri"/>
                        </a:rPr>
                      </a:br>
                      <a:r>
                        <a:rPr lang="en-US" sz="750" b="0" i="0" u="none" strike="noStrike" dirty="0">
                          <a:solidFill>
                            <a:srgbClr val="FFFFFF"/>
                          </a:solidFill>
                          <a:latin typeface="Calibri"/>
                        </a:rPr>
                        <a:t>Official site:  http://www.openlayers.org</a:t>
                      </a:r>
                      <a:br>
                        <a:rPr lang="en-US" sz="750" b="0" i="0" u="none" strike="noStrike" dirty="0">
                          <a:solidFill>
                            <a:srgbClr val="FFFFFF"/>
                          </a:solidFill>
                          <a:latin typeface="Calibri"/>
                        </a:rPr>
                      </a:br>
                      <a:r>
                        <a:rPr lang="en-US" sz="750" b="0" i="0" u="none" strike="noStrike" dirty="0" err="1">
                          <a:solidFill>
                            <a:srgbClr val="FFFFFF"/>
                          </a:solidFill>
                          <a:latin typeface="Calibri"/>
                        </a:rPr>
                        <a:t>OpenLayers</a:t>
                      </a:r>
                      <a:r>
                        <a:rPr lang="en-US" sz="750" b="0" i="0" u="none" strike="noStrike" dirty="0">
                          <a:solidFill>
                            <a:srgbClr val="FFFFFF"/>
                          </a:solidFill>
                          <a:latin typeface="Calibri"/>
                        </a:rPr>
                        <a:t> was originally developed by Christopher Schmidt at MetaCarta as a visualization tool for their </a:t>
                      </a:r>
                      <a:r>
                        <a:rPr lang="en-US" sz="750" b="0" i="0" u="none" strike="noStrike" dirty="0" err="1">
                          <a:solidFill>
                            <a:srgbClr val="FFFFFF"/>
                          </a:solidFill>
                          <a:latin typeface="Calibri"/>
                        </a:rPr>
                        <a:t>geotagging</a:t>
                      </a:r>
                      <a:r>
                        <a:rPr lang="en-US" sz="750" b="0" i="0" u="none" strike="noStrike" dirty="0">
                          <a:solidFill>
                            <a:srgbClr val="FFFFFF"/>
                          </a:solidFill>
                          <a:latin typeface="Calibri"/>
                        </a:rPr>
                        <a:t> and search technology.  It was initially funded by MetaCarta and has since been released as open source; support at this point is largely from the open source community.  An extensive amount of integration capability has been build, to support other commercial mapping APIs such as Bing and Google for consuming map tiles, GeoRSS, as well as OGC mapping capability such as WMS and WFS/WFS-T.  There are a number of great examples of </a:t>
                      </a:r>
                      <a:r>
                        <a:rPr lang="en-US" sz="750" b="0" i="0" u="none" strike="noStrike" dirty="0" err="1">
                          <a:solidFill>
                            <a:srgbClr val="FFFFFF"/>
                          </a:solidFill>
                          <a:latin typeface="Calibri"/>
                        </a:rPr>
                        <a:t>OpenLayers</a:t>
                      </a:r>
                      <a:r>
                        <a:rPr lang="en-US" sz="750" b="0" i="0" u="none" strike="noStrike" dirty="0">
                          <a:solidFill>
                            <a:srgbClr val="FFFFFF"/>
                          </a:solidFill>
                          <a:latin typeface="Calibri"/>
                        </a:rPr>
                        <a:t> in use.  It's built entirely on JavaScript and can be hosted and integrated into virtually any platform.</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a:t>
                      </a:r>
                      <a:r>
                        <a:rPr lang="en-US" sz="750" b="0" i="1" u="none" strike="noStrike" dirty="0" err="1">
                          <a:solidFill>
                            <a:srgbClr val="FFFFFF"/>
                          </a:solidFill>
                          <a:latin typeface="Calibri"/>
                        </a:rPr>
                        <a:t>OpenLayers</a:t>
                      </a:r>
                      <a:r>
                        <a:rPr lang="en-US" sz="750" b="0" i="1" u="none" strike="noStrike" dirty="0">
                          <a:solidFill>
                            <a:srgbClr val="FFFFFF"/>
                          </a:solidFill>
                          <a:latin typeface="Calibri"/>
                        </a:rPr>
                        <a:t>", Wikipedia, The Free Encyclopedia, 18 Sep 2009, 03:41 UTC http://en.wikipedia.org/w/index.php?title=OpenLayers&amp;oldid=314655891</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629559">
                <a:tc>
                  <a:txBody>
                    <a:bodyPr/>
                    <a:lstStyle/>
                    <a:p>
                      <a:pPr algn="l" fontAlgn="ctr"/>
                      <a:r>
                        <a:rPr lang="en-US" sz="1400" b="1" i="0" u="none" strike="noStrike">
                          <a:solidFill>
                            <a:srgbClr val="FFFFFF"/>
                          </a:solidFill>
                          <a:latin typeface="Calibri"/>
                        </a:rPr>
                        <a:t>RSS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1" i="0" u="none" strike="noStrike" dirty="0">
                          <a:solidFill>
                            <a:srgbClr val="FFFFFF"/>
                          </a:solidFill>
                          <a:latin typeface="Calibri"/>
                        </a:rPr>
                        <a:t>RSS</a:t>
                      </a:r>
                      <a:r>
                        <a:rPr lang="en-US" sz="750" b="0" i="0" u="none" strike="noStrike" dirty="0">
                          <a:solidFill>
                            <a:srgbClr val="FFFFFF"/>
                          </a:solidFill>
                          <a:latin typeface="Calibri"/>
                        </a:rPr>
                        <a:t> (most commonly translated as "</a:t>
                      </a:r>
                      <a:r>
                        <a:rPr lang="en-US" sz="750" b="1" i="0" u="none" strike="noStrike" dirty="0">
                          <a:solidFill>
                            <a:srgbClr val="FFFFFF"/>
                          </a:solidFill>
                          <a:latin typeface="Calibri"/>
                        </a:rPr>
                        <a:t>Really Simple Syndication</a:t>
                      </a:r>
                      <a:r>
                        <a:rPr lang="en-US" sz="750" b="0" i="0" u="none" strike="noStrike" dirty="0">
                          <a:solidFill>
                            <a:srgbClr val="FFFFFF"/>
                          </a:solidFill>
                          <a:latin typeface="Calibri"/>
                        </a:rPr>
                        <a:t>" but sometimes "Rich Site Summary" is a family of web feed formats used to publish frequently updated works - such as blog entries, news headlines, audio and video - in a standardized format.</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"RSS", Wikipedia, The Free Encyclopedia. http://en.wikipedia.org/w/index.php?title=RSS&amp;oldid=314369789</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1007295">
                <a:tc>
                  <a:txBody>
                    <a:bodyPr/>
                    <a:lstStyle/>
                    <a:p>
                      <a:pPr algn="l" fontAlgn="ctr"/>
                      <a:r>
                        <a:rPr lang="en-US" sz="1400" b="1" i="0" u="none" strike="noStrike" dirty="0">
                          <a:solidFill>
                            <a:srgbClr val="FFFFFF"/>
                          </a:solidFill>
                          <a:latin typeface="Calibri"/>
                        </a:rPr>
                        <a:t>SOS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a:t>
                      </a:r>
                      <a:r>
                        <a:rPr lang="en-US" sz="750" b="0" i="0" u="none" strike="noStrike" dirty="0" err="1">
                          <a:solidFill>
                            <a:srgbClr val="FFFFFF"/>
                          </a:solidFill>
                          <a:latin typeface="Calibri"/>
                        </a:rPr>
                        <a:t>OpenGIS</a:t>
                      </a:r>
                      <a:r>
                        <a:rPr lang="en-US" sz="750" b="0" i="0" u="none" strike="noStrike" dirty="0">
                          <a:solidFill>
                            <a:srgbClr val="FFFFFF"/>
                          </a:solidFill>
                          <a:latin typeface="Calibri"/>
                        </a:rPr>
                        <a:t> </a:t>
                      </a:r>
                      <a:r>
                        <a:rPr lang="en-US" sz="750" b="1" i="0" u="none" strike="noStrike" dirty="0">
                          <a:solidFill>
                            <a:srgbClr val="FFFFFF"/>
                          </a:solidFill>
                          <a:latin typeface="Calibri"/>
                        </a:rPr>
                        <a:t>Sensor Observation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(SOS)</a:t>
                      </a:r>
                      <a:r>
                        <a:rPr lang="en-US" sz="750" b="0" i="0" u="none" strike="noStrike" dirty="0">
                          <a:solidFill>
                            <a:srgbClr val="FFFFFF"/>
                          </a:solidFill>
                          <a:latin typeface="Calibri"/>
                        </a:rPr>
                        <a:t> provides an API for managing deployed sensors and </a:t>
                      </a:r>
                      <a:r>
                        <a:rPr lang="en-US" sz="750" b="0" i="0" u="none" strike="noStrike" dirty="0" err="1">
                          <a:solidFill>
                            <a:srgbClr val="FFFFFF"/>
                          </a:solidFill>
                          <a:latin typeface="Calibri"/>
                        </a:rPr>
                        <a:t>retreiving</a:t>
                      </a:r>
                      <a:r>
                        <a:rPr lang="en-US" sz="750" b="0" i="0" u="none" strike="noStrike" dirty="0">
                          <a:solidFill>
                            <a:srgbClr val="FFFFFF"/>
                          </a:solidFill>
                          <a:latin typeface="Calibri"/>
                        </a:rPr>
                        <a:t> sensor data and specifically "observation" data.  Whether from in-situ sensors (e.g., water monitoring) or dynamic sensors (e.g., satellite imaging), measurements made from sensor systems contribute most of the geospatial data by volume used in geospatial systems today.  This is one of the OGC Sensor Web Enablement (SWE)  [1] suite of standards.  (http://www.opengeospatial.org/standards/sos)</a:t>
                      </a:r>
                      <a:br>
                        <a:rPr lang="en-US" sz="750" b="0" i="0" u="none" strike="noStrike" dirty="0">
                          <a:solidFill>
                            <a:srgbClr val="FFFFFF"/>
                          </a:solidFill>
                          <a:latin typeface="Calibri"/>
                        </a:rPr>
                      </a:br>
                      <a:r>
                        <a:rPr lang="en-US" sz="750" b="0" i="1" u="sng" strike="noStrike" dirty="0">
                          <a:solidFill>
                            <a:srgbClr val="FFFFFF"/>
                          </a:solidFill>
                          <a:latin typeface="Calibri"/>
                        </a:rPr>
                        <a:t>Reference: </a:t>
                      </a:r>
                      <a:r>
                        <a:rPr lang="en-US" sz="750" b="0" i="1" u="none" strike="noStrike" dirty="0">
                          <a:solidFill>
                            <a:srgbClr val="FFFFFF"/>
                          </a:solidFill>
                          <a:latin typeface="Calibri"/>
                        </a:rPr>
                        <a:t>"Sensor Observation Service", Open Geospatial Consortium, Inc. http://www.opengeospatial.org/standards/sos </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1007295">
                <a:tc>
                  <a:txBody>
                    <a:bodyPr/>
                    <a:lstStyle/>
                    <a:p>
                      <a:pPr algn="l" fontAlgn="ctr"/>
                      <a:r>
                        <a:rPr lang="en-US" sz="1400" b="1" i="0" u="none" strike="noStrike">
                          <a:solidFill>
                            <a:srgbClr val="FFFFFF"/>
                          </a:solidFill>
                          <a:latin typeface="Calibri"/>
                        </a:rPr>
                        <a:t>WCS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The Open Geospatial Consortium </a:t>
                      </a:r>
                      <a:r>
                        <a:rPr lang="en-US" sz="750" b="1" i="0" u="none" strike="noStrike" dirty="0">
                          <a:solidFill>
                            <a:srgbClr val="FFFFFF"/>
                          </a:solidFill>
                          <a:latin typeface="Calibri"/>
                        </a:rPr>
                        <a:t>Web Coverage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(WCS)</a:t>
                      </a:r>
                      <a:r>
                        <a:rPr lang="en-US" sz="750" b="0" i="0" u="none" strike="noStrike" dirty="0">
                          <a:solidFill>
                            <a:srgbClr val="FFFFFF"/>
                          </a:solidFill>
                          <a:latin typeface="Calibri"/>
                        </a:rPr>
                        <a:t> provides an interface allowing requests for geographical </a:t>
                      </a:r>
                      <a:r>
                        <a:rPr lang="en-US" sz="750" b="0" i="0" u="none" strike="noStrike" dirty="0" err="1">
                          <a:solidFill>
                            <a:srgbClr val="FFFFFF"/>
                          </a:solidFill>
                          <a:latin typeface="Calibri"/>
                        </a:rPr>
                        <a:t>coverages</a:t>
                      </a:r>
                      <a:r>
                        <a:rPr lang="en-US" sz="750" b="0" i="0" u="none" strike="noStrike" dirty="0">
                          <a:solidFill>
                            <a:srgbClr val="FFFFFF"/>
                          </a:solidFill>
                          <a:latin typeface="Calibri"/>
                        </a:rPr>
                        <a:t> across the web using platform-independent calls.  The </a:t>
                      </a:r>
                      <a:r>
                        <a:rPr lang="en-US" sz="750" b="0" i="0" u="none" strike="noStrike" dirty="0" err="1">
                          <a:solidFill>
                            <a:srgbClr val="FFFFFF"/>
                          </a:solidFill>
                          <a:latin typeface="Calibri"/>
                        </a:rPr>
                        <a:t>coverages</a:t>
                      </a:r>
                      <a:r>
                        <a:rPr lang="en-US" sz="750" b="0" i="0" u="none" strike="noStrike" dirty="0">
                          <a:solidFill>
                            <a:srgbClr val="FFFFFF"/>
                          </a:solidFill>
                          <a:latin typeface="Calibri"/>
                        </a:rPr>
                        <a:t> are objects (or images) in a geographical area, whereas the WMS interface or online mapping portals like Google Maps return only an image, which end-users cannot edit or spatially analyze.</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Coverage Service" Wikipedia, The Free Encyclopedia. http://en.wikipedia.org/w/index.php?title=Web_Coverage_Service&amp;oldid=296767170</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r h="1259119">
                <a:tc>
                  <a:txBody>
                    <a:bodyPr/>
                    <a:lstStyle/>
                    <a:p>
                      <a:pPr algn="l" fontAlgn="ctr"/>
                      <a:r>
                        <a:rPr lang="en-US" sz="1400" b="1" i="0" u="none" strike="noStrike">
                          <a:solidFill>
                            <a:srgbClr val="FFFFFF"/>
                          </a:solidFill>
                          <a:latin typeface="Calibri"/>
                        </a:rPr>
                        <a:t>WFS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c>
                  <a:txBody>
                    <a:bodyPr/>
                    <a:lstStyle/>
                    <a:p>
                      <a:pPr algn="l" fontAlgn="ctr"/>
                      <a:r>
                        <a:rPr lang="en-US" sz="750" b="0" i="0" u="none" strike="noStrike" dirty="0">
                          <a:solidFill>
                            <a:srgbClr val="FFFFFF"/>
                          </a:solidFill>
                          <a:latin typeface="Calibri"/>
                        </a:rPr>
                        <a:t>The Open Geospatial Consortium </a:t>
                      </a:r>
                      <a:r>
                        <a:rPr lang="en-US" sz="750" b="1" i="0" u="none" strike="noStrike" dirty="0">
                          <a:solidFill>
                            <a:srgbClr val="FFFFFF"/>
                          </a:solidFill>
                          <a:latin typeface="Calibri"/>
                        </a:rPr>
                        <a:t>Web Feature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(WFS)</a:t>
                      </a:r>
                      <a:r>
                        <a:rPr lang="en-US" sz="750" b="0" i="0" u="none" strike="noStrike" dirty="0">
                          <a:solidFill>
                            <a:srgbClr val="FFFFFF"/>
                          </a:solidFill>
                          <a:latin typeface="Calibri"/>
                        </a:rPr>
                        <a:t> provides an interface allowing requests for geographical features across the web using platform-independent calls.  One can think of geographical features as the "source code" behind a map, whereas the WMS interface or online mapping portals like Google Maps return only an image, which end-users cannot edit or spatially analyze.  The XML-based GML furnishes the default payload-encoding for transporting the geographic features, but other formats like </a:t>
                      </a:r>
                      <a:r>
                        <a:rPr lang="en-US" sz="750" b="0" i="0" u="none" strike="noStrike" dirty="0" err="1">
                          <a:solidFill>
                            <a:srgbClr val="FFFFFF"/>
                          </a:solidFill>
                          <a:latin typeface="Calibri"/>
                        </a:rPr>
                        <a:t>shapefiles</a:t>
                      </a:r>
                      <a:r>
                        <a:rPr lang="en-US" sz="750" b="0" i="0" u="none" strike="noStrike" dirty="0">
                          <a:solidFill>
                            <a:srgbClr val="FFFFFF"/>
                          </a:solidFill>
                          <a:latin typeface="Calibri"/>
                        </a:rPr>
                        <a:t> can also serve for transport.</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Feature Service", Wikipedia, The Free Encyclopedia. http://en.wikipedia.org/w/index.php?title=Web_Feature_Service&amp;oldid=298139758</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5923C"/>
                    </a:solidFill>
                  </a:tcPr>
                </a:tc>
              </a:tr>
              <a:tr h="881383">
                <a:tc>
                  <a:txBody>
                    <a:bodyPr/>
                    <a:lstStyle/>
                    <a:p>
                      <a:pPr algn="l" fontAlgn="ctr"/>
                      <a:r>
                        <a:rPr lang="en-US" sz="1400" b="1" i="0" u="none" strike="noStrike" dirty="0">
                          <a:solidFill>
                            <a:srgbClr val="FFFFFF"/>
                          </a:solidFill>
                          <a:latin typeface="Calibri"/>
                        </a:rPr>
                        <a:t>WMS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c>
                  <a:txBody>
                    <a:bodyPr/>
                    <a:lstStyle/>
                    <a:p>
                      <a:pPr algn="l" fontAlgn="ctr"/>
                      <a:r>
                        <a:rPr lang="en-US" sz="750" b="0" i="0" u="none" strike="noStrike" dirty="0">
                          <a:solidFill>
                            <a:srgbClr val="FFFFFF"/>
                          </a:solidFill>
                          <a:latin typeface="Calibri"/>
                        </a:rPr>
                        <a:t>The </a:t>
                      </a:r>
                      <a:r>
                        <a:rPr lang="en-US" sz="750" b="0" i="0" u="none" strike="noStrike" dirty="0" err="1">
                          <a:solidFill>
                            <a:srgbClr val="FFFFFF"/>
                          </a:solidFill>
                          <a:latin typeface="Calibri"/>
                        </a:rPr>
                        <a:t>OpenGIS</a:t>
                      </a:r>
                      <a:r>
                        <a:rPr lang="en-US" sz="750" b="0" i="0" u="none" strike="noStrike" dirty="0">
                          <a:solidFill>
                            <a:srgbClr val="FFFFFF"/>
                          </a:solidFill>
                          <a:latin typeface="Calibri"/>
                        </a:rPr>
                        <a:t> </a:t>
                      </a:r>
                      <a:r>
                        <a:rPr lang="en-US" sz="750" b="1" i="0" u="none" strike="noStrike" dirty="0">
                          <a:solidFill>
                            <a:srgbClr val="FFFFFF"/>
                          </a:solidFill>
                          <a:latin typeface="Calibri"/>
                        </a:rPr>
                        <a:t>Web Map Service</a:t>
                      </a:r>
                      <a:r>
                        <a:rPr lang="en-US" sz="750" b="0" i="0" u="none" strike="noStrike" dirty="0">
                          <a:solidFill>
                            <a:srgbClr val="FFFFFF"/>
                          </a:solidFill>
                          <a:latin typeface="Calibri"/>
                        </a:rPr>
                        <a:t> Interface Standard </a:t>
                      </a:r>
                      <a:r>
                        <a:rPr lang="en-US" sz="750" b="1" i="0" u="none" strike="noStrike" dirty="0">
                          <a:solidFill>
                            <a:srgbClr val="FFFFFF"/>
                          </a:solidFill>
                          <a:latin typeface="Calibri"/>
                        </a:rPr>
                        <a:t>(WMS)</a:t>
                      </a:r>
                      <a:r>
                        <a:rPr lang="en-US" sz="750" b="0" i="0" u="none" strike="noStrike" dirty="0">
                          <a:solidFill>
                            <a:srgbClr val="FFFFFF"/>
                          </a:solidFill>
                          <a:latin typeface="Calibri"/>
                        </a:rPr>
                        <a:t> provides a simple HTTP interface for requesting geo-registered map images from one or more distributed geospatial databases.  A WMS request defines the geographic layer(s) and area of interest to be processed.  The response to the request is one or more geo-registered map images (returned as JPEG, PNG, etc) that can be displayed in a browser application.</a:t>
                      </a:r>
                      <a:br>
                        <a:rPr lang="en-US" sz="750" b="0" i="0" u="none" strike="noStrike" dirty="0">
                          <a:solidFill>
                            <a:srgbClr val="FFFFFF"/>
                          </a:solidFill>
                          <a:latin typeface="Calibri"/>
                        </a:rPr>
                      </a:br>
                      <a:r>
                        <a:rPr lang="en-US" sz="750" b="0" i="1" u="sng" strike="noStrike" dirty="0">
                          <a:solidFill>
                            <a:srgbClr val="FFFFFF"/>
                          </a:solidFill>
                          <a:latin typeface="Calibri"/>
                        </a:rPr>
                        <a:t>Reference:</a:t>
                      </a:r>
                      <a:r>
                        <a:rPr lang="en-US" sz="750" b="0" i="1" u="none" strike="noStrike" dirty="0">
                          <a:solidFill>
                            <a:srgbClr val="FFFFFF"/>
                          </a:solidFill>
                          <a:latin typeface="Calibri"/>
                        </a:rPr>
                        <a:t>  "Web Map Service", Wikipedia, The Free Encyclopedia. http://en.wikipedia.org/w/index.php?title=Web_Map_Service&amp;oldid=305087736</a:t>
                      </a:r>
                      <a:endParaRPr lang="en-US" sz="750" b="0" i="0" u="none" strike="noStrike" dirty="0">
                        <a:solidFill>
                          <a:srgbClr val="FFFFFF"/>
                        </a:solidFill>
                        <a:latin typeface="Calibri"/>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BBB59"/>
                    </a:solid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600200"/>
            <a:ext cx="8229600" cy="4525963"/>
          </a:xfrm>
        </p:spPr>
        <p:txBody>
          <a:bodyPr/>
          <a:lstStyle/>
          <a:p>
            <a:r>
              <a:rPr lang="en-US" sz="2400" dirty="0" smtClean="0">
                <a:solidFill>
                  <a:schemeClr val="bg2">
                    <a:lumMod val="75000"/>
                  </a:schemeClr>
                </a:solidFill>
              </a:rPr>
              <a:t>What does it mean to Geo-enable the Exchange Network? When should I use the network to publish Geo data?</a:t>
            </a:r>
            <a:endParaRPr lang="en-US" sz="2800" b="1" dirty="0" smtClean="0">
              <a:solidFill>
                <a:schemeClr val="bg2">
                  <a:lumMod val="75000"/>
                </a:schemeClr>
              </a:solidFill>
            </a:endParaRPr>
          </a:p>
          <a:p>
            <a:r>
              <a:rPr lang="en-US" sz="2800" b="1" dirty="0" smtClean="0">
                <a:solidFill>
                  <a:srgbClr val="FF0000"/>
                </a:solidFill>
              </a:rPr>
              <a:t>Which data should I publish in Geo formats, and how can I begin? </a:t>
            </a:r>
          </a:p>
          <a:p>
            <a:r>
              <a:rPr lang="en-US" sz="2800" b="1" dirty="0" smtClean="0">
                <a:solidFill>
                  <a:srgbClr val="FF0000"/>
                </a:solidFill>
              </a:rPr>
              <a:t>How does EPA catalog its datasets, and how can I access them?</a:t>
            </a:r>
          </a:p>
          <a:p>
            <a:r>
              <a:rPr lang="en-US" sz="2400" dirty="0" smtClean="0">
                <a:solidFill>
                  <a:schemeClr val="bg2">
                    <a:lumMod val="75000"/>
                  </a:schemeClr>
                </a:solidFill>
              </a:rPr>
              <a:t>When and how can I access the EPA GeoPlatform? What is the Federal GeoPlatform? How could I get capabilities like these in my state?</a:t>
            </a:r>
          </a:p>
          <a:p>
            <a:r>
              <a:rPr lang="en-US" sz="2400" dirty="0" smtClean="0">
                <a:solidFill>
                  <a:schemeClr val="bg2">
                    <a:lumMod val="75000"/>
                  </a:schemeClr>
                </a:solidFill>
              </a:rPr>
              <a:t>What FRS Geo services are available to me?</a:t>
            </a:r>
          </a:p>
          <a:p>
            <a:r>
              <a:rPr lang="en-US" sz="2400" dirty="0" smtClean="0">
                <a:solidFill>
                  <a:schemeClr val="bg2">
                    <a:lumMod val="75000"/>
                  </a:schemeClr>
                </a:solidFill>
              </a:rPr>
              <a:t>Recap</a:t>
            </a:r>
          </a:p>
        </p:txBody>
      </p:sp>
      <p:sp>
        <p:nvSpPr>
          <p:cNvPr id="4" name="Title 1"/>
          <p:cNvSpPr txBox="1">
            <a:spLocks/>
          </p:cNvSpPr>
          <p:nvPr/>
        </p:nvSpPr>
        <p:spPr bwMode="auto">
          <a:xfrm>
            <a:off x="0" y="0"/>
            <a:ext cx="6477000" cy="1143000"/>
          </a:xfrm>
          <a:prstGeom prst="rect">
            <a:avLst/>
          </a:prstGeom>
          <a:noFill/>
          <a:ln w="9525">
            <a:noFill/>
            <a:miter lim="800000"/>
            <a:headEnd/>
            <a:tailEnd/>
          </a:ln>
        </p:spPr>
        <p:txBody>
          <a:bodyPr vert="horz" wrap="square" lIns="182880" tIns="182880" rIns="182880" bIns="18288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accent1">
                    <a:lumMod val="40000"/>
                    <a:lumOff val="60000"/>
                  </a:schemeClr>
                </a:solidFill>
                <a:latin typeface="+mj-lt"/>
                <a:ea typeface="+mj-ea"/>
                <a:cs typeface="+mj-cs"/>
              </a:rPr>
              <a:t>Agenda</a:t>
            </a:r>
            <a:endParaRPr kumimoji="0" lang="en-US" sz="40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762000" y="1143000"/>
            <a:ext cx="7848600" cy="1981200"/>
          </a:xfrm>
        </p:spPr>
        <p:txBody>
          <a:bodyPr/>
          <a:lstStyle/>
          <a:p>
            <a:r>
              <a:rPr lang="en-US"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Environmental Dataset Gateway</a:t>
            </a:r>
            <a: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
            </a:r>
            <a:b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br>
            <a: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 </a:t>
            </a:r>
            <a:r>
              <a:rPr lang="en-US" sz="28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a:t>
            </a:r>
            <a:r>
              <a:rPr lang="en-US" sz="2800" i="1" dirty="0" smtClean="0">
                <a:solidFill>
                  <a:schemeClr val="accent2"/>
                </a:solidFill>
                <a:effectLst>
                  <a:outerShdw blurRad="38100" dist="38100" dir="2700000" algn="tl">
                    <a:srgbClr val="000000">
                      <a:alpha val="43137"/>
                    </a:srgbClr>
                  </a:outerShdw>
                </a:effectLst>
                <a:latin typeface="Arial Rounded MT Bold" pitchFamily="34" charset="0"/>
              </a:rPr>
              <a:t>Connecting Our Data Resources</a:t>
            </a:r>
            <a:r>
              <a:rPr lang="en-US" sz="28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a:t>
            </a:r>
            <a: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
            </a:r>
            <a:br>
              <a:rPr lang="en-US" sz="3200"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br>
            <a:r>
              <a:rPr lang="en-US" i="1" dirty="0" smtClean="0">
                <a:solidFill>
                  <a:schemeClr val="accent2"/>
                </a:solidFill>
                <a:effectLst>
                  <a:outerShdw blurRad="38100" dist="38100" dir="2700000" algn="tl">
                    <a:srgbClr val="000000">
                      <a:alpha val="43137"/>
                    </a:srgbClr>
                  </a:outerShdw>
                </a:effectLst>
                <a:latin typeface="Arial Rounded MT Bold" pitchFamily="34" charset="0"/>
                <a:ea typeface="Cambria Math" pitchFamily="18" charset="0"/>
              </a:rPr>
              <a:t>and GeoPlatform Publishing</a:t>
            </a:r>
          </a:p>
        </p:txBody>
      </p:sp>
      <p:sp>
        <p:nvSpPr>
          <p:cNvPr id="3076" name="Rectangle 3"/>
          <p:cNvSpPr>
            <a:spLocks noGrp="1" noChangeArrowheads="1"/>
          </p:cNvSpPr>
          <p:nvPr>
            <p:ph type="subTitle" idx="1"/>
          </p:nvPr>
        </p:nvSpPr>
        <p:spPr>
          <a:xfrm>
            <a:off x="1371600" y="3276600"/>
            <a:ext cx="6400800" cy="2286000"/>
          </a:xfrm>
        </p:spPr>
        <p:txBody>
          <a:bodyPr/>
          <a:lstStyle/>
          <a:p>
            <a:pPr algn="ctr"/>
            <a:r>
              <a:rPr lang="en-US" sz="3200" b="1" dirty="0" smtClean="0">
                <a:effectLst>
                  <a:outerShdw blurRad="38100" dist="38100" dir="2700000" algn="tl">
                    <a:srgbClr val="000000">
                      <a:alpha val="43137"/>
                    </a:srgbClr>
                  </a:outerShdw>
                </a:effectLst>
              </a:rPr>
              <a:t>2012 Exchange Network </a:t>
            </a:r>
          </a:p>
          <a:p>
            <a:pPr algn="ctr"/>
            <a:r>
              <a:rPr lang="en-US" sz="3200" b="1" dirty="0" smtClean="0">
                <a:effectLst>
                  <a:outerShdw blurRad="38100" dist="38100" dir="2700000" algn="tl">
                    <a:srgbClr val="000000">
                      <a:alpha val="43137"/>
                    </a:srgbClr>
                  </a:outerShdw>
                </a:effectLst>
              </a:rPr>
              <a:t>National Meeting </a:t>
            </a:r>
          </a:p>
          <a:p>
            <a:pPr algn="ctr"/>
            <a:r>
              <a:rPr lang="en-US" sz="2800" b="1" dirty="0" smtClean="0">
                <a:solidFill>
                  <a:srgbClr val="006666"/>
                </a:solidFill>
                <a:latin typeface="Arial Rounded MT Bold" pitchFamily="34" charset="0"/>
                <a:ea typeface="Cambria Math" pitchFamily="18" charset="0"/>
              </a:rPr>
              <a:t>David Parrish, US EPA</a:t>
            </a:r>
          </a:p>
          <a:p>
            <a:pPr algn="ctr"/>
            <a:r>
              <a:rPr lang="en-US" sz="2800" b="1" dirty="0" smtClean="0">
                <a:solidFill>
                  <a:srgbClr val="006666"/>
                </a:solidFill>
                <a:latin typeface="Arial Rounded MT Bold" pitchFamily="34" charset="0"/>
                <a:ea typeface="Cambria Math" pitchFamily="18" charset="0"/>
              </a:rPr>
              <a:t>May 31, 2012</a:t>
            </a:r>
          </a:p>
          <a:p>
            <a:pPr algn="ctr"/>
            <a:endParaRPr lang="en-US" sz="2800" b="1" dirty="0" smtClean="0">
              <a:solidFill>
                <a:srgbClr val="006666"/>
              </a:solidFill>
              <a:latin typeface="Arial Rounded MT Bold" pitchFamily="34" charset="0"/>
              <a:ea typeface="Cambria Math" pitchFamily="18" charset="0"/>
            </a:endParaRPr>
          </a:p>
        </p:txBody>
      </p:sp>
      <p:pic>
        <p:nvPicPr>
          <p:cNvPr id="3078" name="Picture 13" descr="oei_logo_jpe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533400" y="5486400"/>
            <a:ext cx="4121150" cy="102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7400" cy="9906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Why should I Publish?</a:t>
            </a:r>
            <a:endParaRPr lang="en-US" sz="4000" b="1" dirty="0">
              <a:solidFill>
                <a:schemeClr val="bg1"/>
              </a:solidFill>
              <a:effectLst>
                <a:outerShdw blurRad="38100" dist="38100" dir="2700000" algn="tl">
                  <a:srgbClr val="000000">
                    <a:alpha val="43137"/>
                  </a:srgbClr>
                </a:outerShdw>
              </a:effectLst>
            </a:endParaRPr>
          </a:p>
        </p:txBody>
      </p:sp>
      <p:pic>
        <p:nvPicPr>
          <p:cNvPr id="3" name="Picture 2" descr="3-23-2012 3-18-02 PM.png"/>
          <p:cNvPicPr/>
          <p:nvPr/>
        </p:nvPicPr>
        <p:blipFill>
          <a:blip r:embed="rId2" cstate="print"/>
          <a:stretch>
            <a:fillRect/>
          </a:stretch>
        </p:blipFill>
        <p:spPr>
          <a:xfrm>
            <a:off x="304800" y="1905000"/>
            <a:ext cx="5080887" cy="1468228"/>
          </a:xfrm>
          <a:prstGeom prst="rect">
            <a:avLst/>
          </a:prstGeom>
          <a:solidFill>
            <a:schemeClr val="bg2">
              <a:lumMod val="50000"/>
            </a:schemeClr>
          </a:solidFill>
          <a:ln w="28575">
            <a:solidFill>
              <a:schemeClr val="accent2"/>
            </a:solidFill>
          </a:ln>
        </p:spPr>
      </p:pic>
      <p:pic>
        <p:nvPicPr>
          <p:cNvPr id="5" name="Picture 4" descr="3-23-2012 3-17-25 PM.png"/>
          <p:cNvPicPr/>
          <p:nvPr/>
        </p:nvPicPr>
        <p:blipFill>
          <a:blip r:embed="rId3" cstate="print"/>
          <a:stretch>
            <a:fillRect/>
          </a:stretch>
        </p:blipFill>
        <p:spPr>
          <a:xfrm>
            <a:off x="381000" y="4724400"/>
            <a:ext cx="5029200" cy="1580158"/>
          </a:xfrm>
          <a:prstGeom prst="rect">
            <a:avLst/>
          </a:prstGeom>
          <a:ln w="28575">
            <a:solidFill>
              <a:schemeClr val="accent2"/>
            </a:solidFill>
          </a:ln>
        </p:spPr>
      </p:pic>
      <p:pic>
        <p:nvPicPr>
          <p:cNvPr id="4" name="Picture 3" descr="3-23-2012 3-23-58 PM.png"/>
          <p:cNvPicPr/>
          <p:nvPr/>
        </p:nvPicPr>
        <p:blipFill>
          <a:blip r:embed="rId4" cstate="print"/>
          <a:stretch>
            <a:fillRect/>
          </a:stretch>
        </p:blipFill>
        <p:spPr>
          <a:xfrm>
            <a:off x="3200400" y="3200400"/>
            <a:ext cx="3947023" cy="1503958"/>
          </a:xfrm>
          <a:prstGeom prst="rect">
            <a:avLst/>
          </a:prstGeom>
          <a:ln w="28575">
            <a:solidFill>
              <a:schemeClr val="accent2"/>
            </a:solidFill>
          </a:ln>
        </p:spPr>
      </p:pic>
      <p:sp>
        <p:nvSpPr>
          <p:cNvPr id="6" name="Rectangle 5"/>
          <p:cNvSpPr/>
          <p:nvPr/>
        </p:nvSpPr>
        <p:spPr>
          <a:xfrm>
            <a:off x="5257800" y="2209800"/>
            <a:ext cx="2371162" cy="584775"/>
          </a:xfrm>
          <a:prstGeom prst="rect">
            <a:avLst/>
          </a:prstGeom>
          <a:solidFill>
            <a:schemeClr val="bg2">
              <a:lumMod val="20000"/>
              <a:lumOff val="80000"/>
            </a:schemeClr>
          </a:solidFill>
          <a:ln w="63500">
            <a:solidFill>
              <a:schemeClr val="accent6"/>
            </a:solid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Discover</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6324600" y="3429000"/>
            <a:ext cx="2173159" cy="584775"/>
          </a:xfrm>
          <a:prstGeom prst="rect">
            <a:avLst/>
          </a:prstGeom>
          <a:solidFill>
            <a:schemeClr val="bg2">
              <a:lumMod val="20000"/>
              <a:lumOff val="80000"/>
            </a:schemeClr>
          </a:solidFill>
          <a:ln w="63500">
            <a:solidFill>
              <a:schemeClr val="accent6"/>
            </a:solid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Access </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3657600" y="5638800"/>
            <a:ext cx="5029200" cy="584775"/>
          </a:xfrm>
          <a:prstGeom prst="rect">
            <a:avLst/>
          </a:prstGeom>
          <a:solidFill>
            <a:schemeClr val="bg2">
              <a:lumMod val="20000"/>
              <a:lumOff val="80000"/>
            </a:schemeClr>
          </a:solidFill>
          <a:ln w="63500">
            <a:solidFill>
              <a:schemeClr val="accent6"/>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Understand the Data</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066800"/>
            <a:ext cx="8229600" cy="1173162"/>
          </a:xfrm>
        </p:spPr>
        <p:txBody>
          <a:bodyPr>
            <a:noAutofit/>
          </a:bodyPr>
          <a:lstStyle/>
          <a:p>
            <a:r>
              <a:rPr lang="en-US" sz="4000" b="1" i="1" dirty="0" smtClean="0">
                <a:solidFill>
                  <a:srgbClr val="FF0000"/>
                </a:solidFill>
                <a:effectLst>
                  <a:outerShdw blurRad="38100" dist="38100" dir="2700000" algn="tl">
                    <a:srgbClr val="000000">
                      <a:alpha val="43137"/>
                    </a:srgbClr>
                  </a:outerShdw>
                </a:effectLst>
              </a:rPr>
              <a:t>But,</a:t>
            </a:r>
            <a:r>
              <a:rPr lang="en-US" sz="4000" b="1" dirty="0" smtClean="0">
                <a:effectLst>
                  <a:outerShdw blurRad="38100" dist="38100" dir="2700000" algn="tl">
                    <a:srgbClr val="000000">
                      <a:alpha val="43137"/>
                    </a:srgbClr>
                  </a:outerShdw>
                </a:effectLst>
              </a:rPr>
              <a:t> Discovery Only Works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t>
            </a:r>
            <a:r>
              <a:rPr lang="en-US" sz="4000" b="1" i="1" dirty="0" smtClean="0">
                <a:solidFill>
                  <a:srgbClr val="FF0000"/>
                </a:solidFill>
                <a:effectLst>
                  <a:outerShdw blurRad="38100" dist="38100" dir="2700000" algn="tl">
                    <a:srgbClr val="000000">
                      <a:alpha val="43137"/>
                    </a:srgbClr>
                  </a:outerShdw>
                </a:effectLst>
              </a:rPr>
              <a:t>if  </a:t>
            </a:r>
            <a:r>
              <a:rPr lang="en-US" sz="4000" b="1" dirty="0" smtClean="0">
                <a:effectLst>
                  <a:outerShdw blurRad="38100" dist="38100" dir="2700000" algn="tl">
                    <a:srgbClr val="000000">
                      <a:alpha val="43137"/>
                    </a:srgbClr>
                  </a:outerShdw>
                </a:effectLst>
              </a:rPr>
              <a:t>Everyone Publishes their Data</a:t>
            </a:r>
            <a:endParaRPr lang="en-US" sz="40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304800" y="2286000"/>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66800"/>
            <a:ext cx="8915400" cy="792162"/>
          </a:xfrm>
        </p:spPr>
        <p:txBody>
          <a:bodyPr>
            <a:normAutofit fontScale="90000"/>
          </a:bodyPr>
          <a:lstStyle/>
          <a:p>
            <a:pPr algn="ctr"/>
            <a:r>
              <a:rPr lang="en-US" i="1" dirty="0" smtClean="0">
                <a:solidFill>
                  <a:schemeClr val="accent2"/>
                </a:solidFill>
                <a:effectLst>
                  <a:outerShdw blurRad="38100" dist="38100" dir="2700000" algn="tl">
                    <a:srgbClr val="000000">
                      <a:alpha val="43137"/>
                    </a:srgbClr>
                  </a:outerShdw>
                </a:effectLst>
                <a:latin typeface="Arial Rounded MT Bold" pitchFamily="34" charset="0"/>
              </a:rPr>
              <a:t>Publishing Roles &amp; Responsibilities</a:t>
            </a:r>
            <a:endParaRPr lang="en-US" dirty="0">
              <a:latin typeface="Arial Rounded MT Bold" pitchFamily="34" charset="0"/>
            </a:endParaRPr>
          </a:p>
        </p:txBody>
      </p:sp>
      <p:sp>
        <p:nvSpPr>
          <p:cNvPr id="4" name="Content Placeholder 2"/>
          <p:cNvSpPr txBox="1">
            <a:spLocks/>
          </p:cNvSpPr>
          <p:nvPr/>
        </p:nvSpPr>
        <p:spPr>
          <a:xfrm>
            <a:off x="2590800" y="1981200"/>
            <a:ext cx="3505200" cy="914400"/>
          </a:xfrm>
          <a:prstGeom prst="rect">
            <a:avLst/>
          </a:prstGeom>
        </p:spPr>
        <p:txBody>
          <a:bodyPr vert="horz">
            <a:noAutofit/>
          </a:bodyPr>
          <a:lstStyle/>
          <a:p>
            <a:pPr marL="164592" indent="-228600">
              <a:spcBef>
                <a:spcPts val="324"/>
              </a:spcBef>
              <a:buClr>
                <a:schemeClr val="accent1"/>
              </a:buCl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Data Owner &amp; </a:t>
            </a:r>
          </a:p>
          <a:p>
            <a:pPr marL="164592" indent="-228600" algn="r">
              <a:spcBef>
                <a:spcPts val="324"/>
              </a:spcBef>
              <a:buClr>
                <a:schemeClr val="accent1"/>
              </a:buCl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their </a:t>
            </a:r>
            <a:r>
              <a:rPr kumimoji="0" lang="en-US" b="1" i="1"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Management</a:t>
            </a:r>
            <a:endParaRPr kumimoji="0" lang="en-US" b="0" i="1"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5" name="Picture 3" descr="C:\Users\jzichichi\AppData\Local\Microsoft\Windows\Temporary Internet Files\Content.IE5\Y7OPIV6H\MC900370018[1].wmf"/>
          <p:cNvPicPr>
            <a:picLocks noChangeAspect="1" noChangeArrowheads="1"/>
          </p:cNvPicPr>
          <p:nvPr/>
        </p:nvPicPr>
        <p:blipFill>
          <a:blip r:embed="rId3" cstate="print"/>
          <a:srcRect/>
          <a:stretch>
            <a:fillRect/>
          </a:stretch>
        </p:blipFill>
        <p:spPr bwMode="auto">
          <a:xfrm>
            <a:off x="5715000" y="4038600"/>
            <a:ext cx="2590800" cy="2158787"/>
          </a:xfrm>
          <a:prstGeom prst="rect">
            <a:avLst/>
          </a:prstGeom>
          <a:noFill/>
        </p:spPr>
      </p:pic>
      <p:sp>
        <p:nvSpPr>
          <p:cNvPr id="6" name="Content Placeholder 2"/>
          <p:cNvSpPr txBox="1">
            <a:spLocks/>
          </p:cNvSpPr>
          <p:nvPr/>
        </p:nvSpPr>
        <p:spPr>
          <a:xfrm>
            <a:off x="2590800" y="3581400"/>
            <a:ext cx="4419600" cy="914400"/>
          </a:xfrm>
          <a:prstGeom prst="rect">
            <a:avLst/>
          </a:prstGeom>
        </p:spPr>
        <p:txBody>
          <a:bodyPr vert="horz">
            <a:noAutofit/>
          </a:bodyPr>
          <a:lstStyle/>
          <a:p>
            <a:pPr marL="164592" indent="-228600">
              <a:spcBef>
                <a:spcPts val="324"/>
              </a:spcBef>
              <a:buClr>
                <a:schemeClr val="accent1"/>
              </a:buCl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The Publishing Steward, our new metadata experts!!! </a:t>
            </a:r>
            <a:endParaRPr kumimoji="0" lang="en-U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Content Placeholder 2"/>
          <p:cNvSpPr txBox="1">
            <a:spLocks/>
          </p:cNvSpPr>
          <p:nvPr/>
        </p:nvSpPr>
        <p:spPr>
          <a:xfrm>
            <a:off x="1752600" y="5562600"/>
            <a:ext cx="4038600" cy="457200"/>
          </a:xfrm>
          <a:prstGeom prst="rect">
            <a:avLst/>
          </a:prstGeom>
        </p:spPr>
        <p:txBody>
          <a:bodyPr vert="horz">
            <a:noAutofit/>
          </a:bodyPr>
          <a:lstStyle/>
          <a:p>
            <a:pPr marL="164592" indent="-228600">
              <a:spcBef>
                <a:spcPts val="324"/>
              </a:spcBef>
              <a:buClr>
                <a:schemeClr val="accent1"/>
              </a:buClr>
            </a:pPr>
            <a:r>
              <a:rPr kumimoji="0" lang="en-US"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EDG Administration Team </a:t>
            </a:r>
            <a:endParaRPr kumimoji="0" lang="en-US"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8" name="Picture 2" descr="C:\Documents and Settings\dparrish\Local Settings\Temporary Internet Files\Content.IE5\T52JEO9T\MC900440601[1].wmf"/>
          <p:cNvPicPr>
            <a:picLocks noGrp="1" noChangeAspect="1" noChangeArrowheads="1"/>
          </p:cNvPicPr>
          <p:nvPr>
            <p:ph idx="1"/>
          </p:nvPr>
        </p:nvPicPr>
        <p:blipFill>
          <a:blip r:embed="rId4" cstate="print"/>
          <a:srcRect/>
          <a:stretch>
            <a:fillRect/>
          </a:stretch>
        </p:blipFill>
        <p:spPr bwMode="auto">
          <a:xfrm>
            <a:off x="1447800" y="3810000"/>
            <a:ext cx="1143000" cy="1143000"/>
          </a:xfrm>
          <a:prstGeom prst="rect">
            <a:avLst/>
          </a:prstGeom>
          <a:noFill/>
          <a:ln w="101600" cap="rnd">
            <a:gradFill>
              <a:gsLst>
                <a:gs pos="0">
                  <a:srgbClr val="FFF200"/>
                </a:gs>
                <a:gs pos="45000">
                  <a:srgbClr val="FF7A00"/>
                </a:gs>
                <a:gs pos="70000">
                  <a:srgbClr val="FF0300"/>
                </a:gs>
                <a:gs pos="100000">
                  <a:srgbClr val="4D0808"/>
                </a:gs>
              </a:gsLst>
              <a:lin ang="5400000" scaled="0"/>
            </a:gradFill>
            <a:bevel/>
          </a:ln>
        </p:spPr>
      </p:pic>
      <p:pic>
        <p:nvPicPr>
          <p:cNvPr id="9" name="Picture 10" descr="C:\Documents and Settings\dparrish\Local Settings\Temporary Internet Files\Content.IE5\RD8YTAJG\MC900090563[1].wmf"/>
          <p:cNvPicPr>
            <a:picLocks noChangeAspect="1" noChangeArrowheads="1"/>
          </p:cNvPicPr>
          <p:nvPr/>
        </p:nvPicPr>
        <p:blipFill>
          <a:blip r:embed="rId5" cstate="print"/>
          <a:srcRect/>
          <a:stretch>
            <a:fillRect/>
          </a:stretch>
        </p:blipFill>
        <p:spPr bwMode="auto">
          <a:xfrm>
            <a:off x="6858000" y="2133600"/>
            <a:ext cx="1436966" cy="1051864"/>
          </a:xfrm>
          <a:prstGeom prst="rect">
            <a:avLst/>
          </a:prstGeom>
          <a:noFill/>
        </p:spPr>
      </p:pic>
      <p:pic>
        <p:nvPicPr>
          <p:cNvPr id="10" name="Picture 11" descr="C:\Documents and Settings\dparrish\Local Settings\Temporary Internet Files\Content.IE5\D9WH0S07\MC900129886[1].wmf"/>
          <p:cNvPicPr>
            <a:picLocks noChangeAspect="1" noChangeArrowheads="1"/>
          </p:cNvPicPr>
          <p:nvPr/>
        </p:nvPicPr>
        <p:blipFill>
          <a:blip r:embed="rId6" cstate="print"/>
          <a:srcRect/>
          <a:stretch>
            <a:fillRect/>
          </a:stretch>
        </p:blipFill>
        <p:spPr bwMode="auto">
          <a:xfrm>
            <a:off x="685800" y="1981200"/>
            <a:ext cx="1447800" cy="1447800"/>
          </a:xfrm>
          <a:prstGeom prst="rect">
            <a:avLst/>
          </a:prstGeom>
          <a:noFill/>
        </p:spPr>
      </p:pic>
      <p:cxnSp>
        <p:nvCxnSpPr>
          <p:cNvPr id="13" name="Straight Arrow Connector 12"/>
          <p:cNvCxnSpPr>
            <a:stCxn id="10" idx="3"/>
            <a:endCxn id="4" idx="1"/>
          </p:cNvCxnSpPr>
          <p:nvPr/>
        </p:nvCxnSpPr>
        <p:spPr>
          <a:xfrm flipV="1">
            <a:off x="2133600" y="2438400"/>
            <a:ext cx="457200" cy="2667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1"/>
            <a:endCxn id="4" idx="3"/>
          </p:cNvCxnSpPr>
          <p:nvPr/>
        </p:nvCxnSpPr>
        <p:spPr>
          <a:xfrm rot="10800000">
            <a:off x="6096000" y="2438400"/>
            <a:ext cx="762000" cy="221132"/>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a:endCxn id="6" idx="0"/>
          </p:cNvCxnSpPr>
          <p:nvPr/>
        </p:nvCxnSpPr>
        <p:spPr>
          <a:xfrm rot="16200000" flipH="1">
            <a:off x="4229100" y="3009900"/>
            <a:ext cx="6858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2"/>
            <a:endCxn id="7" idx="0"/>
          </p:cNvCxnSpPr>
          <p:nvPr/>
        </p:nvCxnSpPr>
        <p:spPr>
          <a:xfrm rot="5400000">
            <a:off x="3752850" y="4514850"/>
            <a:ext cx="1066800" cy="1028700"/>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17DE65C5-C7CF-43E3-B12F-9F2BB3BC6301}" type="slidenum">
              <a:rPr lang="en-US" smtClean="0"/>
              <a:pPr>
                <a:defRPr/>
              </a:pPr>
              <a:t>9</a:t>
            </a:fld>
            <a:endParaRPr lang="en-US"/>
          </a:p>
        </p:txBody>
      </p:sp>
      <p:sp>
        <p:nvSpPr>
          <p:cNvPr id="15" name="Footer Placeholder 14"/>
          <p:cNvSpPr>
            <a:spLocks noGrp="1"/>
          </p:cNvSpPr>
          <p:nvPr>
            <p:ph type="ftr" sz="quarter" idx="11"/>
          </p:nvPr>
        </p:nvSpPr>
        <p:spPr/>
        <p:txBody>
          <a:bodyPr/>
          <a:lstStyle/>
          <a:p>
            <a:pPr>
              <a:defRPr/>
            </a:pPr>
            <a:r>
              <a:rPr lang="en-US" smtClean="0"/>
              <a:t>EPA’s Environmental Dataset Gateway  ...Connecting Our Data Resources! </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24090</TotalTime>
  <Words>2557</Words>
  <Application>Microsoft Office PowerPoint</Application>
  <PresentationFormat>On-screen Show (4:3)</PresentationFormat>
  <Paragraphs>453</Paragraphs>
  <Slides>42</Slides>
  <Notes>14</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2012 Exchange Network Conference Breakout #12 – The World of Geo</vt:lpstr>
      <vt:lpstr>Slide 2</vt:lpstr>
      <vt:lpstr>Slide 3</vt:lpstr>
      <vt:lpstr>Slide 4</vt:lpstr>
      <vt:lpstr>Slide 5</vt:lpstr>
      <vt:lpstr>Environmental Dataset Gateway  “Connecting Our Data Resources” and GeoPlatform Publishing</vt:lpstr>
      <vt:lpstr>Why should I Publish?</vt:lpstr>
      <vt:lpstr>But, Discovery Only Works  if  Everyone Publishes their Data</vt:lpstr>
      <vt:lpstr>Publishing Roles &amp; Responsibilities</vt:lpstr>
      <vt:lpstr>What is the Environmental Dataset Gateway?</vt:lpstr>
      <vt:lpstr>EDG is EPA’s Preferred  Conduit  to Data.gov</vt:lpstr>
      <vt:lpstr>Process</vt:lpstr>
      <vt:lpstr>Creating and Managing Metadata Records at EDG</vt:lpstr>
      <vt:lpstr>EDG ‘s Integrated Search </vt:lpstr>
      <vt:lpstr>EDG’s Enhanced Browsing</vt:lpstr>
      <vt:lpstr>EDG ‘s Web Components REST Outputs  &amp; a Widget </vt:lpstr>
      <vt:lpstr>EDG Performance Metrics</vt:lpstr>
      <vt:lpstr>Governance Model/Process for  GeoPlatform Publishing</vt:lpstr>
      <vt:lpstr>GeoPlatform Publishing Procedures</vt:lpstr>
      <vt:lpstr>Review Available Data and Services </vt:lpstr>
      <vt:lpstr>Understand the Publishing Options and Processes </vt:lpstr>
      <vt:lpstr>NCC GeoPlatform Hosting Environment Operations </vt:lpstr>
      <vt:lpstr>EPA Geo Data Publishing Managers</vt:lpstr>
      <vt:lpstr>Contacting the EPA EDG Team </vt:lpstr>
      <vt:lpstr>Slide 25</vt:lpstr>
      <vt:lpstr>Slide 26</vt:lpstr>
      <vt:lpstr>Federal GeoPlatform</vt:lpstr>
      <vt:lpstr>Federal GeoPlatform</vt:lpstr>
      <vt:lpstr>EPA GeoPlatform</vt:lpstr>
      <vt:lpstr>EPA GeoPlatform Status</vt:lpstr>
      <vt:lpstr>EPA GeoPlatform Status</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lkyle</cp:lastModifiedBy>
  <cp:revision>145</cp:revision>
  <dcterms:created xsi:type="dcterms:W3CDTF">2011-02-09T16:00:48Z</dcterms:created>
  <dcterms:modified xsi:type="dcterms:W3CDTF">2012-05-31T15:55:08Z</dcterms:modified>
</cp:coreProperties>
</file>