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3" r:id="rId2"/>
    <p:sldId id="273" r:id="rId3"/>
    <p:sldId id="287" r:id="rId4"/>
    <p:sldId id="286" r:id="rId5"/>
    <p:sldId id="285" r:id="rId6"/>
    <p:sldId id="288" r:id="rId7"/>
    <p:sldId id="278" r:id="rId8"/>
    <p:sldId id="281" r:id="rId9"/>
    <p:sldId id="282" r:id="rId10"/>
    <p:sldId id="283" r:id="rId11"/>
    <p:sldId id="284" r:id="rId12"/>
    <p:sldId id="274" r:id="rId13"/>
    <p:sldId id="275" r:id="rId14"/>
    <p:sldId id="276" r:id="rId15"/>
    <p:sldId id="277" r:id="rId16"/>
    <p:sldId id="280" r:id="rId17"/>
    <p:sldId id="270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942" autoAdjust="0"/>
  </p:normalViewPr>
  <p:slideViewPr>
    <p:cSldViewPr>
      <p:cViewPr varScale="1">
        <p:scale>
          <a:sx n="93" d="100"/>
          <a:sy n="93" d="100"/>
        </p:scale>
        <p:origin x="-6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ED891C4-3E20-7E4E-BA48-F45715401C56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35A3FE9-597C-9645-A41F-189B5D4A7E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730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5A3FE9-597C-9645-A41F-189B5D4A7E6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56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53E6E5A-B3E0-B14D-96C3-6CC35E58E898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ED8670-6261-4F43-9916-58F323C8063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83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0D8F4A-B819-C848-9AF3-E55B6DD89AC5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B86112-3A69-6F4E-B127-4D8FAFE62D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911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0EF5DD5-5ADA-C54B-8A12-07E15A20C01F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43587-A93F-2943-B6F8-4F97AE2E5D8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44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F24F93-F590-F34F-9A68-58125D24114D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4FECF-220C-8F48-A83B-F45B2DB9F4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345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66C74-5344-1640-BF17-5F92F21CBA18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26C2A-5CC8-D543-A506-C329A0AD12E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57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4A50246-5B71-EF43-83DF-0D88CEC768CC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3995F0-9128-8045-BE05-3DFDA1F60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99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55A6BA3-0994-5C4E-8010-45AFC6B1D004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6998B-E742-164F-9F63-90E308A79A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189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93768A-3F47-0F40-9178-CC12BBA321A6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7D8DE-7B04-5D49-8482-C9546EE7635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323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91FB83-C72A-BD42-9ADA-7BEC7A007313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7D7531-A761-634A-B4AE-91316DB343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1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EA86170-6D0A-D249-8A0D-C49A6FB7BB98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9D0E5-512C-9042-97CF-49585E464C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9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94A710-A19F-DE4D-BEED-2EB96C26BADD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9ED639-D31C-704D-A96E-0CBFFBEC24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68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ECAFB712-3C0D-794E-A6A4-AD29353AEECE}" type="datetimeFigureOut">
              <a:rPr lang="en-US"/>
              <a:pPr/>
              <a:t>11/17/11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fld id="{C61E9461-C997-A342-A258-AE99BAE1D3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hyperlink" Target="mailto:enbrowser@exchangenetwork.net" TargetMode="External"/><Relationship Id="rId5" Type="http://schemas.openxmlformats.org/officeDocument/2006/relationships/image" Target="../media/image5.png"/><Relationship Id="rId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Relationship Id="rId3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changenetwork.net/node-interoperability-faqs" TargetMode="Externa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xchangenetwork.net/about/network-management/network-policy-framework/" TargetMode="External"/><Relationship Id="rId3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enbrowser.net" TargetMode="External"/><Relationship Id="rId3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enbrowser@exchangenetwork.net" TargetMode="External"/><Relationship Id="rId3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hyperlink" Target="mailto:enbrowser@exchangenetwork.net" TargetMode="External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124200"/>
            <a:ext cx="9144000" cy="1981200"/>
          </a:xfrm>
        </p:spPr>
        <p:txBody>
          <a:bodyPr/>
          <a:lstStyle/>
          <a:p>
            <a:pPr algn="ctr" eaLnBrk="1" hangingPunct="1">
              <a:buNone/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Exchange Network Open Call</a:t>
            </a:r>
            <a:endParaRPr lang="en-US" sz="2700" dirty="0">
              <a:solidFill>
                <a:schemeClr val="accent1">
                  <a:lumMod val="75000"/>
                </a:schemeClr>
              </a:solidFill>
              <a:ea typeface="+mn-ea"/>
            </a:endParaRPr>
          </a:p>
          <a:p>
            <a:pPr algn="ctr" eaLnBrk="1" hangingPunct="1">
              <a:buFont typeface="Arial" charset="0"/>
              <a:buNone/>
              <a:defRPr/>
            </a:pPr>
            <a:endParaRPr lang="en-US" sz="2800" dirty="0">
              <a:solidFill>
                <a:schemeClr val="accent1">
                  <a:lumMod val="75000"/>
                </a:schemeClr>
              </a:solidFill>
              <a:ea typeface="+mn-ea"/>
            </a:endParaRPr>
          </a:p>
          <a:p>
            <a:pPr algn="ctr" eaLnBrk="1" hangingPunct="1">
              <a:buFont typeface="Arial" charset="0"/>
              <a:buNone/>
              <a:defRPr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  <a:ea typeface="+mn-ea"/>
              </a:rPr>
              <a:t>November 17, 2011</a:t>
            </a:r>
          </a:p>
        </p:txBody>
      </p:sp>
      <p:pic>
        <p:nvPicPr>
          <p:cNvPr id="2051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3532188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163"/>
            <a:ext cx="76962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EN Node: Protecting Services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5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17500" y="914400"/>
            <a:ext cx="8382000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SzPct val="80000"/>
              <a:buFont typeface="Arial"/>
              <a:buChar char="•"/>
            </a:pPr>
            <a:r>
              <a:rPr lang="en-GB" sz="2600" dirty="0">
                <a:solidFill>
                  <a:srgbClr val="000000"/>
                </a:solidFill>
                <a:ea typeface="宋体" charset="0"/>
                <a:cs typeface="宋体" charset="0"/>
              </a:rPr>
              <a:t>Step 2: Node Admin can </a:t>
            </a:r>
            <a:r>
              <a:rPr lang="en-GB" sz="2600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grant or deny access </a:t>
            </a:r>
            <a:r>
              <a:rPr lang="en-GB" sz="2600" dirty="0">
                <a:solidFill>
                  <a:srgbClr val="000000"/>
                </a:solidFill>
                <a:ea typeface="宋体" charset="0"/>
                <a:cs typeface="宋体" charset="0"/>
              </a:rPr>
              <a:t>to a specific service </a:t>
            </a:r>
            <a:r>
              <a:rPr lang="en-GB" sz="2600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on </a:t>
            </a:r>
            <a:r>
              <a:rPr lang="en-GB" sz="2600" dirty="0">
                <a:solidFill>
                  <a:srgbClr val="000000"/>
                </a:solidFill>
                <a:ea typeface="宋体" charset="0"/>
                <a:cs typeface="宋体" charset="0"/>
              </a:rPr>
              <a:t>the User Management </a:t>
            </a:r>
            <a:r>
              <a:rPr lang="en-GB" sz="2600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screen</a:t>
            </a:r>
            <a:endParaRPr lang="en-US" b="1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1905000"/>
            <a:ext cx="6410325" cy="406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ounded Rectangular Callout 8"/>
          <p:cNvSpPr>
            <a:spLocks noChangeArrowheads="1"/>
          </p:cNvSpPr>
          <p:nvPr/>
        </p:nvSpPr>
        <p:spPr bwMode="auto">
          <a:xfrm>
            <a:off x="228600" y="2667000"/>
            <a:ext cx="914400" cy="762000"/>
          </a:xfrm>
          <a:prstGeom prst="wedgeRoundRectCallout">
            <a:avLst>
              <a:gd name="adj1" fmla="val 88324"/>
              <a:gd name="adj2" fmla="val 118185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>
              <a:spcBef>
                <a:spcPct val="20000"/>
              </a:spcBef>
              <a:buSzPct val="80000"/>
            </a:pPr>
            <a:r>
              <a:rPr lang="en-US" altLang="zh-CN" sz="1200">
                <a:ea typeface="宋体" charset="0"/>
                <a:cs typeface="宋体" charset="0"/>
              </a:rPr>
              <a:t>Check to grant privileges</a:t>
            </a:r>
            <a:endParaRPr lang="en-US" altLang="zh-CN" sz="110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5389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163"/>
            <a:ext cx="76962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EN Node: Protecting Services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5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317500" y="914400"/>
            <a:ext cx="8382000" cy="152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lvl="1" eaLnBrk="1" hangingPunct="1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lang="en-GB" sz="2000" dirty="0">
                <a:solidFill>
                  <a:srgbClr val="000000"/>
                </a:solidFill>
                <a:ea typeface="宋体" charset="0"/>
                <a:cs typeface="宋体" charset="0"/>
              </a:rPr>
              <a:t>Once a service is secured, the </a:t>
            </a:r>
            <a:r>
              <a:rPr lang="en-US" sz="2000" u="sng" dirty="0">
                <a:ea typeface="ＭＳ Ｐゴシック" charset="0"/>
                <a:hlinkClick r:id="rId4"/>
              </a:rPr>
              <a:t>enbrowser@exchangenetwork.net</a:t>
            </a:r>
            <a:r>
              <a:rPr lang="en-US" sz="2000" dirty="0">
                <a:ea typeface="ＭＳ Ｐゴシック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宋体" charset="0"/>
                <a:cs typeface="宋体" charset="0"/>
              </a:rPr>
              <a:t>Guest Account will not be able to access the service unless explicitly granted </a:t>
            </a:r>
            <a:r>
              <a:rPr lang="en-GB" sz="2000" dirty="0" smtClean="0">
                <a:solidFill>
                  <a:srgbClr val="000000"/>
                </a:solidFill>
                <a:ea typeface="宋体" charset="0"/>
                <a:cs typeface="宋体" charset="0"/>
              </a:rPr>
              <a:t>rights to do so</a:t>
            </a:r>
            <a:endParaRPr lang="en-GB" sz="2000" dirty="0">
              <a:solidFill>
                <a:srgbClr val="000000"/>
              </a:solidFill>
              <a:ea typeface="宋体" charset="0"/>
              <a:cs typeface="宋体" charset="0"/>
            </a:endParaRPr>
          </a:p>
          <a:p>
            <a:pPr lvl="2" eaLnBrk="1" hangingPunct="1">
              <a:spcBef>
                <a:spcPct val="20000"/>
              </a:spcBef>
              <a:buSzPct val="85000"/>
              <a:buFontTx/>
              <a:buBlip>
                <a:blip r:embed="rId5"/>
              </a:buBlip>
            </a:pPr>
            <a:endParaRPr lang="en-US" sz="1400" b="1" dirty="0">
              <a:ea typeface="ＭＳ Ｐゴシック" charset="0"/>
            </a:endParaRPr>
          </a:p>
          <a:p>
            <a:pPr eaLnBrk="1" hangingPunct="1"/>
            <a:endParaRPr lang="en-US" sz="1600" b="1" dirty="0"/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15"/>
          <a:stretch>
            <a:fillRect/>
          </a:stretch>
        </p:blipFill>
        <p:spPr bwMode="auto">
          <a:xfrm>
            <a:off x="573088" y="2184400"/>
            <a:ext cx="7997825" cy="421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689350" y="4495800"/>
            <a:ext cx="654050" cy="11906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0" name="Rounded Rectangular Callout 9"/>
          <p:cNvSpPr>
            <a:spLocks noChangeArrowheads="1"/>
          </p:cNvSpPr>
          <p:nvPr/>
        </p:nvSpPr>
        <p:spPr bwMode="auto">
          <a:xfrm>
            <a:off x="4876800" y="4267200"/>
            <a:ext cx="1828800" cy="762000"/>
          </a:xfrm>
          <a:prstGeom prst="wedgeRoundRectCallout">
            <a:avLst>
              <a:gd name="adj1" fmla="val -73245"/>
              <a:gd name="adj2" fmla="val -14241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>
              <a:spcBef>
                <a:spcPct val="20000"/>
              </a:spcBef>
              <a:buSzPct val="80000"/>
            </a:pPr>
            <a:r>
              <a:rPr lang="en-US" sz="1200" u="sng">
                <a:solidFill>
                  <a:srgbClr val="FFFFFF"/>
                </a:solidFill>
                <a:hlinkClick r:id="rId4"/>
              </a:rPr>
              <a:t>enbrowser@exchangenetwork.net</a:t>
            </a:r>
            <a:r>
              <a:rPr lang="en-US" sz="1200">
                <a:solidFill>
                  <a:srgbClr val="FFFFFF"/>
                </a:solidFill>
              </a:rPr>
              <a:t> </a:t>
            </a:r>
            <a:r>
              <a:rPr lang="en-US" sz="1200"/>
              <a:t>has no right to the Service</a:t>
            </a:r>
            <a:endParaRPr lang="en-US" altLang="zh-CN" sz="110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1683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371600" y="30163"/>
            <a:ext cx="77724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OpenNode2: Security Model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r>
              <a:rPr lang="en-US" dirty="0" smtClean="0"/>
              <a:t>OpenNode2 uses NAAS for Authentication but not Authorization</a:t>
            </a:r>
          </a:p>
          <a:p>
            <a:r>
              <a:rPr lang="en-US" dirty="0" smtClean="0"/>
              <a:t>NAAS </a:t>
            </a:r>
            <a:r>
              <a:rPr lang="en-US" dirty="0"/>
              <a:t>Policies are not used by </a:t>
            </a:r>
            <a:r>
              <a:rPr lang="en-US" dirty="0" smtClean="0"/>
              <a:t>OpenNode2</a:t>
            </a:r>
          </a:p>
          <a:p>
            <a:pPr lvl="1"/>
            <a:r>
              <a:rPr lang="en-US" dirty="0" smtClean="0"/>
              <a:t>Flow </a:t>
            </a:r>
            <a:r>
              <a:rPr lang="en-US" dirty="0"/>
              <a:t>access permissions are stored in the OpenNode2 </a:t>
            </a:r>
            <a:r>
              <a:rPr lang="en-US" dirty="0" smtClean="0"/>
              <a:t>database</a:t>
            </a:r>
            <a:endParaRPr lang="en-US" dirty="0"/>
          </a:p>
          <a:p>
            <a:r>
              <a:rPr lang="en-US" dirty="0" smtClean="0"/>
              <a:t>OpenNode2 flows </a:t>
            </a:r>
            <a:r>
              <a:rPr lang="en-US" dirty="0"/>
              <a:t>are either </a:t>
            </a:r>
            <a:r>
              <a:rPr lang="en-US" u="sng" dirty="0"/>
              <a:t>protected</a:t>
            </a:r>
            <a:r>
              <a:rPr lang="en-US" dirty="0"/>
              <a:t> or </a:t>
            </a:r>
            <a:r>
              <a:rPr lang="en-US" u="sng" dirty="0"/>
              <a:t>unprotected</a:t>
            </a:r>
            <a:r>
              <a:rPr lang="en-US" dirty="0"/>
              <a:t>. Users are either allowed </a:t>
            </a:r>
            <a:r>
              <a:rPr lang="en-US" dirty="0" smtClean="0"/>
              <a:t>access to all </a:t>
            </a:r>
            <a:r>
              <a:rPr lang="en-US" dirty="0"/>
              <a:t>flow services or denied </a:t>
            </a:r>
            <a:r>
              <a:rPr lang="en-US" dirty="0" smtClean="0"/>
              <a:t>access to </a:t>
            </a:r>
            <a:r>
              <a:rPr lang="en-US" dirty="0"/>
              <a:t>all flow </a:t>
            </a:r>
            <a:r>
              <a:rPr lang="en-US" dirty="0" smtClean="0"/>
              <a:t>services</a:t>
            </a:r>
            <a:endParaRPr lang="en-US" dirty="0"/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7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8182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163"/>
            <a:ext cx="76962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OpenNode2: Unprotected Flows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r>
              <a:rPr lang="en-US" sz="2600" dirty="0"/>
              <a:t>OpenNode2 flows are </a:t>
            </a:r>
            <a:r>
              <a:rPr lang="en-US" sz="2600" u="sng" dirty="0"/>
              <a:t>not protected by default</a:t>
            </a:r>
            <a:r>
              <a:rPr lang="en-US" sz="2600" dirty="0"/>
              <a:t>. Any valid NAAS user may access the services of an unprotected flow, including anonymous EN Browser users (guests).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38" y="2209800"/>
            <a:ext cx="7344262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16636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163"/>
            <a:ext cx="76962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OpenNode2: Protecting Flows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295400"/>
          </a:xfrm>
        </p:spPr>
        <p:txBody>
          <a:bodyPr/>
          <a:lstStyle/>
          <a:p>
            <a:r>
              <a:rPr lang="en-US" sz="2600" b="1" dirty="0" smtClean="0"/>
              <a:t>.</a:t>
            </a:r>
            <a:r>
              <a:rPr lang="en-US" sz="2600" b="1" dirty="0"/>
              <a:t>NET OpenNode2:</a:t>
            </a:r>
            <a:r>
              <a:rPr lang="en-US" sz="2600" dirty="0"/>
              <a:t> In the Security Manager, assign access rights of “Endpoint User” to grant access to a given flow to a user.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09800"/>
            <a:ext cx="8051321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797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163"/>
            <a:ext cx="76962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OpenNode2: Protecting Flows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1371600"/>
          </a:xfrm>
        </p:spPr>
        <p:txBody>
          <a:bodyPr/>
          <a:lstStyle/>
          <a:p>
            <a:r>
              <a:rPr lang="en-US" sz="2600" b="1" dirty="0"/>
              <a:t>Java OpenNode2:</a:t>
            </a:r>
            <a:r>
              <a:rPr lang="en-US" sz="2600" dirty="0"/>
              <a:t>  In the Security Manager, assign access rights by checking the “Flow Access” box next to the flow name.</a:t>
            </a:r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6804" y="2286000"/>
            <a:ext cx="6951796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1894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163"/>
            <a:ext cx="77724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Reminder: Node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Interoperability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lvl="0"/>
            <a:r>
              <a:rPr lang="en-US" dirty="0" smtClean="0"/>
              <a:t>The specification for Exchange Network Nodes was updated in June to address </a:t>
            </a:r>
            <a:r>
              <a:rPr lang="en-US" dirty="0" smtClean="0"/>
              <a:t>problems that were preventing some Nodes from communicating</a:t>
            </a:r>
            <a:endParaRPr lang="en-US" dirty="0" smtClean="0"/>
          </a:p>
          <a:p>
            <a:pPr lvl="0"/>
            <a:r>
              <a:rPr lang="en-US" dirty="0" smtClean="0"/>
              <a:t>Information </a:t>
            </a:r>
            <a:r>
              <a:rPr lang="en-US" dirty="0" smtClean="0"/>
              <a:t>on affected products and the fixes </a:t>
            </a:r>
            <a:r>
              <a:rPr lang="en-US" dirty="0"/>
              <a:t>is available </a:t>
            </a:r>
            <a:r>
              <a:rPr lang="en-US" dirty="0" smtClean="0"/>
              <a:t>at: </a:t>
            </a:r>
            <a:r>
              <a:rPr lang="en-US" dirty="0">
                <a:hlinkClick r:id="rId2"/>
              </a:rPr>
              <a:t>http://www.exchangenetwork.net/node-interoperability-</a:t>
            </a:r>
            <a:r>
              <a:rPr lang="en-US" dirty="0" smtClean="0">
                <a:hlinkClick r:id="rId2"/>
              </a:rPr>
              <a:t>faqs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en-US" dirty="0" smtClean="0"/>
              <a:t>January 31, 2012 is the target date for reinstalling affected Node software</a:t>
            </a:r>
            <a:endParaRPr lang="en-US" dirty="0"/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4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1099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895600"/>
          </a:xfrm>
        </p:spPr>
        <p:txBody>
          <a:bodyPr/>
          <a:lstStyle/>
          <a:p>
            <a:pPr marL="0" eaLnBrk="1" hangingPunct="1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Questions?</a:t>
            </a:r>
          </a:p>
          <a:p>
            <a:pPr marL="0" eaLnBrk="1" hangingPunct="1">
              <a:buFont typeface="Arial" charset="0"/>
              <a:buNone/>
              <a:defRPr/>
            </a:pPr>
            <a:endParaRPr lang="en-US" dirty="0">
              <a:ea typeface="+mn-ea"/>
            </a:endParaRPr>
          </a:p>
          <a:p>
            <a:pPr marL="0" eaLnBrk="1" hangingPunct="1">
              <a:buFont typeface="Arial" charset="0"/>
              <a:buNone/>
              <a:defRPr/>
            </a:pPr>
            <a:r>
              <a:rPr lang="en-US" dirty="0" smtClean="0">
                <a:ea typeface="+mn-ea"/>
              </a:rPr>
              <a:t>Kurt Rakouskas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301.531.5186</a:t>
            </a:r>
            <a:br>
              <a:rPr lang="en-US" dirty="0" smtClean="0">
                <a:ea typeface="+mn-ea"/>
              </a:rPr>
            </a:br>
            <a:r>
              <a:rPr lang="en-US" dirty="0" smtClean="0">
                <a:ea typeface="+mn-ea"/>
              </a:rPr>
              <a:t>kurt@exchangenetwork.net</a:t>
            </a:r>
          </a:p>
        </p:txBody>
      </p:sp>
      <p:pic>
        <p:nvPicPr>
          <p:cNvPr id="15363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3532187" cy="177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30163"/>
            <a:ext cx="91440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Today’s Agenda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867400"/>
          </a:xfrm>
        </p:spPr>
        <p:txBody>
          <a:bodyPr/>
          <a:lstStyle/>
          <a:p>
            <a:pPr lvl="0"/>
            <a:r>
              <a:rPr lang="en-US" dirty="0"/>
              <a:t>Background on Exchange Network </a:t>
            </a:r>
            <a:r>
              <a:rPr lang="en-US" dirty="0" smtClean="0"/>
              <a:t>data </a:t>
            </a:r>
            <a:r>
              <a:rPr lang="en-US" dirty="0"/>
              <a:t>a</a:t>
            </a:r>
            <a:r>
              <a:rPr lang="en-US" dirty="0" smtClean="0"/>
              <a:t>ccess </a:t>
            </a: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and </a:t>
            </a:r>
            <a:r>
              <a:rPr lang="en-US" dirty="0" smtClean="0"/>
              <a:t>data </a:t>
            </a:r>
            <a:r>
              <a:rPr lang="en-US" dirty="0"/>
              <a:t>p</a:t>
            </a:r>
            <a:r>
              <a:rPr lang="en-US" dirty="0" smtClean="0"/>
              <a:t>ublishing</a:t>
            </a:r>
            <a:endParaRPr lang="en-US" sz="4400" dirty="0"/>
          </a:p>
          <a:p>
            <a:pPr lvl="0"/>
            <a:r>
              <a:rPr lang="en-US" dirty="0" smtClean="0"/>
              <a:t>New </a:t>
            </a:r>
            <a:r>
              <a:rPr lang="en-US" dirty="0"/>
              <a:t>d</a:t>
            </a:r>
            <a:r>
              <a:rPr lang="en-US" dirty="0" smtClean="0"/>
              <a:t>efault </a:t>
            </a:r>
            <a:r>
              <a:rPr lang="en-US" dirty="0"/>
              <a:t>Network </a:t>
            </a:r>
            <a:r>
              <a:rPr lang="en-US" dirty="0" smtClean="0"/>
              <a:t>security </a:t>
            </a:r>
            <a:r>
              <a:rPr lang="en-US" dirty="0" smtClean="0"/>
              <a:t>settings for Query and Solicit web services</a:t>
            </a:r>
          </a:p>
          <a:p>
            <a:pPr lvl="1"/>
            <a:r>
              <a:rPr lang="en-US" dirty="0"/>
              <a:t>Impact to existing data </a:t>
            </a:r>
            <a:r>
              <a:rPr lang="en-US" dirty="0" smtClean="0"/>
              <a:t>flows</a:t>
            </a:r>
            <a:endParaRPr lang="en-US" sz="4400" dirty="0"/>
          </a:p>
          <a:p>
            <a:pPr lvl="0"/>
            <a:r>
              <a:rPr lang="en-US" dirty="0"/>
              <a:t>Special s</a:t>
            </a:r>
            <a:r>
              <a:rPr lang="en-US" dirty="0" smtClean="0"/>
              <a:t>ecurity </a:t>
            </a:r>
            <a:r>
              <a:rPr lang="en-US" dirty="0"/>
              <a:t>c</a:t>
            </a:r>
            <a:r>
              <a:rPr lang="en-US" dirty="0" smtClean="0"/>
              <a:t>onsiderations for the </a:t>
            </a:r>
            <a:r>
              <a:rPr lang="en-US" dirty="0"/>
              <a:t>Exchange Network Browser</a:t>
            </a:r>
            <a:endParaRPr lang="en-US" sz="4400" dirty="0"/>
          </a:p>
          <a:p>
            <a:pPr lvl="0"/>
            <a:r>
              <a:rPr lang="en-US" dirty="0"/>
              <a:t>Actions for Node Administrators</a:t>
            </a:r>
            <a:endParaRPr lang="en-US" sz="4400" dirty="0"/>
          </a:p>
          <a:p>
            <a:pPr lvl="1"/>
            <a:r>
              <a:rPr lang="en-US" dirty="0" smtClean="0"/>
              <a:t>Securing </a:t>
            </a:r>
            <a:r>
              <a:rPr lang="en-US" dirty="0"/>
              <a:t>sensitive data</a:t>
            </a:r>
            <a:endParaRPr lang="en-US" sz="4000" dirty="0"/>
          </a:p>
          <a:p>
            <a:pPr lvl="1"/>
            <a:r>
              <a:rPr lang="en-US" dirty="0"/>
              <a:t>Steps for OpenNode2 users and EN Node users</a:t>
            </a:r>
            <a:endParaRPr lang="en-US" sz="4000" dirty="0"/>
          </a:p>
          <a:p>
            <a:pPr lvl="0"/>
            <a:r>
              <a:rPr lang="en-US" dirty="0"/>
              <a:t>Reminder on Node i</a:t>
            </a:r>
            <a:r>
              <a:rPr lang="en-US" dirty="0" smtClean="0"/>
              <a:t>nteroperability issues</a:t>
            </a:r>
            <a:endParaRPr lang="en-US" sz="4400" dirty="0"/>
          </a:p>
          <a:p>
            <a:pPr marL="0" indent="0" eaLnBrk="1" hangingPunct="1">
              <a:buNone/>
              <a:defRPr/>
            </a:pPr>
            <a:endParaRPr lang="en-US" dirty="0" smtClean="0">
              <a:ea typeface="+mn-ea"/>
            </a:endParaRP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190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30163"/>
            <a:ext cx="87630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Data Publishing Basics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638800"/>
          </a:xfrm>
        </p:spPr>
        <p:txBody>
          <a:bodyPr/>
          <a:lstStyle/>
          <a:p>
            <a:r>
              <a:rPr lang="en-US" sz="2800" dirty="0" smtClean="0"/>
              <a:t>Today, most Network data flows are powered by the Submit web service and are not publishing-oriented</a:t>
            </a:r>
          </a:p>
          <a:p>
            <a:pPr lvl="1"/>
            <a:r>
              <a:rPr lang="en-US" sz="2400" dirty="0" smtClean="0"/>
              <a:t>Data owner initiates the exchange of data</a:t>
            </a:r>
          </a:p>
          <a:p>
            <a:r>
              <a:rPr lang="en-US" sz="2800" dirty="0" smtClean="0"/>
              <a:t>Some data flows use Query and Solicit web services to enable data publishing</a:t>
            </a:r>
          </a:p>
          <a:p>
            <a:pPr lvl="1"/>
            <a:r>
              <a:rPr lang="en-US" sz="2400" dirty="0" smtClean="0"/>
              <a:t>Data are made available through a Node so that others with permission can access it on demand </a:t>
            </a:r>
          </a:p>
          <a:p>
            <a:r>
              <a:rPr lang="en-US" sz="2800" dirty="0" smtClean="0"/>
              <a:t>Only Nodes can support Query and Solicit web services</a:t>
            </a:r>
          </a:p>
          <a:p>
            <a:r>
              <a:rPr lang="en-US" sz="2800" dirty="0" smtClean="0"/>
              <a:t>Node Clients are not affected</a:t>
            </a:r>
            <a:endParaRPr lang="en-US" sz="2800" dirty="0"/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417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990600" y="30163"/>
            <a:ext cx="81534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EN Data Access Policy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r>
              <a:rPr lang="en-US" sz="2800" dirty="0"/>
              <a:t>Ease of data access and exchange is a fundamental principle of the Exchange Network.  Whenever possible, data owners must:</a:t>
            </a:r>
          </a:p>
          <a:p>
            <a:pPr lvl="1"/>
            <a:r>
              <a:rPr lang="en-US" sz="2400" dirty="0"/>
              <a:t>Make data accessible to partners to the maximum degree  </a:t>
            </a:r>
            <a:r>
              <a:rPr lang="en-US" sz="2400" dirty="0" smtClean="0"/>
              <a:t>appropriate</a:t>
            </a:r>
            <a:endParaRPr lang="en-US" sz="2400" dirty="0"/>
          </a:p>
          <a:p>
            <a:pPr lvl="1"/>
            <a:r>
              <a:rPr lang="en-US" sz="2400" dirty="0"/>
              <a:t>Set node privilege defaults so EN partners can query/solicit </a:t>
            </a:r>
            <a:r>
              <a:rPr lang="en-US" sz="2400" dirty="0" smtClean="0"/>
              <a:t>data</a:t>
            </a:r>
            <a:endParaRPr lang="en-US" sz="2400" dirty="0"/>
          </a:p>
          <a:p>
            <a:pPr lvl="1"/>
            <a:r>
              <a:rPr lang="en-US" sz="2400" dirty="0"/>
              <a:t>Register nodes and web services to make them discoverable and accessible to trusted partners, and</a:t>
            </a:r>
          </a:p>
          <a:p>
            <a:pPr lvl="1"/>
            <a:r>
              <a:rPr lang="en-US" sz="2400" dirty="0"/>
              <a:t>Ensure that all data access and exchange relationships are governed by agreements that meet partners’ legal and programmatic </a:t>
            </a:r>
            <a:r>
              <a:rPr lang="en-US" sz="2400" dirty="0" smtClean="0"/>
              <a:t>obligations</a:t>
            </a:r>
          </a:p>
          <a:p>
            <a:pPr marL="57150" indent="0">
              <a:buNone/>
            </a:pPr>
            <a:endParaRPr lang="en-US" sz="500" dirty="0" smtClean="0">
              <a:hlinkClick r:id="rId2"/>
            </a:endParaRPr>
          </a:p>
          <a:p>
            <a:pPr marL="57150" indent="0">
              <a:buNone/>
            </a:pPr>
            <a:r>
              <a:rPr lang="en-US" sz="2000" dirty="0" smtClean="0">
                <a:hlinkClick r:id="rId2"/>
              </a:rPr>
              <a:t>http</a:t>
            </a:r>
            <a:r>
              <a:rPr lang="en-US" sz="2000" dirty="0">
                <a:hlinkClick r:id="rId2"/>
              </a:rPr>
              <a:t>://www.exchangenetwork.net/about/network-management/network-policy-framework</a:t>
            </a:r>
            <a:r>
              <a:rPr lang="en-US" sz="2000" dirty="0" smtClean="0">
                <a:hlinkClick r:id="rId2"/>
              </a:rPr>
              <a:t>/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1553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163"/>
            <a:ext cx="78486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New Default Security Settings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lvl="0"/>
            <a:r>
              <a:rPr lang="en-US" dirty="0" smtClean="0"/>
              <a:t>For Nodes that Authorize data flow access using the Network Authentication and Authorization Service (NAAS), Query and Solicit services are </a:t>
            </a:r>
            <a:r>
              <a:rPr lang="en-US" u="sng" dirty="0" smtClean="0"/>
              <a:t>open by default</a:t>
            </a:r>
            <a:r>
              <a:rPr lang="en-US" dirty="0" smtClean="0"/>
              <a:t> to any valid NAAS account with an authenticated security token.</a:t>
            </a:r>
          </a:p>
          <a:p>
            <a:pPr lvl="0"/>
            <a:r>
              <a:rPr lang="en-US" dirty="0" smtClean="0"/>
              <a:t>Any existing NAAS policies that restrict access will remain in effect and supersede these new default </a:t>
            </a:r>
            <a:r>
              <a:rPr lang="en-US" dirty="0" smtClean="0"/>
              <a:t>behaviors</a:t>
            </a: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46785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30163"/>
            <a:ext cx="78486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Exchange Network Browser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lvl="0"/>
            <a:r>
              <a:rPr lang="en-US" dirty="0" smtClean="0"/>
              <a:t>Web-based tool that allows users to discover and access data published by Exchange Network Nodes and registered in ENDS</a:t>
            </a:r>
          </a:p>
          <a:p>
            <a:pPr lvl="0"/>
            <a:r>
              <a:rPr lang="en-US" dirty="0" smtClean="0"/>
              <a:t>Pre-release version available today at </a:t>
            </a:r>
            <a:br>
              <a:rPr lang="en-US" dirty="0" smtClean="0"/>
            </a:br>
            <a:r>
              <a:rPr lang="en-US" dirty="0" smtClean="0">
                <a:hlinkClick r:id="rId2"/>
              </a:rPr>
              <a:t>http://www.enbrowser.net</a:t>
            </a: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Allows users to log-in with valid NAAS credentials to access secure data flows</a:t>
            </a:r>
          </a:p>
          <a:p>
            <a:pPr lvl="0"/>
            <a:r>
              <a:rPr lang="en-US" dirty="0" smtClean="0"/>
              <a:t>Will also offers Guest access to unsecured data flows for </a:t>
            </a:r>
            <a:r>
              <a:rPr lang="en-US" b="1" dirty="0" smtClean="0"/>
              <a:t>public users</a:t>
            </a:r>
            <a:r>
              <a:rPr lang="en-US" dirty="0" smtClean="0"/>
              <a:t> without their own NAAS credentials</a:t>
            </a:r>
          </a:p>
          <a:p>
            <a:pPr lvl="0"/>
            <a:endParaRPr lang="en-US" dirty="0" smtClean="0"/>
          </a:p>
          <a:p>
            <a:pPr lvl="0"/>
            <a:endParaRPr lang="en-US" dirty="0" smtClean="0"/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2567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09600" y="30163"/>
            <a:ext cx="8534400" cy="11890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Special Considerations for </a:t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</a:b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EN Browser Guest Account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 lvl="0"/>
            <a:r>
              <a:rPr lang="en-US" dirty="0" smtClean="0"/>
              <a:t>EN Browser </a:t>
            </a:r>
            <a:r>
              <a:rPr lang="en-US" dirty="0" smtClean="0"/>
              <a:t>uses hard-coded NAAS credentials to enable public access </a:t>
            </a:r>
          </a:p>
          <a:p>
            <a:pPr lvl="1"/>
            <a:r>
              <a:rPr lang="en-US" dirty="0" smtClean="0"/>
              <a:t>User name: </a:t>
            </a:r>
            <a:r>
              <a:rPr lang="en-US" dirty="0" smtClean="0">
                <a:hlinkClick r:id="rId2"/>
              </a:rPr>
              <a:t>enbrowser@exchangenetwork.net</a:t>
            </a:r>
            <a:r>
              <a:rPr lang="en-US" dirty="0" smtClean="0"/>
              <a:t> </a:t>
            </a:r>
          </a:p>
          <a:p>
            <a:r>
              <a:rPr lang="en-US" dirty="0"/>
              <a:t>If you answer YES to all 3 questions below you should ensure that your flow is set up to deny access to the EN Browser guest account 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Do you have Query or Solicit services on your Node?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Are those services registered in ENDS?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Is the data inappropriate fo</a:t>
            </a:r>
            <a:r>
              <a:rPr lang="en-US" dirty="0" smtClean="0"/>
              <a:t>r public access?</a:t>
            </a:r>
          </a:p>
          <a:p>
            <a:r>
              <a:rPr lang="en-US" dirty="0" smtClean="0"/>
              <a:t>Guest access goes live on December 12, 2011</a:t>
            </a: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0427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71600" y="30163"/>
            <a:ext cx="77724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EN Node: Security Model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278"/>
          <p:cNvSpPr>
            <a:spLocks noChangeArrowheads="1"/>
          </p:cNvSpPr>
          <p:nvPr/>
        </p:nvSpPr>
        <p:spPr bwMode="auto">
          <a:xfrm>
            <a:off x="457200" y="1066800"/>
            <a:ext cx="8382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20000"/>
              </a:spcBef>
              <a:buSzPct val="80000"/>
            </a:pPr>
            <a:endParaRPr lang="en-US" altLang="zh-CN" sz="2000" b="1">
              <a:solidFill>
                <a:srgbClr val="000099"/>
              </a:solidFill>
              <a:ea typeface="宋体" charset="0"/>
              <a:cs typeface="宋体" charset="0"/>
            </a:endParaRPr>
          </a:p>
        </p:txBody>
      </p:sp>
      <p:pic>
        <p:nvPicPr>
          <p:cNvPr id="1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14400"/>
            <a:ext cx="8229600" cy="572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1371600" y="1676400"/>
            <a:ext cx="2133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lvl="1">
              <a:spcBef>
                <a:spcPct val="20000"/>
              </a:spcBef>
              <a:buSzPct val="80000"/>
            </a:pPr>
            <a:endParaRPr lang="en-US" altLang="zh-CN" sz="1400">
              <a:ea typeface="宋体" charset="0"/>
              <a:cs typeface="宋体" charset="0"/>
            </a:endParaRPr>
          </a:p>
        </p:txBody>
      </p:sp>
      <p:sp>
        <p:nvSpPr>
          <p:cNvPr id="15" name="Rounded Rectangular Callout 14"/>
          <p:cNvSpPr>
            <a:spLocks noChangeArrowheads="1"/>
          </p:cNvSpPr>
          <p:nvPr/>
        </p:nvSpPr>
        <p:spPr bwMode="auto">
          <a:xfrm>
            <a:off x="6629400" y="1752600"/>
            <a:ext cx="1828800" cy="1981200"/>
          </a:xfrm>
          <a:prstGeom prst="wedgeRoundRectCallout">
            <a:avLst>
              <a:gd name="adj1" fmla="val -75310"/>
              <a:gd name="adj2" fmla="val 64565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>
              <a:spcBef>
                <a:spcPct val="20000"/>
              </a:spcBef>
              <a:buSzPct val="80000"/>
            </a:pPr>
            <a:r>
              <a:rPr lang="en-US" altLang="zh-CN" sz="1400" dirty="0">
                <a:ea typeface="宋体" charset="0"/>
                <a:cs typeface="宋体" charset="0"/>
              </a:rPr>
              <a:t>All queries and solicit services will be open to the </a:t>
            </a:r>
            <a:r>
              <a:rPr lang="en-US" sz="1400" u="sng" dirty="0">
                <a:solidFill>
                  <a:srgbClr val="FFFFFF"/>
                </a:solidFill>
                <a:hlinkClick r:id="rId4"/>
              </a:rPr>
              <a:t>enbrowser@exchangenetwork.net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altLang="zh-CN" sz="1400" dirty="0">
                <a:solidFill>
                  <a:srgbClr val="FFFFFF"/>
                </a:solidFill>
                <a:ea typeface="宋体" charset="0"/>
                <a:cs typeface="宋体" charset="0"/>
              </a:rPr>
              <a:t> </a:t>
            </a:r>
            <a:r>
              <a:rPr lang="en-US" altLang="zh-CN" sz="1400" dirty="0">
                <a:ea typeface="宋体" charset="0"/>
                <a:cs typeface="宋体" charset="0"/>
              </a:rPr>
              <a:t>Guest Account by default.</a:t>
            </a:r>
            <a:endParaRPr lang="en-US" altLang="zh-CN" sz="1200" dirty="0">
              <a:ea typeface="宋体" charset="0"/>
              <a:cs typeface="宋体" charset="0"/>
            </a:endParaRPr>
          </a:p>
        </p:txBody>
      </p:sp>
      <p:sp>
        <p:nvSpPr>
          <p:cNvPr id="16" name="Rounded Rectangular Callout 15"/>
          <p:cNvSpPr>
            <a:spLocks noChangeArrowheads="1"/>
          </p:cNvSpPr>
          <p:nvPr/>
        </p:nvSpPr>
        <p:spPr bwMode="auto">
          <a:xfrm>
            <a:off x="1219200" y="2286000"/>
            <a:ext cx="1828800" cy="1981200"/>
          </a:xfrm>
          <a:prstGeom prst="wedgeRoundRectCallout">
            <a:avLst>
              <a:gd name="adj1" fmla="val 119468"/>
              <a:gd name="adj2" fmla="val 90741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>
              <a:spcBef>
                <a:spcPct val="20000"/>
              </a:spcBef>
              <a:buSzPct val="80000"/>
            </a:pPr>
            <a:r>
              <a:rPr lang="en-US" altLang="zh-CN" sz="1400">
                <a:ea typeface="宋体" charset="0"/>
                <a:cs typeface="宋体" charset="0"/>
              </a:rPr>
              <a:t>Policies defined by the Node Admin will supersede the default NAAS query and solicit security policies.</a:t>
            </a:r>
            <a:endParaRPr lang="en-US" altLang="zh-CN" sz="120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2516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47800" y="30163"/>
            <a:ext cx="7696200" cy="884237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a typeface="+mj-ea"/>
              </a:rPr>
              <a:t>EN Node: Protecting Services</a:t>
            </a:r>
            <a:endParaRPr lang="en-US" sz="4000" dirty="0">
              <a:solidFill>
                <a:schemeClr val="accent1">
                  <a:lumMod val="75000"/>
                </a:schemeClr>
              </a:solidFill>
              <a:ea typeface="+mj-ea"/>
            </a:endParaRPr>
          </a:p>
        </p:txBody>
      </p:sp>
      <p:pic>
        <p:nvPicPr>
          <p:cNvPr id="6" name="Picture 8" descr="\\gsdsrv4\PubProjects\Projects\hullmw\Environ_Data_eXchange_Network\EDEN_FINAL_EPACHOICE\EDEN_Final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24000" cy="76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2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300" y="1973263"/>
            <a:ext cx="7391400" cy="4122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/>
        </p:nvSpPr>
        <p:spPr>
          <a:xfrm>
            <a:off x="3505200" y="5897563"/>
            <a:ext cx="685800" cy="19843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latin typeface="Arial" charset="0"/>
              <a:ea typeface="ＭＳ Ｐゴシック" charset="0"/>
              <a:cs typeface="Arial" charset="0"/>
            </a:endParaRPr>
          </a:p>
        </p:txBody>
      </p:sp>
      <p:sp>
        <p:nvSpPr>
          <p:cNvPr id="16" name="TextBox 7"/>
          <p:cNvSpPr txBox="1">
            <a:spLocks noChangeArrowheads="1"/>
          </p:cNvSpPr>
          <p:nvPr/>
        </p:nvSpPr>
        <p:spPr bwMode="auto">
          <a:xfrm>
            <a:off x="317500" y="914400"/>
            <a:ext cx="8382000" cy="1520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857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457200" lvl="1" indent="-457200" eaLnBrk="1" hangingPunct="1">
              <a:spcBef>
                <a:spcPct val="20000"/>
              </a:spcBef>
              <a:buSzPct val="80000"/>
              <a:buFont typeface="Arial"/>
              <a:buChar char="•"/>
            </a:pPr>
            <a:r>
              <a:rPr lang="en-GB" sz="2600" dirty="0">
                <a:solidFill>
                  <a:srgbClr val="000000"/>
                </a:solidFill>
                <a:latin typeface="+mn-lt"/>
                <a:ea typeface="宋体" charset="0"/>
                <a:cs typeface="宋体" charset="0"/>
              </a:rPr>
              <a:t>Step 1: Node Admin selects “Yes” for “Require explicit NAAS rights to execute this operation” </a:t>
            </a:r>
          </a:p>
          <a:p>
            <a:pPr lvl="2" eaLnBrk="1" hangingPunct="1">
              <a:spcBef>
                <a:spcPct val="20000"/>
              </a:spcBef>
              <a:buSzPct val="85000"/>
              <a:buFontTx/>
              <a:buBlip>
                <a:blip r:embed="rId4"/>
              </a:buBlip>
            </a:pPr>
            <a:endParaRPr lang="en-US" sz="1600" b="1" dirty="0"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</a:pPr>
            <a:endParaRPr lang="en-US" b="1" dirty="0"/>
          </a:p>
        </p:txBody>
      </p:sp>
      <p:sp>
        <p:nvSpPr>
          <p:cNvPr id="17" name="Rounded Rectangular Callout 16"/>
          <p:cNvSpPr>
            <a:spLocks noChangeArrowheads="1"/>
          </p:cNvSpPr>
          <p:nvPr/>
        </p:nvSpPr>
        <p:spPr bwMode="auto">
          <a:xfrm>
            <a:off x="4724400" y="5105400"/>
            <a:ext cx="1828800" cy="762000"/>
          </a:xfrm>
          <a:prstGeom prst="wedgeRoundRectCallout">
            <a:avLst>
              <a:gd name="adj1" fmla="val -75310"/>
              <a:gd name="adj2" fmla="val 64565"/>
              <a:gd name="adj3" fmla="val 16667"/>
            </a:avLst>
          </a:prstGeom>
          <a:solidFill>
            <a:schemeClr val="accent1"/>
          </a:solidFill>
          <a:ln w="25400">
            <a:solidFill>
              <a:srgbClr val="89A4A7"/>
            </a:solidFill>
            <a:miter lim="800000"/>
            <a:headEnd/>
            <a:tailEnd/>
          </a:ln>
          <a:effectLst>
            <a:outerShdw blurRad="63500" dist="38100" dir="2700000" algn="tl" rotWithShape="0">
              <a:srgbClr val="000000">
                <a:alpha val="39999"/>
              </a:srgbClr>
            </a:outerShdw>
          </a:effectLst>
        </p:spPr>
        <p:txBody>
          <a:bodyPr anchor="ctr"/>
          <a:lstStyle/>
          <a:p>
            <a:pPr marL="0" lvl="1">
              <a:spcBef>
                <a:spcPct val="20000"/>
              </a:spcBef>
              <a:buSzPct val="80000"/>
            </a:pPr>
            <a:r>
              <a:rPr lang="en-US" altLang="zh-CN" sz="1400">
                <a:ea typeface="宋体" charset="0"/>
                <a:cs typeface="宋体" charset="0"/>
              </a:rPr>
              <a:t>The service will be totally locked down</a:t>
            </a:r>
            <a:endParaRPr lang="en-US" altLang="zh-CN" sz="1200">
              <a:ea typeface="宋体" charset="0"/>
              <a:cs typeface="宋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907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2347</TotalTime>
  <Words>763</Words>
  <Application>Microsoft Macintosh PowerPoint</Application>
  <PresentationFormat>On-screen Show (4:3)</PresentationFormat>
  <Paragraphs>74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Today’s Agenda</vt:lpstr>
      <vt:lpstr>Data Publishing Basics</vt:lpstr>
      <vt:lpstr>EN Data Access Policy</vt:lpstr>
      <vt:lpstr>New Default Security Settings</vt:lpstr>
      <vt:lpstr>Exchange Network Browser</vt:lpstr>
      <vt:lpstr>Special Considerations for  EN Browser Guest Account</vt:lpstr>
      <vt:lpstr>EN Node: Security Model</vt:lpstr>
      <vt:lpstr>EN Node: Protecting Services</vt:lpstr>
      <vt:lpstr>EN Node: Protecting Services</vt:lpstr>
      <vt:lpstr>EN Node: Protecting Services</vt:lpstr>
      <vt:lpstr>OpenNode2: Security Model</vt:lpstr>
      <vt:lpstr>OpenNode2: Unprotected Flows</vt:lpstr>
      <vt:lpstr>OpenNode2: Protecting Flows</vt:lpstr>
      <vt:lpstr>OpenNode2: Protecting Flows</vt:lpstr>
      <vt:lpstr>Reminder: Node Interoperability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Kurt</dc:creator>
  <cp:lastModifiedBy>Kurt Rakouskas</cp:lastModifiedBy>
  <cp:revision>106</cp:revision>
  <dcterms:created xsi:type="dcterms:W3CDTF">2011-03-27T14:12:08Z</dcterms:created>
  <dcterms:modified xsi:type="dcterms:W3CDTF">2011-11-17T18:23:11Z</dcterms:modified>
</cp:coreProperties>
</file>