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sldIdLst>
    <p:sldId id="267" r:id="rId2"/>
    <p:sldId id="257" r:id="rId3"/>
    <p:sldId id="266" r:id="rId4"/>
    <p:sldId id="256" r:id="rId5"/>
    <p:sldId id="262" r:id="rId6"/>
    <p:sldId id="261" r:id="rId7"/>
    <p:sldId id="260" r:id="rId8"/>
    <p:sldId id="264" r:id="rId9"/>
    <p:sldId id="263" r:id="rId10"/>
    <p:sldId id="268" r:id="rId11"/>
    <p:sldId id="265"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63250" autoAdjust="0"/>
  </p:normalViewPr>
  <p:slideViewPr>
    <p:cSldViewPr>
      <p:cViewPr varScale="1">
        <p:scale>
          <a:sx n="84" d="100"/>
          <a:sy n="84" d="100"/>
        </p:scale>
        <p:origin x="-239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D1950B-7962-4D09-A14A-E0F3D8A1E934}" type="datetimeFigureOut">
              <a:rPr lang="en-US" smtClean="0"/>
              <a:t>4/13/2012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BA0DD2-6E81-437B-BB7B-E2ABC5BA5589}" type="slidenum">
              <a:rPr lang="en-US" smtClean="0"/>
              <a:t>‹#›</a:t>
            </a:fld>
            <a:endParaRPr lang="en-US"/>
          </a:p>
        </p:txBody>
      </p:sp>
    </p:spTree>
    <p:extLst>
      <p:ext uri="{BB962C8B-B14F-4D97-AF65-F5344CB8AC3E}">
        <p14:creationId xmlns:p14="http://schemas.microsoft.com/office/powerpoint/2010/main" val="269556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were putting the same information into multiple forms and databases.</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89BA0DD2-6E81-437B-BB7B-E2ABC5BA5589}" type="slidenum">
              <a:rPr lang="en-US" smtClean="0"/>
              <a:t>2</a:t>
            </a:fld>
            <a:endParaRPr lang="en-US"/>
          </a:p>
        </p:txBody>
      </p:sp>
    </p:spTree>
    <p:extLst>
      <p:ext uri="{BB962C8B-B14F-4D97-AF65-F5344CB8AC3E}">
        <p14:creationId xmlns:p14="http://schemas.microsoft.com/office/powerpoint/2010/main" val="815783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this diagram will be made readable	</a:t>
            </a:r>
            <a:endParaRPr lang="en-US" dirty="0"/>
          </a:p>
        </p:txBody>
      </p:sp>
      <p:sp>
        <p:nvSpPr>
          <p:cNvPr id="4" name="Slide Number Placeholder 3"/>
          <p:cNvSpPr>
            <a:spLocks noGrp="1"/>
          </p:cNvSpPr>
          <p:nvPr>
            <p:ph type="sldNum" sz="quarter" idx="10"/>
          </p:nvPr>
        </p:nvSpPr>
        <p:spPr/>
        <p:txBody>
          <a:bodyPr/>
          <a:lstStyle/>
          <a:p>
            <a:fld id="{89BA0DD2-6E81-437B-BB7B-E2ABC5BA5589}" type="slidenum">
              <a:rPr lang="en-US" smtClean="0"/>
              <a:t>5</a:t>
            </a:fld>
            <a:endParaRPr lang="en-US"/>
          </a:p>
        </p:txBody>
      </p:sp>
    </p:spTree>
    <p:extLst>
      <p:ext uri="{BB962C8B-B14F-4D97-AF65-F5344CB8AC3E}">
        <p14:creationId xmlns:p14="http://schemas.microsoft.com/office/powerpoint/2010/main" val="19803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work involved in completing the inspection is done on an inspector’s desktop/laptop computer. Inspection progress is tracked from initial scheduling through return to compliance work and preparation of a final inspection report. Documents like the Inspection Report cover pages, requirements checklists, and the Notice of Compliance/ Non-Compliance are generated from data entered on the tablet computer. The documents are created in Microsoft Word format for easy editing if special notes or comments are needed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Other documents like photo logs and e-mail attachments received from a facility are attached to the inspection report so that all relevant documents are stored in the central server database</a:t>
            </a:r>
            <a:endParaRPr lang="en-US" dirty="0"/>
          </a:p>
        </p:txBody>
      </p:sp>
      <p:sp>
        <p:nvSpPr>
          <p:cNvPr id="4" name="Slide Number Placeholder 3"/>
          <p:cNvSpPr>
            <a:spLocks noGrp="1"/>
          </p:cNvSpPr>
          <p:nvPr>
            <p:ph type="sldNum" sz="quarter" idx="10"/>
          </p:nvPr>
        </p:nvSpPr>
        <p:spPr/>
        <p:txBody>
          <a:bodyPr/>
          <a:lstStyle/>
          <a:p>
            <a:fld id="{89BA0DD2-6E81-437B-BB7B-E2ABC5BA5589}" type="slidenum">
              <a:rPr lang="en-US" smtClean="0"/>
              <a:t>6</a:t>
            </a:fld>
            <a:endParaRPr lang="en-US"/>
          </a:p>
        </p:txBody>
      </p:sp>
    </p:spTree>
    <p:extLst>
      <p:ext uri="{BB962C8B-B14F-4D97-AF65-F5344CB8AC3E}">
        <p14:creationId xmlns:p14="http://schemas.microsoft.com/office/powerpoint/2010/main" val="4221205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Inspection requirements checklists are filled out by tapping “Yes”, “No”, or “N/A” for each question. Comments about violations can be entered at the time a citation is recorded or later on the inspector’s office computer after the checklist is uploaded to the central server. Multiple checklists can be used depending on the permitted activities at the facility being inspected</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Data on a facility is pre-populated on a “cover page” form. Comments about the facility, participants involved in the inspection, concerns, record requests, and exit briefing discussions can be entered on the tablet computer or back at the office. </a:t>
            </a:r>
          </a:p>
          <a:p>
            <a:endParaRPr lang="en-US" dirty="0"/>
          </a:p>
        </p:txBody>
      </p:sp>
      <p:sp>
        <p:nvSpPr>
          <p:cNvPr id="4" name="Slide Number Placeholder 3"/>
          <p:cNvSpPr>
            <a:spLocks noGrp="1"/>
          </p:cNvSpPr>
          <p:nvPr>
            <p:ph type="sldNum" sz="quarter" idx="10"/>
          </p:nvPr>
        </p:nvSpPr>
        <p:spPr/>
        <p:txBody>
          <a:bodyPr/>
          <a:lstStyle/>
          <a:p>
            <a:fld id="{89BA0DD2-6E81-437B-BB7B-E2ABC5BA5589}" type="slidenum">
              <a:rPr lang="en-US" smtClean="0"/>
              <a:t>7</a:t>
            </a:fld>
            <a:endParaRPr lang="en-US"/>
          </a:p>
        </p:txBody>
      </p:sp>
    </p:spTree>
    <p:extLst>
      <p:ext uri="{BB962C8B-B14F-4D97-AF65-F5344CB8AC3E}">
        <p14:creationId xmlns:p14="http://schemas.microsoft.com/office/powerpoint/2010/main" val="2501287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Many fields are pre-populated and information only needs to be entered once.  We are able to review existing information rather than re-creating it each time.  This improves our data quality and our efficiency.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Inspectors used to carry storage bins of many various spare forms</a:t>
            </a:r>
            <a:r>
              <a:rPr lang="en-US" baseline="0" dirty="0" smtClean="0">
                <a:effectLst/>
              </a:rPr>
              <a:t> in their vans. Now they all can reside on the tablet.</a:t>
            </a:r>
          </a:p>
          <a:p>
            <a:r>
              <a:rPr lang="en-US" dirty="0" smtClean="0"/>
              <a:t>Reduces time and money by being able to transmit information electronically.</a:t>
            </a:r>
            <a:endParaRPr lang="en-US" dirty="0" smtClean="0">
              <a:effectLst/>
            </a:endParaRPr>
          </a:p>
          <a:p>
            <a:pPr lvl="1"/>
            <a:r>
              <a:rPr lang="en-US" dirty="0" smtClean="0"/>
              <a:t>Small errors can be fixed in the central office.</a:t>
            </a:r>
            <a:endParaRPr lang="en-US" dirty="0" smtClean="0">
              <a:effectLst/>
            </a:endParaRPr>
          </a:p>
          <a:p>
            <a:pPr lvl="1"/>
            <a:r>
              <a:rPr lang="en-US" dirty="0" smtClean="0"/>
              <a:t>Large errors can be fixed remotely in the districts.</a:t>
            </a:r>
            <a:endParaRPr lang="en-US" dirty="0" smtClean="0">
              <a:effectLst/>
            </a:endParaRPr>
          </a:p>
          <a:p>
            <a:pPr lvl="1"/>
            <a:r>
              <a:rPr lang="en-US" dirty="0" smtClean="0"/>
              <a:t>Reviews are conducted before finalizing reports.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89BA0DD2-6E81-437B-BB7B-E2ABC5BA5589}" type="slidenum">
              <a:rPr lang="en-US" smtClean="0"/>
              <a:t>10</a:t>
            </a:fld>
            <a:endParaRPr lang="en-US"/>
          </a:p>
        </p:txBody>
      </p:sp>
    </p:spTree>
    <p:extLst>
      <p:ext uri="{BB962C8B-B14F-4D97-AF65-F5344CB8AC3E}">
        <p14:creationId xmlns:p14="http://schemas.microsoft.com/office/powerpoint/2010/main" val="1231848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Tablets are extraordinarily powerful – combining many items of equipment (e.g., GPS / PC / Camera / Navigation)</a:t>
            </a:r>
            <a:r>
              <a:rPr lang="en-US" baseline="0" dirty="0" smtClean="0"/>
              <a:t> into a light easy to use devices.</a:t>
            </a:r>
          </a:p>
          <a:p>
            <a:endParaRPr lang="en-US" baseline="0" dirty="0" smtClean="0"/>
          </a:p>
          <a:p>
            <a:r>
              <a:rPr lang="en-US" baseline="0" dirty="0" smtClean="0"/>
              <a:t>IT Policies:</a:t>
            </a:r>
          </a:p>
          <a:p>
            <a:pPr lvl="1"/>
            <a:r>
              <a:rPr lang="en-US" dirty="0" smtClean="0"/>
              <a:t>Make sure IT understands the project and the future electronic direction of the agency</a:t>
            </a:r>
            <a:endParaRPr lang="en-US" dirty="0" smtClean="0">
              <a:effectLst/>
            </a:endParaRPr>
          </a:p>
          <a:p>
            <a:pPr lvl="1"/>
            <a:r>
              <a:rPr lang="en-US" dirty="0" smtClean="0"/>
              <a:t>Think through agency security policies prior to distributing equipment and how that will affect maintenance and repair of systems.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Inspectors participated in the design and development process so they were prepared for and excited about the changes.</a:t>
            </a:r>
          </a:p>
          <a:p>
            <a:endParaRPr lang="en-US" dirty="0"/>
          </a:p>
        </p:txBody>
      </p:sp>
      <p:sp>
        <p:nvSpPr>
          <p:cNvPr id="4" name="Slide Number Placeholder 3"/>
          <p:cNvSpPr>
            <a:spLocks noGrp="1"/>
          </p:cNvSpPr>
          <p:nvPr>
            <p:ph type="sldNum" sz="quarter" idx="10"/>
          </p:nvPr>
        </p:nvSpPr>
        <p:spPr/>
        <p:txBody>
          <a:bodyPr/>
          <a:lstStyle/>
          <a:p>
            <a:fld id="{89BA0DD2-6E81-437B-BB7B-E2ABC5BA5589}" type="slidenum">
              <a:rPr lang="en-US" smtClean="0"/>
              <a:t>11</a:t>
            </a:fld>
            <a:endParaRPr lang="en-US"/>
          </a:p>
        </p:txBody>
      </p:sp>
    </p:spTree>
    <p:extLst>
      <p:ext uri="{BB962C8B-B14F-4D97-AF65-F5344CB8AC3E}">
        <p14:creationId xmlns:p14="http://schemas.microsoft.com/office/powerpoint/2010/main" val="689257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BA0DD2-6E81-437B-BB7B-E2ABC5BA5589}" type="slidenum">
              <a:rPr lang="en-US" smtClean="0"/>
              <a:t>12</a:t>
            </a:fld>
            <a:endParaRPr lang="en-US"/>
          </a:p>
        </p:txBody>
      </p:sp>
    </p:spTree>
    <p:extLst>
      <p:ext uri="{BB962C8B-B14F-4D97-AF65-F5344CB8AC3E}">
        <p14:creationId xmlns:p14="http://schemas.microsoft.com/office/powerpoint/2010/main" val="3684200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8A9E48F-90CF-4D8E-B338-126AD0D9D14A}" type="datetimeFigureOut">
              <a:rPr lang="en-US" smtClean="0"/>
              <a:t>4/13/2012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D8DA27E-4869-4164-AA48-B59D3AB45761}"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9E48F-90CF-4D8E-B338-126AD0D9D14A}" type="datetimeFigureOut">
              <a:rPr lang="en-US" smtClean="0"/>
              <a:t>4/13/2012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DA27E-4869-4164-AA48-B59D3AB457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9E48F-90CF-4D8E-B338-126AD0D9D14A}" type="datetimeFigureOut">
              <a:rPr lang="en-US" smtClean="0"/>
              <a:t>4/13/2012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DA27E-4869-4164-AA48-B59D3AB457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7024744" cy="572536"/>
          </a:xfrm>
        </p:spPr>
        <p:txBody>
          <a:bodyPr/>
          <a:lstStyle/>
          <a:p>
            <a:r>
              <a:rPr lang="en-US" dirty="0" smtClean="0"/>
              <a:t>Click to edit Master title</a:t>
            </a:r>
            <a:endParaRPr lang="en-US" dirty="0"/>
          </a:p>
        </p:txBody>
      </p:sp>
      <p:sp>
        <p:nvSpPr>
          <p:cNvPr id="3" name="Content Placeholder 2"/>
          <p:cNvSpPr>
            <a:spLocks noGrp="1"/>
          </p:cNvSpPr>
          <p:nvPr>
            <p:ph idx="1"/>
          </p:nvPr>
        </p:nvSpPr>
        <p:spPr>
          <a:xfrm>
            <a:off x="1043492" y="1676400"/>
            <a:ext cx="6777317" cy="415622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8A9E48F-90CF-4D8E-B338-126AD0D9D14A}" type="datetimeFigureOut">
              <a:rPr lang="en-US" smtClean="0"/>
              <a:t>4/13/2012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DA27E-4869-4164-AA48-B59D3AB4576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A9E48F-90CF-4D8E-B338-126AD0D9D14A}" type="datetimeFigureOut">
              <a:rPr lang="en-US" smtClean="0"/>
              <a:t>4/13/2012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DA27E-4869-4164-AA48-B59D3AB4576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8A9E48F-90CF-4D8E-B338-126AD0D9D14A}" type="datetimeFigureOut">
              <a:rPr lang="en-US" smtClean="0"/>
              <a:t>4/13/2012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8DA27E-4869-4164-AA48-B59D3AB45761}"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A9E48F-90CF-4D8E-B338-126AD0D9D14A}" type="datetimeFigureOut">
              <a:rPr lang="en-US" smtClean="0"/>
              <a:t>4/13/2012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8DA27E-4869-4164-AA48-B59D3AB4576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A9E48F-90CF-4D8E-B338-126AD0D9D14A}" type="datetimeFigureOut">
              <a:rPr lang="en-US" smtClean="0"/>
              <a:t>4/13/2012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8DA27E-4869-4164-AA48-B59D3AB457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9E48F-90CF-4D8E-B338-126AD0D9D14A}" type="datetimeFigureOut">
              <a:rPr lang="en-US" smtClean="0"/>
              <a:t>4/13/2012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8DA27E-4869-4164-AA48-B59D3AB457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8A9E48F-90CF-4D8E-B338-126AD0D9D14A}" type="datetimeFigureOut">
              <a:rPr lang="en-US" smtClean="0"/>
              <a:t>4/13/2012</a:t>
            </a:fld>
            <a:endParaRPr lang="en-US"/>
          </a:p>
        </p:txBody>
      </p:sp>
      <p:sp>
        <p:nvSpPr>
          <p:cNvPr id="7" name="Slide Number Placeholder 6"/>
          <p:cNvSpPr>
            <a:spLocks noGrp="1"/>
          </p:cNvSpPr>
          <p:nvPr>
            <p:ph type="sldNum" sz="quarter" idx="12"/>
          </p:nvPr>
        </p:nvSpPr>
        <p:spPr/>
        <p:txBody>
          <a:bodyPr/>
          <a:lstStyle/>
          <a:p>
            <a:fld id="{FD8DA27E-4869-4164-AA48-B59D3AB45761}"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9E48F-90CF-4D8E-B338-126AD0D9D14A}" type="datetimeFigureOut">
              <a:rPr lang="en-US" smtClean="0"/>
              <a:t>4/13/2012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FD8DA27E-4869-4164-AA48-B59D3AB4576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8A9E48F-90CF-4D8E-B338-126AD0D9D14A}" type="datetimeFigureOut">
              <a:rPr lang="en-US" smtClean="0"/>
              <a:t>4/13/2012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D8DA27E-4869-4164-AA48-B59D3AB457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Mobile Inspections</a:t>
            </a:r>
            <a:endParaRPr lang="en-US" dirty="0"/>
          </a:p>
        </p:txBody>
      </p:sp>
      <p:sp>
        <p:nvSpPr>
          <p:cNvPr id="3" name="Subtitle 2"/>
          <p:cNvSpPr>
            <a:spLocks noGrp="1"/>
          </p:cNvSpPr>
          <p:nvPr>
            <p:ph type="subTitle" idx="1"/>
          </p:nvPr>
        </p:nvSpPr>
        <p:spPr/>
        <p:txBody>
          <a:bodyPr/>
          <a:lstStyle/>
          <a:p>
            <a:r>
              <a:rPr lang="en-US" dirty="0" smtClean="0"/>
              <a:t>Rebecca Wenner    </a:t>
            </a:r>
            <a:r>
              <a:rPr lang="en-US" sz="1200" b="1" dirty="0" smtClean="0"/>
              <a:t>Kansas DHE</a:t>
            </a:r>
          </a:p>
          <a:p>
            <a:r>
              <a:rPr lang="en-US" dirty="0" smtClean="0"/>
              <a:t>Guy Outred	</a:t>
            </a:r>
            <a:r>
              <a:rPr lang="en-US" sz="1200" b="1" dirty="0" smtClean="0"/>
              <a:t>Windsor Solutions</a:t>
            </a:r>
            <a:endParaRPr lang="en-US" b="1" dirty="0"/>
          </a:p>
        </p:txBody>
      </p:sp>
    </p:spTree>
    <p:extLst>
      <p:ext uri="{BB962C8B-B14F-4D97-AF65-F5344CB8AC3E}">
        <p14:creationId xmlns:p14="http://schemas.microsoft.com/office/powerpoint/2010/main" val="580419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a:t>
            </a:r>
            <a:endParaRPr lang="en-US" dirty="0"/>
          </a:p>
        </p:txBody>
      </p:sp>
      <p:sp>
        <p:nvSpPr>
          <p:cNvPr id="3" name="Content Placeholder 2"/>
          <p:cNvSpPr>
            <a:spLocks noGrp="1"/>
          </p:cNvSpPr>
          <p:nvPr>
            <p:ph idx="1"/>
          </p:nvPr>
        </p:nvSpPr>
        <p:spPr>
          <a:xfrm>
            <a:off x="1043492" y="1524000"/>
            <a:ext cx="6777317" cy="4876800"/>
          </a:xfrm>
        </p:spPr>
        <p:txBody>
          <a:bodyPr>
            <a:normAutofit fontScale="92500" lnSpcReduction="10000"/>
          </a:bodyPr>
          <a:lstStyle/>
          <a:p>
            <a:r>
              <a:rPr lang="en-US" dirty="0"/>
              <a:t>Reduce Effort</a:t>
            </a:r>
          </a:p>
          <a:p>
            <a:pPr lvl="1"/>
            <a:r>
              <a:rPr lang="en-US" dirty="0"/>
              <a:t>Reduce the time inspectors spend in preparing an inspection report</a:t>
            </a:r>
          </a:p>
          <a:p>
            <a:pPr lvl="1"/>
            <a:r>
              <a:rPr lang="en-US" dirty="0"/>
              <a:t>Eliminate the need to re-key the same data into multiple </a:t>
            </a:r>
            <a:r>
              <a:rPr lang="en-US" dirty="0" smtClean="0"/>
              <a:t>systems</a:t>
            </a:r>
          </a:p>
          <a:p>
            <a:r>
              <a:rPr lang="en-US" dirty="0" smtClean="0"/>
              <a:t>Faster </a:t>
            </a:r>
            <a:r>
              <a:rPr lang="en-US" dirty="0"/>
              <a:t>data</a:t>
            </a:r>
          </a:p>
          <a:p>
            <a:pPr lvl="1"/>
            <a:r>
              <a:rPr lang="en-US" dirty="0"/>
              <a:t>Reduce the time for return to compliance (RTC) for violations</a:t>
            </a:r>
          </a:p>
          <a:p>
            <a:pPr lvl="1"/>
            <a:r>
              <a:rPr lang="en-US" dirty="0"/>
              <a:t>Reduce the lag time when inspection data is accessible to the agency and EPA</a:t>
            </a:r>
          </a:p>
          <a:p>
            <a:r>
              <a:rPr lang="en-US" dirty="0"/>
              <a:t>Better data</a:t>
            </a:r>
          </a:p>
          <a:p>
            <a:pPr lvl="1"/>
            <a:r>
              <a:rPr lang="en-US" dirty="0"/>
              <a:t>Improve data collection consistency</a:t>
            </a:r>
          </a:p>
          <a:p>
            <a:pPr lvl="1"/>
            <a:r>
              <a:rPr lang="en-US" dirty="0"/>
              <a:t>Avoid illegible handwritten </a:t>
            </a:r>
            <a:r>
              <a:rPr lang="en-US" dirty="0" smtClean="0"/>
              <a:t>content</a:t>
            </a:r>
          </a:p>
          <a:p>
            <a:pPr lvl="1"/>
            <a:r>
              <a:rPr lang="en-US" dirty="0"/>
              <a:t>Encyclopedia of forms and regulations always on </a:t>
            </a:r>
            <a:r>
              <a:rPr lang="en-US" dirty="0" smtClean="0"/>
              <a:t>hand</a:t>
            </a:r>
            <a:endParaRPr lang="en-US" dirty="0"/>
          </a:p>
          <a:p>
            <a:endParaRPr lang="en-US" dirty="0" smtClean="0">
              <a:effectLst/>
            </a:endParaRPr>
          </a:p>
        </p:txBody>
      </p:sp>
    </p:spTree>
    <p:extLst>
      <p:ext uri="{BB962C8B-B14F-4D97-AF65-F5344CB8AC3E}">
        <p14:creationId xmlns:p14="http://schemas.microsoft.com/office/powerpoint/2010/main" val="2517104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mtClean="0"/>
              <a:t>Lessons Learned</a:t>
            </a:r>
            <a:endParaRPr lang="en-US" dirty="0"/>
          </a:p>
        </p:txBody>
      </p:sp>
      <p:sp>
        <p:nvSpPr>
          <p:cNvPr id="3" name="Content Placeholder 2"/>
          <p:cNvSpPr>
            <a:spLocks noGrp="1"/>
          </p:cNvSpPr>
          <p:nvPr>
            <p:ph idx="1"/>
          </p:nvPr>
        </p:nvSpPr>
        <p:spPr/>
        <p:txBody>
          <a:bodyPr/>
          <a:lstStyle/>
          <a:p>
            <a:pPr>
              <a:lnSpc>
                <a:spcPct val="150000"/>
              </a:lnSpc>
            </a:pPr>
            <a:r>
              <a:rPr lang="en-US" dirty="0" smtClean="0"/>
              <a:t>Tablets are </a:t>
            </a:r>
            <a:r>
              <a:rPr lang="en-US" dirty="0"/>
              <a:t>revolutionizing field work</a:t>
            </a:r>
          </a:p>
          <a:p>
            <a:pPr>
              <a:lnSpc>
                <a:spcPct val="150000"/>
              </a:lnSpc>
            </a:pPr>
            <a:r>
              <a:rPr lang="en-US" dirty="0"/>
              <a:t>IT Security Policies may be a hurdle</a:t>
            </a:r>
          </a:p>
          <a:p>
            <a:pPr>
              <a:lnSpc>
                <a:spcPct val="150000"/>
              </a:lnSpc>
            </a:pPr>
            <a:r>
              <a:rPr lang="en-US" dirty="0"/>
              <a:t>Field office connectivity challenges</a:t>
            </a:r>
          </a:p>
          <a:p>
            <a:pPr>
              <a:lnSpc>
                <a:spcPct val="150000"/>
              </a:lnSpc>
            </a:pPr>
            <a:r>
              <a:rPr lang="en-US" dirty="0"/>
              <a:t>Inspector involvement aids adoption </a:t>
            </a:r>
          </a:p>
          <a:p>
            <a:pPr>
              <a:lnSpc>
                <a:spcPct val="150000"/>
              </a:lnSpc>
            </a:pPr>
            <a:r>
              <a:rPr lang="en-US" dirty="0"/>
              <a:t>HTML5 offers h/w </a:t>
            </a:r>
            <a:r>
              <a:rPr lang="en-US" dirty="0" smtClean="0"/>
              <a:t>independence</a:t>
            </a:r>
            <a:endParaRPr lang="en-US" dirty="0"/>
          </a:p>
        </p:txBody>
      </p:sp>
    </p:spTree>
    <p:extLst>
      <p:ext uri="{BB962C8B-B14F-4D97-AF65-F5344CB8AC3E}">
        <p14:creationId xmlns:p14="http://schemas.microsoft.com/office/powerpoint/2010/main" val="1996506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
        <p:nvSpPr>
          <p:cNvPr id="6" name="Text Placeholder 5"/>
          <p:cNvSpPr>
            <a:spLocks noGrp="1"/>
          </p:cNvSpPr>
          <p:nvPr>
            <p:ph type="body" sz="half" idx="2"/>
          </p:nvPr>
        </p:nvSpPr>
        <p:spPr/>
        <p:txBody>
          <a:bodyPr/>
          <a:lstStyle/>
          <a:p>
            <a:endParaRPr lang="en-US" dirty="0"/>
          </a:p>
        </p:txBody>
      </p:sp>
      <p:pic>
        <p:nvPicPr>
          <p:cNvPr id="2050" name="Picture 2" descr="http://2.bp.blogspot.com/_LI3cRV_RSig/TKX-iaU13jI/AAAAAAAACQk/QX7FXbJ5xxk/s1600/peter_sellers_inspector_clouseau_pi3.jpg"/>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l="9650" r="9650"/>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962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eaLnBrk="1" latinLnBrk="0" hangingPunct="1"/>
            <a:r>
              <a:rPr lang="en-US" dirty="0" smtClean="0"/>
              <a:t>Drivers</a:t>
            </a:r>
            <a:endParaRPr lang="en-US" dirty="0"/>
          </a:p>
        </p:txBody>
      </p:sp>
      <p:sp>
        <p:nvSpPr>
          <p:cNvPr id="3" name="Content Placeholder 2"/>
          <p:cNvSpPr>
            <a:spLocks noGrp="1"/>
          </p:cNvSpPr>
          <p:nvPr>
            <p:ph idx="1"/>
          </p:nvPr>
        </p:nvSpPr>
        <p:spPr/>
        <p:txBody>
          <a:bodyPr>
            <a:normAutofit/>
          </a:bodyPr>
          <a:lstStyle/>
          <a:p>
            <a:pPr>
              <a:lnSpc>
                <a:spcPct val="150000"/>
              </a:lnSpc>
            </a:pPr>
            <a:r>
              <a:rPr lang="en-US" dirty="0" smtClean="0"/>
              <a:t>To improve </a:t>
            </a:r>
            <a:r>
              <a:rPr lang="en-US" dirty="0" smtClean="0"/>
              <a:t>efficiency: </a:t>
            </a:r>
            <a:r>
              <a:rPr lang="en-US" dirty="0" smtClean="0"/>
              <a:t>more inspections with fewer staff</a:t>
            </a:r>
          </a:p>
          <a:p>
            <a:pPr>
              <a:lnSpc>
                <a:spcPct val="150000"/>
              </a:lnSpc>
            </a:pPr>
            <a:r>
              <a:rPr lang="en-US" dirty="0" smtClean="0"/>
              <a:t>To improve data quality</a:t>
            </a:r>
          </a:p>
          <a:p>
            <a:pPr>
              <a:lnSpc>
                <a:spcPct val="150000"/>
              </a:lnSpc>
            </a:pPr>
            <a:r>
              <a:rPr lang="en-US" dirty="0" smtClean="0">
                <a:effectLst/>
              </a:rPr>
              <a:t>To speed up the </a:t>
            </a:r>
            <a:r>
              <a:rPr lang="en-US" dirty="0" smtClean="0"/>
              <a:t>availability </a:t>
            </a:r>
            <a:r>
              <a:rPr lang="en-US" dirty="0" smtClean="0">
                <a:effectLst/>
              </a:rPr>
              <a:t>of compliance data</a:t>
            </a:r>
          </a:p>
        </p:txBody>
      </p:sp>
      <p:pic>
        <p:nvPicPr>
          <p:cNvPr id="3078" name="Picture 6" descr="http://www.yumaaz.gov/Images/General/ss-3190524-fil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199" y="3886200"/>
            <a:ext cx="2410801" cy="2475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4655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Key Capabilities</a:t>
            </a:r>
            <a:endParaRPr lang="en-US" dirty="0"/>
          </a:p>
        </p:txBody>
      </p:sp>
      <p:sp>
        <p:nvSpPr>
          <p:cNvPr id="3" name="Content Placeholder 2"/>
          <p:cNvSpPr>
            <a:spLocks noGrp="1"/>
          </p:cNvSpPr>
          <p:nvPr>
            <p:ph idx="1"/>
          </p:nvPr>
        </p:nvSpPr>
        <p:spPr>
          <a:xfrm>
            <a:off x="1043492" y="1676400"/>
            <a:ext cx="6777317" cy="4648200"/>
          </a:xfrm>
        </p:spPr>
        <p:txBody>
          <a:bodyPr>
            <a:normAutofit fontScale="92500" lnSpcReduction="20000"/>
          </a:bodyPr>
          <a:lstStyle/>
          <a:p>
            <a:r>
              <a:rPr lang="en-US" dirty="0" smtClean="0"/>
              <a:t>Manages data for the full inspection lifecycle</a:t>
            </a:r>
          </a:p>
          <a:p>
            <a:pPr lvl="1"/>
            <a:r>
              <a:rPr lang="en-US" dirty="0" smtClean="0"/>
              <a:t>Supports scheduling of inspections </a:t>
            </a:r>
          </a:p>
          <a:p>
            <a:pPr lvl="1"/>
            <a:r>
              <a:rPr lang="en-US" dirty="0" smtClean="0"/>
              <a:t>Supports inspection results and violations</a:t>
            </a:r>
          </a:p>
          <a:p>
            <a:pPr lvl="1"/>
            <a:r>
              <a:rPr lang="en-US" dirty="0" smtClean="0"/>
              <a:t>Can attach photos/documents </a:t>
            </a:r>
          </a:p>
          <a:p>
            <a:pPr lvl="1"/>
            <a:r>
              <a:rPr lang="en-US" dirty="0" smtClean="0"/>
              <a:t>Non compliance notices and tracks RTC</a:t>
            </a:r>
          </a:p>
          <a:p>
            <a:r>
              <a:rPr lang="en-US" dirty="0" smtClean="0"/>
              <a:t>Extreme mobility</a:t>
            </a:r>
          </a:p>
          <a:p>
            <a:pPr lvl="1"/>
            <a:r>
              <a:rPr lang="en-US" dirty="0" smtClean="0"/>
              <a:t>Download scheduled inspections so that inspection forms are prefilled </a:t>
            </a:r>
          </a:p>
          <a:p>
            <a:pPr lvl="1"/>
            <a:r>
              <a:rPr lang="en-US" dirty="0" smtClean="0"/>
              <a:t>Synchronizes the inspection results with the central server </a:t>
            </a:r>
          </a:p>
          <a:p>
            <a:pPr lvl="0"/>
            <a:r>
              <a:rPr lang="en-US" dirty="0" smtClean="0"/>
              <a:t>Easy expandability and maintenance</a:t>
            </a:r>
          </a:p>
          <a:p>
            <a:pPr lvl="1"/>
            <a:r>
              <a:rPr lang="en-US" dirty="0" smtClean="0"/>
              <a:t>Create or modify inspection forms easily</a:t>
            </a:r>
          </a:p>
          <a:p>
            <a:r>
              <a:rPr lang="en-US" dirty="0" smtClean="0"/>
              <a:t>Supports EPA’s compliance monitoring data formats</a:t>
            </a:r>
          </a:p>
          <a:p>
            <a:pPr lvl="1"/>
            <a:endParaRPr lang="en-US" dirty="0" smtClean="0"/>
          </a:p>
        </p:txBody>
      </p:sp>
    </p:spTree>
    <p:extLst>
      <p:ext uri="{BB962C8B-B14F-4D97-AF65-F5344CB8AC3E}">
        <p14:creationId xmlns:p14="http://schemas.microsoft.com/office/powerpoint/2010/main" val="3306738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685800"/>
            <a:ext cx="7620000" cy="762000"/>
          </a:xfrm>
        </p:spPr>
        <p:txBody>
          <a:bodyPr>
            <a:normAutofit fontScale="90000"/>
          </a:bodyPr>
          <a:lstStyle/>
          <a:p>
            <a:r>
              <a:rPr lang="en-US" dirty="0" smtClean="0"/>
              <a:t>Requirements for Field Equipment</a:t>
            </a:r>
            <a:endParaRPr lang="en-US" dirty="0"/>
          </a:p>
        </p:txBody>
      </p:sp>
      <p:sp>
        <p:nvSpPr>
          <p:cNvPr id="5" name="Content Placeholder 4"/>
          <p:cNvSpPr>
            <a:spLocks noGrp="1"/>
          </p:cNvSpPr>
          <p:nvPr>
            <p:ph idx="1"/>
          </p:nvPr>
        </p:nvSpPr>
        <p:spPr>
          <a:xfrm>
            <a:off x="1043492" y="1676400"/>
            <a:ext cx="6777317" cy="4495800"/>
          </a:xfrm>
        </p:spPr>
        <p:txBody>
          <a:bodyPr>
            <a:normAutofit/>
          </a:bodyPr>
          <a:lstStyle/>
          <a:p>
            <a:pPr>
              <a:lnSpc>
                <a:spcPct val="150000"/>
              </a:lnSpc>
            </a:pPr>
            <a:r>
              <a:rPr lang="en-US" dirty="0" smtClean="0"/>
              <a:t>Lightweight and small enough to carry</a:t>
            </a:r>
          </a:p>
          <a:p>
            <a:pPr>
              <a:lnSpc>
                <a:spcPct val="150000"/>
              </a:lnSpc>
            </a:pPr>
            <a:r>
              <a:rPr lang="en-US" dirty="0" smtClean="0"/>
              <a:t>Long battery life</a:t>
            </a:r>
          </a:p>
          <a:p>
            <a:pPr>
              <a:lnSpc>
                <a:spcPct val="150000"/>
              </a:lnSpc>
            </a:pPr>
            <a:r>
              <a:rPr lang="en-US" dirty="0" smtClean="0"/>
              <a:t>Carrying case with a shoulder strap </a:t>
            </a:r>
          </a:p>
          <a:p>
            <a:pPr>
              <a:lnSpc>
                <a:spcPct val="150000"/>
              </a:lnSpc>
            </a:pPr>
            <a:r>
              <a:rPr lang="en-US" dirty="0" smtClean="0"/>
              <a:t>Compatible </a:t>
            </a:r>
            <a:r>
              <a:rPr lang="en-US" dirty="0"/>
              <a:t>with our systems</a:t>
            </a:r>
          </a:p>
          <a:p>
            <a:pPr>
              <a:lnSpc>
                <a:spcPct val="150000"/>
              </a:lnSpc>
            </a:pPr>
            <a:r>
              <a:rPr lang="en-US" dirty="0" smtClean="0"/>
              <a:t>Reasonable cost</a:t>
            </a:r>
          </a:p>
        </p:txBody>
      </p:sp>
      <p:pic>
        <p:nvPicPr>
          <p:cNvPr id="1026" name="Picture 2" descr="http://www.windows8update.com/wp-content/uploads/2011/12/ipad-android-windows-8-table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4343399"/>
            <a:ext cx="4114800" cy="2092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2586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dirty="0" smtClean="0"/>
              <a:t>Solution Overview</a:t>
            </a:r>
            <a:endParaRPr lang="en-US" dirty="0"/>
          </a:p>
        </p:txBody>
      </p:sp>
      <p:pic>
        <p:nvPicPr>
          <p:cNvPr id="4" name="Content Placeholder 3"/>
          <p:cNvPicPr>
            <a:picLocks noGrp="1"/>
          </p:cNvPicPr>
          <p:nvPr>
            <p:ph idx="1"/>
          </p:nvPr>
        </p:nvPicPr>
        <p:blipFill>
          <a:blip r:embed="rId3"/>
          <a:stretch>
            <a:fillRect/>
          </a:stretch>
        </p:blipFill>
        <p:spPr>
          <a:xfrm>
            <a:off x="1409566" y="1097917"/>
            <a:ext cx="6286634" cy="5302884"/>
          </a:xfrm>
          <a:prstGeom prst="rect">
            <a:avLst/>
          </a:prstGeom>
        </p:spPr>
      </p:pic>
    </p:spTree>
    <p:extLst>
      <p:ext uri="{BB962C8B-B14F-4D97-AF65-F5344CB8AC3E}">
        <p14:creationId xmlns:p14="http://schemas.microsoft.com/office/powerpoint/2010/main" val="2659868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Demonstration</a:t>
            </a:r>
            <a:endParaRPr lang="en-US" dirty="0"/>
          </a:p>
        </p:txBody>
      </p:sp>
      <p:pic>
        <p:nvPicPr>
          <p:cNvPr id="4" name="Content Placeholder 3"/>
          <p:cNvPicPr>
            <a:picLocks noGrp="1"/>
          </p:cNvPicPr>
          <p:nvPr>
            <p:ph idx="1"/>
          </p:nvPr>
        </p:nvPicPr>
        <p:blipFill>
          <a:blip r:embed="rId3" cstate="print">
            <a:extLst>
              <a:ext uri="{28A0092B-C50C-407E-A947-70E740481C1C}">
                <a14:useLocalDpi xmlns:a14="http://schemas.microsoft.com/office/drawing/2010/main" val="0"/>
              </a:ext>
            </a:extLst>
          </a:blip>
          <a:stretch>
            <a:fillRect/>
          </a:stretch>
        </p:blipFill>
        <p:spPr>
          <a:xfrm>
            <a:off x="1402331" y="1600200"/>
            <a:ext cx="5961321" cy="4876800"/>
          </a:xfrm>
          <a:prstGeom prst="rect">
            <a:avLst/>
          </a:prstGeom>
        </p:spPr>
      </p:pic>
    </p:spTree>
    <p:extLst>
      <p:ext uri="{BB962C8B-B14F-4D97-AF65-F5344CB8AC3E}">
        <p14:creationId xmlns:p14="http://schemas.microsoft.com/office/powerpoint/2010/main" val="1931403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checklist</a:t>
            </a:r>
            <a:endParaRPr lang="en-US" dirty="0"/>
          </a:p>
        </p:txBody>
      </p:sp>
      <p:pic>
        <p:nvPicPr>
          <p:cNvPr id="5" name="Content Placeholder 4"/>
          <p:cNvPicPr>
            <a:picLocks noGrp="1"/>
          </p:cNvPicPr>
          <p:nvPr>
            <p:ph idx="1"/>
          </p:nvPr>
        </p:nvPicPr>
        <p:blipFill>
          <a:blip r:embed="rId3" cstate="print">
            <a:extLst>
              <a:ext uri="{28A0092B-C50C-407E-A947-70E740481C1C}">
                <a14:useLocalDpi xmlns:a14="http://schemas.microsoft.com/office/drawing/2010/main" val="0"/>
              </a:ext>
            </a:extLst>
          </a:blip>
          <a:stretch>
            <a:fillRect/>
          </a:stretch>
        </p:blipFill>
        <p:spPr>
          <a:xfrm>
            <a:off x="1600200" y="1572617"/>
            <a:ext cx="6172200" cy="4629151"/>
          </a:xfrm>
          <a:prstGeom prst="rect">
            <a:avLst/>
          </a:prstGeom>
        </p:spPr>
      </p:pic>
    </p:spTree>
    <p:extLst>
      <p:ext uri="{BB962C8B-B14F-4D97-AF65-F5344CB8AC3E}">
        <p14:creationId xmlns:p14="http://schemas.microsoft.com/office/powerpoint/2010/main" val="906116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violation</a:t>
            </a:r>
            <a:endParaRPr lang="en-US" dirty="0"/>
          </a:p>
        </p:txBody>
      </p:sp>
      <p:pic>
        <p:nvPicPr>
          <p:cNvPr id="4" name="Content Placeholder 3"/>
          <p:cNvPicPr>
            <a:picLocks noGrp="1"/>
          </p:cNvPicPr>
          <p:nvPr>
            <p:ph idx="1"/>
          </p:nvPr>
        </p:nvPicPr>
        <p:blipFill>
          <a:blip r:embed="rId2"/>
          <a:stretch>
            <a:fillRect/>
          </a:stretch>
        </p:blipFill>
        <p:spPr>
          <a:xfrm>
            <a:off x="3962400" y="1066800"/>
            <a:ext cx="3849610" cy="5314278"/>
          </a:xfrm>
          <a:prstGeom prst="rect">
            <a:avLst/>
          </a:prstGeom>
        </p:spPr>
      </p:pic>
    </p:spTree>
    <p:extLst>
      <p:ext uri="{BB962C8B-B14F-4D97-AF65-F5344CB8AC3E}">
        <p14:creationId xmlns:p14="http://schemas.microsoft.com/office/powerpoint/2010/main" val="1615946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Technology</a:t>
            </a:r>
            <a:endParaRPr lang="en-US" dirty="0"/>
          </a:p>
        </p:txBody>
      </p:sp>
      <p:sp>
        <p:nvSpPr>
          <p:cNvPr id="3" name="Content Placeholder 2"/>
          <p:cNvSpPr>
            <a:spLocks noGrp="1"/>
          </p:cNvSpPr>
          <p:nvPr>
            <p:ph idx="1"/>
          </p:nvPr>
        </p:nvSpPr>
        <p:spPr/>
        <p:txBody>
          <a:bodyPr>
            <a:normAutofit/>
          </a:bodyPr>
          <a:lstStyle/>
          <a:p>
            <a:r>
              <a:rPr lang="en-US" dirty="0"/>
              <a:t>Two major </a:t>
            </a:r>
            <a:r>
              <a:rPr lang="en-US" dirty="0" smtClean="0"/>
              <a:t>solution components</a:t>
            </a:r>
            <a:r>
              <a:rPr lang="en-US" sz="3200" dirty="0"/>
              <a:t>:</a:t>
            </a:r>
          </a:p>
          <a:p>
            <a:pPr lvl="1"/>
            <a:r>
              <a:rPr lang="en-US" sz="1800" dirty="0"/>
              <a:t>Server based data repository (</a:t>
            </a:r>
            <a:r>
              <a:rPr lang="en-US" sz="1800" dirty="0" err="1"/>
              <a:t>e.g</a:t>
            </a:r>
            <a:r>
              <a:rPr lang="en-US" sz="1800" dirty="0"/>
              <a:t>, Oracle or SQL Server)</a:t>
            </a:r>
          </a:p>
          <a:p>
            <a:pPr lvl="1"/>
            <a:r>
              <a:rPr lang="en-US" sz="1800" dirty="0"/>
              <a:t>Inspection application </a:t>
            </a:r>
          </a:p>
          <a:p>
            <a:r>
              <a:rPr lang="en-US" dirty="0"/>
              <a:t>HTML5 which provides </a:t>
            </a:r>
            <a:r>
              <a:rPr lang="en-US" dirty="0" smtClean="0"/>
              <a:t>key </a:t>
            </a:r>
            <a:r>
              <a:rPr lang="en-US" dirty="0"/>
              <a:t>benefits:</a:t>
            </a:r>
          </a:p>
          <a:p>
            <a:pPr lvl="1"/>
            <a:r>
              <a:rPr lang="en-US" sz="1800" dirty="0"/>
              <a:t>Run within any recent browser, thus almost any device</a:t>
            </a:r>
          </a:p>
          <a:p>
            <a:pPr lvl="1"/>
            <a:r>
              <a:rPr lang="en-US" sz="1800" dirty="0"/>
              <a:t>No manual installation required</a:t>
            </a:r>
          </a:p>
          <a:p>
            <a:pPr lvl="1"/>
            <a:r>
              <a:rPr lang="en-US" sz="1800" dirty="0"/>
              <a:t>Ability to support and synchronize to a disconnected data store </a:t>
            </a:r>
          </a:p>
          <a:p>
            <a:pPr lvl="1"/>
            <a:r>
              <a:rPr lang="en-US" sz="1800" dirty="0"/>
              <a:t>Ability to support the latest user interface features and capabilities</a:t>
            </a:r>
          </a:p>
        </p:txBody>
      </p:sp>
    </p:spTree>
    <p:extLst>
      <p:ext uri="{BB962C8B-B14F-4D97-AF65-F5344CB8AC3E}">
        <p14:creationId xmlns:p14="http://schemas.microsoft.com/office/powerpoint/2010/main" val="5439334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129</TotalTime>
  <Words>719</Words>
  <Application>Microsoft Office PowerPoint</Application>
  <PresentationFormat>On-screen Show (4:3)</PresentationFormat>
  <Paragraphs>85</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Austin</vt:lpstr>
      <vt:lpstr>Mobile Inspections</vt:lpstr>
      <vt:lpstr>Drivers</vt:lpstr>
      <vt:lpstr>Key Capabilities</vt:lpstr>
      <vt:lpstr>Requirements for Field Equipment</vt:lpstr>
      <vt:lpstr>Solution Overview</vt:lpstr>
      <vt:lpstr>Application Demonstration</vt:lpstr>
      <vt:lpstr>A checklist</vt:lpstr>
      <vt:lpstr>A violation</vt:lpstr>
      <vt:lpstr>Technology</vt:lpstr>
      <vt:lpstr>Benefits</vt:lpstr>
      <vt:lpstr>Lessons Learned</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Needs</dc:title>
  <dc:creator>Guy Outred</dc:creator>
  <cp:lastModifiedBy>Guy Outred</cp:lastModifiedBy>
  <cp:revision>13</cp:revision>
  <dcterms:created xsi:type="dcterms:W3CDTF">2012-04-12T18:38:15Z</dcterms:created>
  <dcterms:modified xsi:type="dcterms:W3CDTF">2012-04-13T21:03:57Z</dcterms:modified>
</cp:coreProperties>
</file>