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B9604-0029-4C9D-91DA-F718F257F774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A0BB-891D-457C-AFD2-C74E5063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A0BB-891D-457C-AFD2-C74E506351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5/29/2012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EN2012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Delaware Source Water Protection Polygons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62600"/>
            <a:ext cx="7315200" cy="990600"/>
          </a:xfrm>
        </p:spPr>
        <p:txBody>
          <a:bodyPr>
            <a:normAutofit/>
          </a:bodyPr>
          <a:lstStyle/>
          <a:p>
            <a:pPr algn="r"/>
            <a:r>
              <a:rPr lang="en-US" sz="1100" dirty="0" smtClean="0"/>
              <a:t>Douglas Rambo, P.G.</a:t>
            </a:r>
          </a:p>
          <a:p>
            <a:pPr algn="r"/>
            <a:r>
              <a:rPr lang="en-US" sz="1100" dirty="0" smtClean="0"/>
              <a:t>Delaware Department of Natural Resources and</a:t>
            </a:r>
          </a:p>
          <a:p>
            <a:pPr algn="r"/>
            <a:r>
              <a:rPr lang="en-US" sz="1100" dirty="0" smtClean="0"/>
              <a:t>Environmental Control</a:t>
            </a:r>
          </a:p>
          <a:p>
            <a:pPr algn="r"/>
            <a:r>
              <a:rPr lang="en-US" sz="1100" dirty="0" smtClean="0"/>
              <a:t>Source Water Protection Program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985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</a:t>
            </a:r>
            <a:r>
              <a:rPr lang="en-US" b="1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In 1999 EPA Region III approved Delaware’s Source Water Assessment Plan (SWAP) detailing the methodologies used to delineate wellhead protection area (WHPA)  polygons for approximately 1,200 wells (500+ water systems).</a:t>
            </a:r>
          </a:p>
          <a:p>
            <a:endParaRPr lang="en-US" dirty="0"/>
          </a:p>
          <a:p>
            <a:r>
              <a:rPr lang="en-US" dirty="0" smtClean="0"/>
              <a:t>Delaware has delineation criteria for drinking water sources in confined and unconfined aquifers.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95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Methodologies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Confined aquifer well WHPA’s consist of a circular fixed radius with a minimum 150-foot radius.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/>
              <a:t>Unconfined aquifer wells pumping less than 50,000 gallons/day also get delineated with a fixed radius delineation of at least 150-foot radius.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Unconfined aquifer wells that pump greater than 50,000 gallons/day require delineation using groundwater modeling software (i.e. EPA </a:t>
            </a:r>
            <a:r>
              <a:rPr lang="en-US" sz="2000" dirty="0" err="1"/>
              <a:t>WhAEM</a:t>
            </a:r>
            <a:r>
              <a:rPr lang="en-US" sz="2000" dirty="0"/>
              <a:t> or Schlumberger Water Services’  Visual MODFLOW).</a:t>
            </a:r>
          </a:p>
          <a:p>
            <a:pPr lvl="1"/>
            <a:endParaRPr lang="en-US" sz="20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7315200" cy="394716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Special Cases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New </a:t>
            </a:r>
            <a:r>
              <a:rPr lang="en-US" sz="2000" dirty="0"/>
              <a:t>Castle </a:t>
            </a:r>
            <a:r>
              <a:rPr lang="en-US" sz="2000" dirty="0" smtClean="0"/>
              <a:t>County:  </a:t>
            </a:r>
            <a:r>
              <a:rPr lang="en-US" sz="2000" dirty="0"/>
              <a:t>more stringent than State with a minimum of 300-foot radius area around a public well.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New Castle County also has public supply wells that were delineated and bound by ordinance prior to DNREC’s SWAP. 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City of Dover East Wellfield = 7 high volume unconfined aquifer wells each buffered by a 1-mile radius</a:t>
            </a:r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rpa1sm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1"/>
            <a:ext cx="9144000" cy="6248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312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lide" r:id="rId3" imgW="6745283" imgH="5058150" progId="PowerPoint.Slide.8">
                  <p:embed/>
                </p:oleObj>
              </mc:Choice>
              <mc:Fallback>
                <p:oleObj name="Slide" r:id="rId3" imgW="6745283" imgH="505815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364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Slide" r:id="rId3" imgW="5981626" imgH="4486500" progId="PowerPoint.Slide.8">
                  <p:embed/>
                </p:oleObj>
              </mc:Choice>
              <mc:Fallback>
                <p:oleObj name="Slide" r:id="rId3" imgW="5981626" imgH="44865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</a:t>
            </a:r>
            <a:r>
              <a:rPr lang="en-US" b="1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Ground Water Protection Council Pilot Project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2003 DNREC participated in a pilot project with the GWPC to explore transfer of SWA data to EPA for incorporation into the WATERS database.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CADMUS Group analyzed the Delaware Source Water Program Database and created a XML Schema that allowed for the merging of our geospatial (ESRI </a:t>
            </a:r>
            <a:r>
              <a:rPr lang="en-US" dirty="0" err="1" smtClean="0"/>
              <a:t>Shapefile</a:t>
            </a:r>
            <a:r>
              <a:rPr lang="en-US" dirty="0" smtClean="0"/>
              <a:t>) data and data from our program’s MS Access database.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This XML Schema became the basis for the work that Mike Townshend’s group in the DNREC OIT did to prepare the data for transfer to EPA Region 3.</a:t>
            </a: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Delaware Source Water Protection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315200" cy="4175760"/>
          </a:xfrm>
        </p:spPr>
        <p:txBody>
          <a:bodyPr/>
          <a:lstStyle/>
          <a:p>
            <a:r>
              <a:rPr lang="en-US" dirty="0" smtClean="0"/>
              <a:t>The Source water Program provides an ESRI </a:t>
            </a:r>
            <a:r>
              <a:rPr lang="en-US" dirty="0" err="1" smtClean="0"/>
              <a:t>shapefile</a:t>
            </a:r>
            <a:r>
              <a:rPr lang="en-US" dirty="0" smtClean="0"/>
              <a:t> to the DNREC Office of Information Technology as well as source data from our program database.</a:t>
            </a:r>
          </a:p>
          <a:p>
            <a:endParaRPr lang="en-US" dirty="0"/>
          </a:p>
          <a:p>
            <a:r>
              <a:rPr lang="en-US" dirty="0" smtClean="0"/>
              <a:t>Future improvements</a:t>
            </a:r>
          </a:p>
          <a:p>
            <a:pPr lvl="1"/>
            <a:r>
              <a:rPr lang="en-US" dirty="0" smtClean="0"/>
              <a:t>Delineation information is now being stored in  ESRI Personal </a:t>
            </a:r>
            <a:r>
              <a:rPr lang="en-US" dirty="0" err="1" smtClean="0"/>
              <a:t>Geotadabases</a:t>
            </a:r>
            <a:r>
              <a:rPr lang="en-US" dirty="0" smtClean="0"/>
              <a:t> by water system with detailed source information tied to the polygon.</a:t>
            </a:r>
          </a:p>
          <a:p>
            <a:pPr lvl="1"/>
            <a:r>
              <a:rPr lang="en-US" dirty="0" smtClean="0"/>
              <a:t>A DNREC contractor has developed a routine to compile the delineation information from all of the individual </a:t>
            </a:r>
            <a:r>
              <a:rPr lang="en-US" dirty="0" err="1" smtClean="0"/>
              <a:t>Geodatabases</a:t>
            </a:r>
            <a:r>
              <a:rPr lang="en-US" dirty="0" smtClean="0"/>
              <a:t> into a single ESRI </a:t>
            </a:r>
            <a:r>
              <a:rPr lang="en-US" dirty="0" err="1" smtClean="0"/>
              <a:t>Shapefile</a:t>
            </a:r>
            <a:r>
              <a:rPr lang="en-US" dirty="0" smtClean="0"/>
              <a:t>.  This may reduce the need to send both </a:t>
            </a:r>
            <a:r>
              <a:rPr lang="en-US" dirty="0" err="1" smtClean="0"/>
              <a:t>shapefile</a:t>
            </a:r>
            <a:r>
              <a:rPr lang="en-US" dirty="0" smtClean="0"/>
              <a:t> and database data through the node.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96072" y="6249614"/>
            <a:ext cx="1189132" cy="297918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7070" y="6556773"/>
            <a:ext cx="2246489" cy="301227"/>
          </a:xfrm>
        </p:spPr>
        <p:txBody>
          <a:bodyPr/>
          <a:lstStyle/>
          <a:p>
            <a:r>
              <a:rPr lang="en-US" smtClean="0"/>
              <a:t>EN2012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249614"/>
            <a:ext cx="941203" cy="301752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304</TotalTime>
  <Words>428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Perspective</vt:lpstr>
      <vt:lpstr>Slide</vt:lpstr>
      <vt:lpstr>Delaware Source Water Protection Polygons </vt:lpstr>
      <vt:lpstr>Delaware Source Water Protection Polygons</vt:lpstr>
      <vt:lpstr>Delaware Source Water Protection Polygons</vt:lpstr>
      <vt:lpstr>Delaware Source Water Protection Polygons</vt:lpstr>
      <vt:lpstr>PowerPoint Presentation</vt:lpstr>
      <vt:lpstr>PowerPoint Presentation</vt:lpstr>
      <vt:lpstr>PowerPoint Presentation</vt:lpstr>
      <vt:lpstr>Delaware Source Water Protection Polygons</vt:lpstr>
      <vt:lpstr>Delaware Source Water Protection Polygons</vt:lpstr>
    </vt:vector>
  </TitlesOfParts>
  <Company>DNREC, State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Source Water Protection Polygons</dc:title>
  <dc:creator>Townshend Michael G. (DNREC)</dc:creator>
  <cp:lastModifiedBy>GPB</cp:lastModifiedBy>
  <cp:revision>23</cp:revision>
  <dcterms:created xsi:type="dcterms:W3CDTF">2012-05-24T16:59:22Z</dcterms:created>
  <dcterms:modified xsi:type="dcterms:W3CDTF">2012-05-31T14:22:58Z</dcterms:modified>
</cp:coreProperties>
</file>