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7" r:id="rId3"/>
    <p:sldId id="272" r:id="rId4"/>
    <p:sldId id="271" r:id="rId5"/>
    <p:sldId id="273" r:id="rId6"/>
    <p:sldId id="274" r:id="rId7"/>
    <p:sldId id="258" r:id="rId8"/>
    <p:sldId id="259" r:id="rId9"/>
    <p:sldId id="260" r:id="rId10"/>
    <p:sldId id="275" r:id="rId11"/>
    <p:sldId id="276" r:id="rId12"/>
    <p:sldId id="277" r:id="rId13"/>
    <p:sldId id="278" r:id="rId14"/>
    <p:sldId id="261" r:id="rId15"/>
    <p:sldId id="269" r:id="rId16"/>
    <p:sldId id="262" r:id="rId17"/>
    <p:sldId id="263" r:id="rId18"/>
    <p:sldId id="266" r:id="rId19"/>
    <p:sldId id="267"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33"/>
    <a:srgbClr val="008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104" d="100"/>
          <a:sy n="104" d="100"/>
        </p:scale>
        <p:origin x="-1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58989913" cy="589899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1162A7-A854-440E-A541-016A6B914BEA}" type="datetimeFigureOut">
              <a:rPr lang="en-US" smtClean="0"/>
              <a:pPr/>
              <a:t>5/17/2012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743DE9-A1D5-4174-9366-572BC51E41F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CF59D-6080-410A-B7F6-CCA7955A742B}" type="datetimeFigureOut">
              <a:rPr lang="en-US" smtClean="0"/>
              <a:pPr/>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9A4C9-D4CA-478E-804A-285D8F87A9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9A4C9-D4CA-478E-804A-285D8F87A9A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solidFill>
            <a:srgbClr val="FFFFFF"/>
          </a:solidFill>
          <a:ln/>
        </p:spPr>
      </p:sp>
      <p:sp>
        <p:nvSpPr>
          <p:cNvPr id="8195" name="Notes Placeholder 2"/>
          <p:cNvSpPr>
            <a:spLocks noGrp="1"/>
          </p:cNvSpPr>
          <p:nvPr>
            <p:ph type="body" idx="1"/>
          </p:nvPr>
        </p:nvSpPr>
        <p:spPr>
          <a:xfrm>
            <a:off x="914920" y="4343400"/>
            <a:ext cx="5028161" cy="4114800"/>
          </a:xfrm>
          <a:noFill/>
          <a:ln>
            <a:solidFill>
              <a:srgbClr val="000000"/>
            </a:solidFill>
          </a:ln>
        </p:spPr>
        <p:txBody>
          <a:bodyPr/>
          <a:lstStyle/>
          <a:p>
            <a:r>
              <a:rPr lang="en-US" dirty="0" smtClean="0"/>
              <a:t>What is underground injection????????????????</a:t>
            </a:r>
          </a:p>
          <a:p>
            <a:pPr>
              <a:buFontTx/>
              <a:buChar char="•"/>
            </a:pPr>
            <a:endParaRPr lang="en-US" dirty="0" smtClean="0"/>
          </a:p>
          <a:p>
            <a:pPr>
              <a:buFontTx/>
              <a:buChar char="•"/>
            </a:pPr>
            <a:r>
              <a:rPr lang="en-US" dirty="0" smtClean="0"/>
              <a:t>  Program sets federal regulation for any hole in the ground “deeper than it is wide.”</a:t>
            </a:r>
          </a:p>
          <a:p>
            <a:pPr>
              <a:buFontTx/>
              <a:buChar char="•"/>
            </a:pPr>
            <a:endParaRPr lang="en-US" dirty="0" smtClean="0"/>
          </a:p>
          <a:p>
            <a:pPr>
              <a:buFontTx/>
              <a:buChar char="•"/>
            </a:pPr>
            <a:r>
              <a:rPr lang="en-US" dirty="0" smtClean="0"/>
              <a:t>  UIC practices very far and wide, linked to some of the most critical industries………</a:t>
            </a:r>
          </a:p>
          <a:p>
            <a:pPr>
              <a:buFontTx/>
              <a:buChar char="•"/>
            </a:pPr>
            <a:endParaRPr lang="en-US" dirty="0" smtClean="0"/>
          </a:p>
          <a:p>
            <a:pPr>
              <a:buFontTx/>
              <a:buChar char="•"/>
            </a:pPr>
            <a:endParaRPr lang="en-US" dirty="0" smtClean="0"/>
          </a:p>
        </p:txBody>
      </p:sp>
      <p:sp>
        <p:nvSpPr>
          <p:cNvPr id="8196" name="Slide Number Placeholder 3"/>
          <p:cNvSpPr txBox="1">
            <a:spLocks noGrp="1"/>
          </p:cNvSpPr>
          <p:nvPr/>
        </p:nvSpPr>
        <p:spPr bwMode="auto">
          <a:xfrm>
            <a:off x="3885681" y="8686800"/>
            <a:ext cx="2972319" cy="457200"/>
          </a:xfrm>
          <a:prstGeom prst="rect">
            <a:avLst/>
          </a:prstGeom>
          <a:noFill/>
          <a:ln w="9525">
            <a:noFill/>
            <a:miter lim="800000"/>
            <a:headEnd/>
            <a:tailEnd/>
          </a:ln>
        </p:spPr>
        <p:txBody>
          <a:bodyPr lIns="90004" tIns="45002" rIns="90004" bIns="45002" anchor="b"/>
          <a:lstStyle/>
          <a:p>
            <a:pPr algn="r"/>
            <a:fld id="{D80815D3-EB16-46DD-8F4A-D49553E334A8}" type="slidenum">
              <a:rPr lang="en-US" sz="1200">
                <a:ea typeface="ＭＳ Ｐゴシック" pitchFamily="-32" charset="-128"/>
              </a:rPr>
              <a:pPr algn="r"/>
              <a:t>3</a:t>
            </a:fld>
            <a:endParaRPr lang="en-US" sz="1200" dirty="0">
              <a:ea typeface="ＭＳ Ｐゴシック" pitchFamily="-3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solidFill>
            <a:srgbClr val="FFFFFF"/>
          </a:solidFill>
          <a:ln/>
        </p:spPr>
      </p:sp>
      <p:sp>
        <p:nvSpPr>
          <p:cNvPr id="9219" name="Notes Placeholder 2"/>
          <p:cNvSpPr>
            <a:spLocks noGrp="1"/>
          </p:cNvSpPr>
          <p:nvPr>
            <p:ph type="body" idx="1"/>
          </p:nvPr>
        </p:nvSpPr>
        <p:spPr>
          <a:xfrm>
            <a:off x="914920" y="4343400"/>
            <a:ext cx="5028161" cy="4114800"/>
          </a:xfrm>
          <a:noFill/>
          <a:ln>
            <a:solidFill>
              <a:srgbClr val="000000"/>
            </a:solidFill>
          </a:ln>
        </p:spPr>
        <p:txBody>
          <a:bodyPr/>
          <a:lstStyle/>
          <a:p>
            <a:pPr>
              <a:lnSpc>
                <a:spcPct val="90000"/>
              </a:lnSpc>
              <a:buFontTx/>
              <a:buChar char="•"/>
            </a:pPr>
            <a:endParaRPr lang="en-US" sz="1000" dirty="0" smtClean="0"/>
          </a:p>
        </p:txBody>
      </p:sp>
      <p:sp>
        <p:nvSpPr>
          <p:cNvPr id="9220" name="Slide Number Placeholder 3"/>
          <p:cNvSpPr txBox="1">
            <a:spLocks noGrp="1"/>
          </p:cNvSpPr>
          <p:nvPr/>
        </p:nvSpPr>
        <p:spPr bwMode="auto">
          <a:xfrm>
            <a:off x="3885681" y="8686800"/>
            <a:ext cx="2972319" cy="457200"/>
          </a:xfrm>
          <a:prstGeom prst="rect">
            <a:avLst/>
          </a:prstGeom>
          <a:noFill/>
          <a:ln w="9525">
            <a:noFill/>
            <a:miter lim="800000"/>
            <a:headEnd/>
            <a:tailEnd/>
          </a:ln>
        </p:spPr>
        <p:txBody>
          <a:bodyPr lIns="90004" tIns="45002" rIns="90004" bIns="45002" anchor="b"/>
          <a:lstStyle/>
          <a:p>
            <a:pPr algn="r"/>
            <a:fld id="{D6B12A37-019C-4603-AA36-B5F11ED153AC}" type="slidenum">
              <a:rPr lang="en-US" sz="1200">
                <a:ea typeface="ＭＳ Ｐゴシック" pitchFamily="-32" charset="-128"/>
              </a:rPr>
              <a:pPr algn="r"/>
              <a:t>4</a:t>
            </a:fld>
            <a:endParaRPr lang="en-US" sz="1200" dirty="0">
              <a:ea typeface="ＭＳ Ｐゴシック" pitchFamily="-3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D8F953-9D4A-406C-80BE-4A576F59AB42}" type="slidenum">
              <a:rPr lang="en-US" smtClean="0"/>
              <a:pPr fontAlgn="base">
                <a:spcBef>
                  <a:spcPct val="0"/>
                </a:spcBef>
                <a:spcAft>
                  <a:spcPct val="0"/>
                </a:spcAft>
                <a:defRPr/>
              </a:pPr>
              <a:t>5</a:t>
            </a:fld>
            <a:endParaRPr lang="en-US" smtClean="0"/>
          </a:p>
        </p:txBody>
      </p:sp>
      <p:sp>
        <p:nvSpPr>
          <p:cNvPr id="18435" name="Slide Image Placeholder 1"/>
          <p:cNvSpPr>
            <a:spLocks noGrp="1" noRot="1" noChangeAspect="1" noTextEdit="1"/>
          </p:cNvSpPr>
          <p:nvPr>
            <p:ph type="sldImg"/>
          </p:nvPr>
        </p:nvSpPr>
        <p:spPr bwMode="auto">
          <a:noFill/>
          <a:ln>
            <a:solidFill>
              <a:srgbClr val="000000"/>
            </a:solidFill>
            <a:miter lim="800000"/>
            <a:headEnd/>
            <a:tailEnd/>
          </a:ln>
        </p:spPr>
      </p:sp>
      <p:sp>
        <p:nvSpPr>
          <p:cNvPr id="18436" name="Notes Placeholder 2"/>
          <p:cNvSpPr>
            <a:spLocks noGrp="1"/>
          </p:cNvSpPr>
          <p:nvPr>
            <p:ph type="body" idx="1"/>
          </p:nvPr>
        </p:nvSpPr>
        <p:spPr bwMode="auto">
          <a:xfrm>
            <a:off x="914400" y="4343400"/>
            <a:ext cx="5029200" cy="4114800"/>
          </a:xfrm>
          <a:noFill/>
        </p:spPr>
        <p:txBody>
          <a:bodyPr wrap="square" lIns="91417" tIns="45708" rIns="91417" bIns="45708" numCol="1" anchor="t" anchorCtr="0" compatLnSpc="1">
            <a:prstTxWarp prst="textNoShape">
              <a:avLst/>
            </a:prstTxWarp>
          </a:bodyPr>
          <a:lstStyle/>
          <a:p>
            <a:pPr eaLnBrk="1" hangingPunct="1">
              <a:spcBef>
                <a:spcPct val="0"/>
              </a:spcBef>
            </a:pPr>
            <a:r>
              <a:rPr lang="en-US" dirty="0" smtClean="0"/>
              <a:t>Many of you may already be familiar with the National UIC Database System Framework. Over the last few years we have worked on identifying programs to begin the data flow process; establishing an easier way to complete the 5 step data flow process; establishing a thorough QA/QC process; and now we are focusing on transiting programs from existing reporting to electronic reporting. </a:t>
            </a:r>
          </a:p>
        </p:txBody>
      </p:sp>
      <p:sp>
        <p:nvSpPr>
          <p:cNvPr id="18437" name="Slide Number Placeholder 3"/>
          <p:cNvSpPr txBox="1">
            <a:spLocks noGrp="1"/>
          </p:cNvSpPr>
          <p:nvPr/>
        </p:nvSpPr>
        <p:spPr bwMode="auto">
          <a:xfrm>
            <a:off x="3886200" y="8686800"/>
            <a:ext cx="2971800" cy="457200"/>
          </a:xfrm>
          <a:prstGeom prst="rect">
            <a:avLst/>
          </a:prstGeom>
          <a:noFill/>
          <a:ln w="12700" cap="sq">
            <a:noFill/>
            <a:miter lim="800000"/>
            <a:headEnd type="none" w="sm" len="sm"/>
            <a:tailEnd type="none" w="sm" len="sm"/>
          </a:ln>
        </p:spPr>
        <p:txBody>
          <a:bodyPr lIns="91417" tIns="45708" rIns="91417" bIns="45708" anchor="b"/>
          <a:lstStyle/>
          <a:p>
            <a:pPr algn="r" eaLnBrk="0" hangingPunct="0"/>
            <a:fld id="{4F8DA79F-D2F2-48A0-A5E4-348BB377EA84}" type="slidenum">
              <a:rPr lang="en-US" sz="1200">
                <a:latin typeface="Times New Roman" pitchFamily="18" charset="0"/>
              </a:rPr>
              <a:pPr algn="r" eaLnBrk="0" hangingPunct="0"/>
              <a:t>5</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9A4C9-D4CA-478E-804A-285D8F87A9A5}"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9A4C9-D4CA-478E-804A-285D8F87A9A5}"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35AEECE-7979-424B-8AE3-51BB0891FF45}" type="datetime1">
              <a:rPr lang="en-US" smtClean="0"/>
              <a:t>5/17/2012</a:t>
            </a:fld>
            <a:endParaRPr lang="en-US"/>
          </a:p>
        </p:txBody>
      </p:sp>
      <p:sp>
        <p:nvSpPr>
          <p:cNvPr id="5" name="Footer Placeholder 4"/>
          <p:cNvSpPr>
            <a:spLocks noGrp="1"/>
          </p:cNvSpPr>
          <p:nvPr>
            <p:ph type="ftr" sz="quarter" idx="11"/>
          </p:nvPr>
        </p:nvSpPr>
        <p:spPr/>
        <p:txBody>
          <a:bodyPr/>
          <a:lstStyle/>
          <a:p>
            <a:r>
              <a:rPr lang="en-US" smtClean="0"/>
              <a:t>v.1</a:t>
            </a:r>
            <a:endParaRPr lang="en-US"/>
          </a:p>
        </p:txBody>
      </p:sp>
      <p:sp>
        <p:nvSpPr>
          <p:cNvPr id="6" name="Slide Number Placeholder 5"/>
          <p:cNvSpPr>
            <a:spLocks noGrp="1"/>
          </p:cNvSpPr>
          <p:nvPr>
            <p:ph type="sldNum" sz="quarter" idx="12"/>
          </p:nvPr>
        </p:nvSpPr>
        <p:spPr/>
        <p:txBody>
          <a:bodyPr/>
          <a:lstStyle/>
          <a:p>
            <a:fld id="{AF4A1FCD-163D-4B66-B81C-E0A4C04EF21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7E3E3C-EE70-44BB-8726-FDFBE46B3667}" type="datetime1">
              <a:rPr lang="en-US" smtClean="0"/>
              <a:t>5/17/2012</a:t>
            </a:fld>
            <a:endParaRPr lang="en-US"/>
          </a:p>
        </p:txBody>
      </p:sp>
      <p:sp>
        <p:nvSpPr>
          <p:cNvPr id="5" name="Footer Placeholder 4"/>
          <p:cNvSpPr>
            <a:spLocks noGrp="1"/>
          </p:cNvSpPr>
          <p:nvPr>
            <p:ph type="ftr" sz="quarter" idx="11"/>
          </p:nvPr>
        </p:nvSpPr>
        <p:spPr/>
        <p:txBody>
          <a:bodyPr/>
          <a:lstStyle/>
          <a:p>
            <a:r>
              <a:rPr lang="en-US" smtClean="0"/>
              <a:t>v.1</a:t>
            </a:r>
            <a:endParaRPr lang="en-US"/>
          </a:p>
        </p:txBody>
      </p:sp>
      <p:sp>
        <p:nvSpPr>
          <p:cNvPr id="6" name="Slide Number Placeholder 5"/>
          <p:cNvSpPr>
            <a:spLocks noGrp="1"/>
          </p:cNvSpPr>
          <p:nvPr>
            <p:ph type="sldNum" sz="quarter" idx="12"/>
          </p:nvPr>
        </p:nvSpPr>
        <p:spPr/>
        <p:txBody>
          <a:bodyPr/>
          <a:lstStyle/>
          <a:p>
            <a:fld id="{AF4A1FCD-163D-4B66-B81C-E0A4C04EF2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9DB136-8DE9-44D3-8390-D4DE18D33163}" type="datetime1">
              <a:rPr lang="en-US" smtClean="0"/>
              <a:t>5/17/2012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v.1</a:t>
            </a:r>
            <a:endParaRPr lang="en-US"/>
          </a:p>
        </p:txBody>
      </p:sp>
      <p:sp>
        <p:nvSpPr>
          <p:cNvPr id="6" name="Slide Number Placeholder 5"/>
          <p:cNvSpPr>
            <a:spLocks noGrp="1"/>
          </p:cNvSpPr>
          <p:nvPr>
            <p:ph type="sldNum" sz="quarter" idx="12"/>
          </p:nvPr>
        </p:nvSpPr>
        <p:spPr/>
        <p:txBody>
          <a:bodyPr/>
          <a:lstStyle/>
          <a:p>
            <a:fld id="{AF4A1FCD-163D-4B66-B81C-E0A4C04EF2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11BA58-BE6E-4AFA-A987-50FFB80B2728}" type="datetime1">
              <a:rPr lang="en-US" smtClean="0"/>
              <a:t>5/17/2012</a:t>
            </a:fld>
            <a:endParaRPr lang="en-US"/>
          </a:p>
        </p:txBody>
      </p:sp>
      <p:sp>
        <p:nvSpPr>
          <p:cNvPr id="5" name="Footer Placeholder 4"/>
          <p:cNvSpPr>
            <a:spLocks noGrp="1"/>
          </p:cNvSpPr>
          <p:nvPr>
            <p:ph type="ftr" sz="quarter" idx="11"/>
          </p:nvPr>
        </p:nvSpPr>
        <p:spPr/>
        <p:txBody>
          <a:bodyPr/>
          <a:lstStyle/>
          <a:p>
            <a:r>
              <a:rPr lang="en-US" smtClean="0"/>
              <a:t>v.1</a:t>
            </a:r>
            <a:endParaRPr lang="en-US"/>
          </a:p>
        </p:txBody>
      </p:sp>
      <p:sp>
        <p:nvSpPr>
          <p:cNvPr id="6" name="Slide Number Placeholder 5"/>
          <p:cNvSpPr>
            <a:spLocks noGrp="1"/>
          </p:cNvSpPr>
          <p:nvPr>
            <p:ph type="sldNum" sz="quarter" idx="12"/>
          </p:nvPr>
        </p:nvSpPr>
        <p:spPr/>
        <p:txBody>
          <a:bodyPr/>
          <a:lstStyle/>
          <a:p>
            <a:fld id="{AF4A1FCD-163D-4B66-B81C-E0A4C04EF2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3B18B7-9C88-43D8-8AF5-55BF9C0B99CE}" type="datetime1">
              <a:rPr lang="en-US" smtClean="0"/>
              <a:t>5/17/2012</a:t>
            </a:fld>
            <a:endParaRPr lang="en-US"/>
          </a:p>
        </p:txBody>
      </p:sp>
      <p:sp>
        <p:nvSpPr>
          <p:cNvPr id="5" name="Footer Placeholder 4"/>
          <p:cNvSpPr>
            <a:spLocks noGrp="1"/>
          </p:cNvSpPr>
          <p:nvPr>
            <p:ph type="ftr" sz="quarter" idx="11"/>
          </p:nvPr>
        </p:nvSpPr>
        <p:spPr/>
        <p:txBody>
          <a:bodyPr/>
          <a:lstStyle/>
          <a:p>
            <a:r>
              <a:rPr lang="en-US" smtClean="0"/>
              <a:t>v.1</a:t>
            </a:r>
            <a:endParaRPr lang="en-US"/>
          </a:p>
        </p:txBody>
      </p:sp>
      <p:sp>
        <p:nvSpPr>
          <p:cNvPr id="6" name="Slide Number Placeholder 5"/>
          <p:cNvSpPr>
            <a:spLocks noGrp="1"/>
          </p:cNvSpPr>
          <p:nvPr>
            <p:ph type="sldNum" sz="quarter" idx="12"/>
          </p:nvPr>
        </p:nvSpPr>
        <p:spPr/>
        <p:txBody>
          <a:bodyPr/>
          <a:lstStyle/>
          <a:p>
            <a:fld id="{AF4A1FCD-163D-4B66-B81C-E0A4C04EF21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E9CAD8-0772-40E4-A6D7-28B2B8AEA69D}" type="datetime1">
              <a:rPr lang="en-US" smtClean="0"/>
              <a:t>5/17/2012</a:t>
            </a:fld>
            <a:endParaRPr lang="en-US"/>
          </a:p>
        </p:txBody>
      </p:sp>
      <p:sp>
        <p:nvSpPr>
          <p:cNvPr id="6" name="Footer Placeholder 5"/>
          <p:cNvSpPr>
            <a:spLocks noGrp="1"/>
          </p:cNvSpPr>
          <p:nvPr>
            <p:ph type="ftr" sz="quarter" idx="11"/>
          </p:nvPr>
        </p:nvSpPr>
        <p:spPr/>
        <p:txBody>
          <a:bodyPr/>
          <a:lstStyle/>
          <a:p>
            <a:r>
              <a:rPr lang="en-US" smtClean="0"/>
              <a:t>v.1</a:t>
            </a:r>
            <a:endParaRPr lang="en-US"/>
          </a:p>
        </p:txBody>
      </p:sp>
      <p:sp>
        <p:nvSpPr>
          <p:cNvPr id="7" name="Slide Number Placeholder 6"/>
          <p:cNvSpPr>
            <a:spLocks noGrp="1"/>
          </p:cNvSpPr>
          <p:nvPr>
            <p:ph type="sldNum" sz="quarter" idx="12"/>
          </p:nvPr>
        </p:nvSpPr>
        <p:spPr/>
        <p:txBody>
          <a:bodyPr/>
          <a:lstStyle/>
          <a:p>
            <a:fld id="{AF4A1FCD-163D-4B66-B81C-E0A4C04EF2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2AD951-8195-47DB-BEF5-575378C39A47}" type="datetime1">
              <a:rPr lang="en-US" smtClean="0"/>
              <a:t>5/17/2012</a:t>
            </a:fld>
            <a:endParaRPr lang="en-US"/>
          </a:p>
        </p:txBody>
      </p:sp>
      <p:sp>
        <p:nvSpPr>
          <p:cNvPr id="8" name="Footer Placeholder 7"/>
          <p:cNvSpPr>
            <a:spLocks noGrp="1"/>
          </p:cNvSpPr>
          <p:nvPr>
            <p:ph type="ftr" sz="quarter" idx="11"/>
          </p:nvPr>
        </p:nvSpPr>
        <p:spPr/>
        <p:txBody>
          <a:bodyPr/>
          <a:lstStyle/>
          <a:p>
            <a:r>
              <a:rPr lang="en-US" smtClean="0"/>
              <a:t>v.1</a:t>
            </a:r>
            <a:endParaRPr lang="en-US"/>
          </a:p>
        </p:txBody>
      </p:sp>
      <p:sp>
        <p:nvSpPr>
          <p:cNvPr id="9" name="Slide Number Placeholder 8"/>
          <p:cNvSpPr>
            <a:spLocks noGrp="1"/>
          </p:cNvSpPr>
          <p:nvPr>
            <p:ph type="sldNum" sz="quarter" idx="12"/>
          </p:nvPr>
        </p:nvSpPr>
        <p:spPr/>
        <p:txBody>
          <a:bodyPr/>
          <a:lstStyle/>
          <a:p>
            <a:fld id="{AF4A1FCD-163D-4B66-B81C-E0A4C04EF2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98A338-B29A-4D6A-939D-1FA633EA5B84}" type="datetime1">
              <a:rPr lang="en-US" smtClean="0"/>
              <a:t>5/17/2012</a:t>
            </a:fld>
            <a:endParaRPr lang="en-US"/>
          </a:p>
        </p:txBody>
      </p:sp>
      <p:sp>
        <p:nvSpPr>
          <p:cNvPr id="4" name="Footer Placeholder 3"/>
          <p:cNvSpPr>
            <a:spLocks noGrp="1"/>
          </p:cNvSpPr>
          <p:nvPr>
            <p:ph type="ftr" sz="quarter" idx="11"/>
          </p:nvPr>
        </p:nvSpPr>
        <p:spPr/>
        <p:txBody>
          <a:bodyPr/>
          <a:lstStyle/>
          <a:p>
            <a:r>
              <a:rPr lang="en-US" smtClean="0"/>
              <a:t>v.1</a:t>
            </a:r>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F228A-6296-4D6F-B6DE-89174854FC4D}" type="datetime1">
              <a:rPr lang="en-US" smtClean="0"/>
              <a:t>5/17/2012</a:t>
            </a:fld>
            <a:endParaRPr lang="en-US"/>
          </a:p>
        </p:txBody>
      </p:sp>
      <p:sp>
        <p:nvSpPr>
          <p:cNvPr id="3" name="Footer Placeholder 2"/>
          <p:cNvSpPr>
            <a:spLocks noGrp="1"/>
          </p:cNvSpPr>
          <p:nvPr>
            <p:ph type="ftr" sz="quarter" idx="11"/>
          </p:nvPr>
        </p:nvSpPr>
        <p:spPr/>
        <p:txBody>
          <a:bodyPr/>
          <a:lstStyle/>
          <a:p>
            <a:r>
              <a:rPr lang="en-US" smtClean="0"/>
              <a:t>v.1</a:t>
            </a:r>
            <a:endParaRPr lang="en-US"/>
          </a:p>
        </p:txBody>
      </p:sp>
      <p:sp>
        <p:nvSpPr>
          <p:cNvPr id="4" name="Slide Number Placeholder 3"/>
          <p:cNvSpPr>
            <a:spLocks noGrp="1"/>
          </p:cNvSpPr>
          <p:nvPr>
            <p:ph type="sldNum" sz="quarter" idx="12"/>
          </p:nvPr>
        </p:nvSpPr>
        <p:spPr/>
        <p:txBody>
          <a:bodyPr/>
          <a:lstStyle/>
          <a:p>
            <a:fld id="{AF4A1FCD-163D-4B66-B81C-E0A4C04EF2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F09DE1-1E34-4327-B269-7E59D8C788FE}" type="datetime1">
              <a:rPr lang="en-US" smtClean="0"/>
              <a:t>5/17/2012</a:t>
            </a:fld>
            <a:endParaRPr lang="en-US"/>
          </a:p>
        </p:txBody>
      </p:sp>
      <p:sp>
        <p:nvSpPr>
          <p:cNvPr id="6" name="Footer Placeholder 5"/>
          <p:cNvSpPr>
            <a:spLocks noGrp="1"/>
          </p:cNvSpPr>
          <p:nvPr>
            <p:ph type="ftr" sz="quarter" idx="11"/>
          </p:nvPr>
        </p:nvSpPr>
        <p:spPr/>
        <p:txBody>
          <a:bodyPr/>
          <a:lstStyle/>
          <a:p>
            <a:r>
              <a:rPr lang="en-US" smtClean="0"/>
              <a:t>v.1</a:t>
            </a:r>
            <a:endParaRPr lang="en-US"/>
          </a:p>
        </p:txBody>
      </p:sp>
      <p:sp>
        <p:nvSpPr>
          <p:cNvPr id="7" name="Slide Number Placeholder 6"/>
          <p:cNvSpPr>
            <a:spLocks noGrp="1"/>
          </p:cNvSpPr>
          <p:nvPr>
            <p:ph type="sldNum" sz="quarter" idx="12"/>
          </p:nvPr>
        </p:nvSpPr>
        <p:spPr/>
        <p:txBody>
          <a:bodyPr/>
          <a:lstStyle/>
          <a:p>
            <a:fld id="{AF4A1FCD-163D-4B66-B81C-E0A4C04EF21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9A22606-EF7C-49C6-9DEC-1F79B5ECF083}" type="datetime1">
              <a:rPr lang="en-US" smtClean="0"/>
              <a:t>5/17/2012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v.1</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F4A1FCD-163D-4B66-B81C-E0A4C04EF21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832831-1CC3-40C2-9124-700AF8DF67F0}" type="datetime1">
              <a:rPr lang="en-US" smtClean="0"/>
              <a:t>5/17/2012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v.1</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F4A1FCD-163D-4B66-B81C-E0A4C04EF2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xchangenetwork.net/schema/UIC/2/UIC_Access_Template_v2.0.mdb" TargetMode="External"/><Relationship Id="rId2" Type="http://schemas.openxmlformats.org/officeDocument/2006/relationships/hyperlink" Target="http://www.exchangenetwork.net/schema/UIC/2/UIC_SampleXML_v2.0.xml" TargetMode="External"/><Relationship Id="rId1" Type="http://schemas.openxmlformats.org/officeDocument/2006/relationships/slideLayout" Target="../slideLayouts/slideLayout2.xml"/><Relationship Id="rId5" Type="http://schemas.openxmlformats.org/officeDocument/2006/relationships/hyperlink" Target="http://www.exchangenetwork.net/schema/UIC/2/UIC_Business_Rules_v2.0.doc" TargetMode="External"/><Relationship Id="rId4" Type="http://schemas.openxmlformats.org/officeDocument/2006/relationships/hyperlink" Target="http://www.exchangenetwork.net/schema/UIC/2/UIC_Schema_v2.0.zip"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exchangenetwork.net/schema/UIC/2/UIC_Access_Template_v2.0.mdb" TargetMode="External"/><Relationship Id="rId3" Type="http://schemas.openxmlformats.org/officeDocument/2006/relationships/image" Target="../media/image9.png"/><Relationship Id="rId7" Type="http://schemas.openxmlformats.org/officeDocument/2006/relationships/hyperlink" Target="http://test.epacdxnode.net/cdx_client/cdx-node-client.jnl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code.google.com/p/opennode2/downloads/detail?name=DotNET_UIC_2.0_Plugin_v1.2.1.zip" TargetMode="External"/><Relationship Id="rId4" Type="http://schemas.openxmlformats.org/officeDocument/2006/relationships/image" Target="../media/image10.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enservices.epa.gov/login.aspx" TargetMode="External"/><Relationship Id="rId2" Type="http://schemas.openxmlformats.org/officeDocument/2006/relationships/hyperlink" Target="http://test.epacdxnode.net/cdx_cli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xchangenetwork.net/schema/UIC/2/2012_SOP.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xchangenetwork.net/about/contacts/" TargetMode="External"/><Relationship Id="rId2" Type="http://schemas.openxmlformats.org/officeDocument/2006/relationships/hyperlink" Target="http://www.exchangenetwork.net/data-exchange/underground-injection-contro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zywicki.glynis@epa.gov" TargetMode="External"/><Relationship Id="rId2" Type="http://schemas.openxmlformats.org/officeDocument/2006/relationships/hyperlink" Target="mailto:tabor.rock@ep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xchangenetwork.net/schema/UIC/2/UIC_LogicalMappingForm_v2.0.x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76" y="1412754"/>
            <a:ext cx="8410622" cy="2016245"/>
          </a:xfrm>
        </p:spPr>
        <p:txBody>
          <a:bodyPr>
            <a:normAutofit fontScale="90000"/>
          </a:bodyPr>
          <a:lstStyle/>
          <a:p>
            <a:r>
              <a:rPr lang="en-US" dirty="0" smtClean="0"/>
              <a:t>Underground Injection Control (UIC</a:t>
            </a:r>
            <a:r>
              <a:rPr lang="en-US" dirty="0" smtClean="0"/>
              <a:t>): </a:t>
            </a:r>
            <a:r>
              <a:rPr lang="en-US" sz="4400" dirty="0" smtClean="0">
                <a:solidFill>
                  <a:schemeClr val="accent1">
                    <a:lumMod val="60000"/>
                    <a:lumOff val="40000"/>
                  </a:schemeClr>
                </a:solidFill>
              </a:rPr>
              <a:t>Steps </a:t>
            </a:r>
            <a:r>
              <a:rPr lang="en-US" sz="4400" dirty="0" smtClean="0">
                <a:solidFill>
                  <a:schemeClr val="accent1">
                    <a:lumMod val="60000"/>
                    <a:lumOff val="40000"/>
                  </a:schemeClr>
                </a:solidFill>
              </a:rPr>
              <a:t>to Flow </a:t>
            </a:r>
            <a:r>
              <a:rPr lang="en-US" sz="4400" dirty="0" smtClean="0">
                <a:solidFill>
                  <a:schemeClr val="accent1">
                    <a:lumMod val="60000"/>
                    <a:lumOff val="40000"/>
                  </a:schemeClr>
                </a:solidFill>
              </a:rPr>
              <a:t>Data </a:t>
            </a:r>
            <a:r>
              <a:rPr lang="en-US" sz="4400" dirty="0" smtClean="0">
                <a:solidFill>
                  <a:schemeClr val="accent1">
                    <a:lumMod val="60000"/>
                    <a:lumOff val="40000"/>
                  </a:schemeClr>
                </a:solidFill>
              </a:rPr>
              <a:t>via Exchange Network</a:t>
            </a:r>
            <a:endParaRPr lang="en-US" sz="4400" dirty="0">
              <a:solidFill>
                <a:schemeClr val="accent1">
                  <a:lumMod val="60000"/>
                  <a:lumOff val="40000"/>
                </a:schemeClr>
              </a:solidFill>
            </a:endParaRPr>
          </a:p>
        </p:txBody>
      </p:sp>
      <p:sp>
        <p:nvSpPr>
          <p:cNvPr id="3" name="Subtitle 2"/>
          <p:cNvSpPr>
            <a:spLocks noGrp="1"/>
          </p:cNvSpPr>
          <p:nvPr>
            <p:ph type="subTitle" idx="1"/>
          </p:nvPr>
        </p:nvSpPr>
        <p:spPr>
          <a:xfrm>
            <a:off x="1346008" y="5214816"/>
            <a:ext cx="6400800" cy="1267355"/>
          </a:xfrm>
        </p:spPr>
        <p:txBody>
          <a:bodyPr>
            <a:normAutofit/>
          </a:bodyPr>
          <a:lstStyle/>
          <a:p>
            <a:pPr algn="ctr"/>
            <a:r>
              <a:rPr lang="en-US" sz="2800" dirty="0" smtClean="0"/>
              <a:t>Exchange Network National Meeting</a:t>
            </a:r>
            <a:r>
              <a:rPr lang="en-US" dirty="0" smtClean="0"/>
              <a:t/>
            </a:r>
            <a:br>
              <a:rPr lang="en-US" dirty="0" smtClean="0"/>
            </a:br>
            <a:r>
              <a:rPr lang="en-US" sz="2400" dirty="0" smtClean="0"/>
              <a:t>Philadelphia, PA – May 30, 2012</a:t>
            </a:r>
          </a:p>
          <a:p>
            <a:pPr algn="ctr"/>
            <a:r>
              <a:rPr lang="en-US" dirty="0" err="1" smtClean="0"/>
              <a:t>Trang</a:t>
            </a:r>
            <a:r>
              <a:rPr lang="en-US" dirty="0" smtClean="0"/>
              <a:t> Le, US </a:t>
            </a:r>
            <a:r>
              <a:rPr lang="en-US" dirty="0" smtClean="0"/>
              <a:t>EPA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Mapping Process</a:t>
            </a:r>
            <a:endParaRPr lang="en-US" dirty="0"/>
          </a:p>
        </p:txBody>
      </p:sp>
      <p:sp>
        <p:nvSpPr>
          <p:cNvPr id="3" name="Content Placeholder 2"/>
          <p:cNvSpPr>
            <a:spLocks noGrp="1"/>
          </p:cNvSpPr>
          <p:nvPr>
            <p:ph idx="1"/>
          </p:nvPr>
        </p:nvSpPr>
        <p:spPr>
          <a:xfrm>
            <a:off x="251475" y="2334467"/>
            <a:ext cx="8229600" cy="2995564"/>
          </a:xfrm>
        </p:spPr>
        <p:txBody>
          <a:bodyPr>
            <a:normAutofit/>
          </a:bodyPr>
          <a:lstStyle/>
          <a:p>
            <a:endParaRPr lang="en-US" dirty="0" smtClean="0"/>
          </a:p>
          <a:p>
            <a:endParaRPr lang="en-US" dirty="0" smtClean="0"/>
          </a:p>
          <a:p>
            <a:endParaRPr lang="en-US" dirty="0"/>
          </a:p>
        </p:txBody>
      </p:sp>
      <p:sp>
        <p:nvSpPr>
          <p:cNvPr id="4" name="Chevron 3"/>
          <p:cNvSpPr/>
          <p:nvPr/>
        </p:nvSpPr>
        <p:spPr>
          <a:xfrm>
            <a:off x="942759" y="3198572"/>
            <a:ext cx="2937958" cy="1497782"/>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Understand required data</a:t>
            </a:r>
            <a:endParaRPr lang="en-US" dirty="0">
              <a:solidFill>
                <a:schemeClr val="tx1"/>
              </a:solidFill>
            </a:endParaRPr>
          </a:p>
        </p:txBody>
      </p:sp>
      <p:sp>
        <p:nvSpPr>
          <p:cNvPr id="5" name="Chevron 4"/>
          <p:cNvSpPr/>
          <p:nvPr/>
        </p:nvSpPr>
        <p:spPr>
          <a:xfrm>
            <a:off x="3131825" y="2737716"/>
            <a:ext cx="2937958" cy="1497782"/>
          </a:xfrm>
          <a:prstGeom prst="chevron">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66"/>
                </a:solidFill>
              </a:rPr>
              <a:t>2. </a:t>
            </a:r>
          </a:p>
          <a:p>
            <a:pPr algn="ctr"/>
            <a:r>
              <a:rPr lang="en-US" dirty="0" smtClean="0">
                <a:solidFill>
                  <a:srgbClr val="FFFF66"/>
                </a:solidFill>
              </a:rPr>
              <a:t>Find equivalent data</a:t>
            </a:r>
            <a:endParaRPr lang="en-US" dirty="0">
              <a:solidFill>
                <a:srgbClr val="FFFF66"/>
              </a:solidFill>
            </a:endParaRPr>
          </a:p>
        </p:txBody>
      </p:sp>
      <p:sp>
        <p:nvSpPr>
          <p:cNvPr id="6" name="Chevron 5"/>
          <p:cNvSpPr/>
          <p:nvPr/>
        </p:nvSpPr>
        <p:spPr>
          <a:xfrm>
            <a:off x="5263284" y="3256179"/>
            <a:ext cx="2937958" cy="1497782"/>
          </a:xfrm>
          <a:prstGeom prst="chevro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a:t>
            </a:r>
          </a:p>
          <a:p>
            <a:pPr algn="ctr"/>
            <a:r>
              <a:rPr lang="en-US" dirty="0" smtClean="0">
                <a:solidFill>
                  <a:schemeClr val="tx1"/>
                </a:solidFill>
              </a:rPr>
              <a:t>Document data found</a:t>
            </a:r>
            <a:endParaRPr lang="en-US" dirty="0">
              <a:solidFill>
                <a:schemeClr val="tx1"/>
              </a:solidFill>
            </a:endParaRPr>
          </a:p>
        </p:txBody>
      </p:sp>
      <p:sp>
        <p:nvSpPr>
          <p:cNvPr id="7" name="Date Placeholder 6"/>
          <p:cNvSpPr>
            <a:spLocks noGrp="1"/>
          </p:cNvSpPr>
          <p:nvPr>
            <p:ph type="dt" sz="half" idx="10"/>
          </p:nvPr>
        </p:nvSpPr>
        <p:spPr/>
        <p:txBody>
          <a:bodyPr/>
          <a:lstStyle/>
          <a:p>
            <a:fld id="{C1304254-20C9-49CB-B0E7-95CC2AF32C4D}" type="datetime1">
              <a:rPr lang="en-US" smtClean="0"/>
              <a:t>5/17/2012</a:t>
            </a:fld>
            <a:endParaRPr lang="en-US"/>
          </a:p>
        </p:txBody>
      </p:sp>
      <p:sp>
        <p:nvSpPr>
          <p:cNvPr id="8" name="Slide Number Placeholder 7"/>
          <p:cNvSpPr>
            <a:spLocks noGrp="1"/>
          </p:cNvSpPr>
          <p:nvPr>
            <p:ph type="sldNum" sz="quarter" idx="12"/>
          </p:nvPr>
        </p:nvSpPr>
        <p:spPr/>
        <p:txBody>
          <a:bodyPr/>
          <a:lstStyle/>
          <a:p>
            <a:fld id="{AF4A1FCD-163D-4B66-B81C-E0A4C04EF21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Understand Required Data</a:t>
            </a:r>
            <a:endParaRPr lang="en-US" dirty="0"/>
          </a:p>
        </p:txBody>
      </p:sp>
      <p:sp>
        <p:nvSpPr>
          <p:cNvPr id="3" name="Content Placeholder 2"/>
          <p:cNvSpPr>
            <a:spLocks noGrp="1"/>
          </p:cNvSpPr>
          <p:nvPr>
            <p:ph idx="1"/>
          </p:nvPr>
        </p:nvSpPr>
        <p:spPr>
          <a:xfrm>
            <a:off x="366689" y="1412755"/>
            <a:ext cx="8320111" cy="4881971"/>
          </a:xfrm>
        </p:spPr>
        <p:txBody>
          <a:bodyPr>
            <a:normAutofit/>
          </a:bodyPr>
          <a:lstStyle/>
          <a:p>
            <a:r>
              <a:rPr lang="en-US" dirty="0" smtClean="0"/>
              <a:t>Well centric structure</a:t>
            </a:r>
          </a:p>
          <a:p>
            <a:r>
              <a:rPr lang="en-US" dirty="0" smtClean="0"/>
              <a:t>Data collection-- 4 categories: </a:t>
            </a:r>
          </a:p>
          <a:p>
            <a:pPr lvl="1"/>
            <a:r>
              <a:rPr lang="en-US" dirty="0" smtClean="0"/>
              <a:t>Inventory</a:t>
            </a:r>
          </a:p>
          <a:p>
            <a:pPr lvl="1"/>
            <a:r>
              <a:rPr lang="en-US" dirty="0" smtClean="0"/>
              <a:t>Compliance Monitoring</a:t>
            </a:r>
          </a:p>
          <a:p>
            <a:pPr lvl="1"/>
            <a:r>
              <a:rPr lang="en-US" dirty="0" smtClean="0"/>
              <a:t>Violation/Enforcement </a:t>
            </a:r>
          </a:p>
          <a:p>
            <a:pPr lvl="1"/>
            <a:r>
              <a:rPr lang="en-US" dirty="0" smtClean="0"/>
              <a:t>Class I and Deep Wells</a:t>
            </a:r>
          </a:p>
          <a:p>
            <a:r>
              <a:rPr lang="en-US" dirty="0" smtClean="0"/>
              <a:t>Business Rules</a:t>
            </a:r>
          </a:p>
          <a:p>
            <a:pPr lvl="1"/>
            <a:r>
              <a:rPr lang="en-US" dirty="0" smtClean="0"/>
              <a:t>2 levels: required 1 and required 2</a:t>
            </a:r>
          </a:p>
          <a:p>
            <a:pPr lvl="1"/>
            <a:r>
              <a:rPr lang="en-US" dirty="0" smtClean="0"/>
              <a:t>Applying for table and data element</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D3F7862F-B986-4084-B037-774ABAF2D85E}"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Find Equivalent Data</a:t>
            </a:r>
            <a:endParaRPr lang="en-US" dirty="0"/>
          </a:p>
        </p:txBody>
      </p:sp>
      <p:sp>
        <p:nvSpPr>
          <p:cNvPr id="3" name="Content Placeholder 2"/>
          <p:cNvSpPr>
            <a:spLocks noGrp="1"/>
          </p:cNvSpPr>
          <p:nvPr>
            <p:ph idx="1"/>
          </p:nvPr>
        </p:nvSpPr>
        <p:spPr/>
        <p:txBody>
          <a:bodyPr>
            <a:normAutofit lnSpcReduction="10000"/>
          </a:bodyPr>
          <a:lstStyle/>
          <a:p>
            <a:r>
              <a:rPr lang="en-US" dirty="0" smtClean="0"/>
              <a:t>Where is the required data stored in the source? – electronic/paper file, table, column</a:t>
            </a:r>
          </a:p>
          <a:p>
            <a:endParaRPr lang="en-US" dirty="0" smtClean="0"/>
          </a:p>
          <a:p>
            <a:r>
              <a:rPr lang="en-US" dirty="0" smtClean="0"/>
              <a:t>How equivalent data element is? – one-to-one or one-to-many from the source</a:t>
            </a:r>
          </a:p>
          <a:p>
            <a:endParaRPr lang="en-US" dirty="0" smtClean="0"/>
          </a:p>
          <a:p>
            <a:r>
              <a:rPr lang="en-US" dirty="0" smtClean="0"/>
              <a:t>How many values are on each element? – one or multiple values exist in the source column</a:t>
            </a:r>
          </a:p>
          <a:p>
            <a:endParaRPr lang="en-US" dirty="0" smtClean="0"/>
          </a:p>
          <a:p>
            <a:r>
              <a:rPr lang="en-US" dirty="0" smtClean="0"/>
              <a:t>Is the data primitive or derived?</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AC1565D9-5BEA-4F76-973F-CC78A07DDE6C}"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Document Data Found</a:t>
            </a:r>
            <a:endParaRPr lang="en-US" dirty="0"/>
          </a:p>
        </p:txBody>
      </p:sp>
      <p:sp>
        <p:nvSpPr>
          <p:cNvPr id="3" name="Content Placeholder 2"/>
          <p:cNvSpPr>
            <a:spLocks noGrp="1"/>
          </p:cNvSpPr>
          <p:nvPr>
            <p:ph idx="1"/>
          </p:nvPr>
        </p:nvSpPr>
        <p:spPr/>
        <p:txBody>
          <a:bodyPr>
            <a:normAutofit/>
          </a:bodyPr>
          <a:lstStyle/>
          <a:p>
            <a:r>
              <a:rPr lang="en-US" dirty="0" smtClean="0"/>
              <a:t>Write equivalent data found or/and logic to get the required data in the Logical Mapping form</a:t>
            </a:r>
          </a:p>
          <a:p>
            <a:endParaRPr lang="en-US" dirty="0" smtClean="0"/>
          </a:p>
          <a:p>
            <a:r>
              <a:rPr lang="en-US" dirty="0" smtClean="0"/>
              <a:t>Indicate if data is not available, not in electronic form, not in similar data structure, etc.</a:t>
            </a:r>
          </a:p>
          <a:p>
            <a:endParaRPr lang="en-US" dirty="0" smtClean="0"/>
          </a:p>
          <a:p>
            <a:r>
              <a:rPr lang="en-US" dirty="0" smtClean="0"/>
              <a:t>Specify default values if used</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525AC27B-3887-496D-ACFC-6B8363A17D65}"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XML document/UIC Staging Database</a:t>
            </a:r>
          </a:p>
        </p:txBody>
      </p:sp>
      <p:sp>
        <p:nvSpPr>
          <p:cNvPr id="3" name="Content Placeholder 2"/>
          <p:cNvSpPr>
            <a:spLocks noGrp="1"/>
          </p:cNvSpPr>
          <p:nvPr>
            <p:ph idx="1"/>
          </p:nvPr>
        </p:nvSpPr>
        <p:spPr>
          <a:xfrm>
            <a:off x="251475" y="1600200"/>
            <a:ext cx="8641050" cy="4939578"/>
          </a:xfrm>
        </p:spPr>
        <p:txBody>
          <a:bodyPr>
            <a:normAutofit fontScale="92500" lnSpcReduction="10000"/>
          </a:bodyPr>
          <a:lstStyle/>
          <a:p>
            <a:r>
              <a:rPr lang="en-US" dirty="0" smtClean="0"/>
              <a:t>XML format, “</a:t>
            </a:r>
            <a:r>
              <a:rPr lang="en-US" dirty="0" smtClean="0">
                <a:hlinkClick r:id="rId2"/>
              </a:rPr>
              <a:t>Sample XML Instance File</a:t>
            </a:r>
            <a:r>
              <a:rPr lang="en-US" dirty="0" smtClean="0"/>
              <a:t>” or Access/Oracle format, “</a:t>
            </a:r>
            <a:r>
              <a:rPr lang="en-US" dirty="0" smtClean="0">
                <a:hlinkClick r:id="rId3" tooltip="UIC Access Template"/>
              </a:rPr>
              <a:t>UIC Access Template</a:t>
            </a:r>
            <a:r>
              <a:rPr lang="en-US" dirty="0" smtClean="0"/>
              <a:t>”</a:t>
            </a:r>
          </a:p>
          <a:p>
            <a:r>
              <a:rPr lang="en-US" dirty="0" smtClean="0"/>
              <a:t>Conformed UIC “</a:t>
            </a:r>
            <a:r>
              <a:rPr lang="en-US" dirty="0" smtClean="0">
                <a:hlinkClick r:id="rId4"/>
              </a:rPr>
              <a:t>XML Schema </a:t>
            </a:r>
            <a:r>
              <a:rPr lang="en-US" dirty="0" smtClean="0"/>
              <a:t>“ v.2 or UIC Staging Database template</a:t>
            </a:r>
          </a:p>
          <a:p>
            <a:r>
              <a:rPr lang="en-US" dirty="0" smtClean="0"/>
              <a:t>A set of activities:</a:t>
            </a:r>
          </a:p>
          <a:p>
            <a:pPr lvl="1"/>
            <a:r>
              <a:rPr lang="en-US" dirty="0" smtClean="0"/>
              <a:t>Extract data identified in the logical mapping form</a:t>
            </a:r>
          </a:p>
          <a:p>
            <a:pPr lvl="1"/>
            <a:r>
              <a:rPr lang="en-US" dirty="0" smtClean="0"/>
              <a:t>Transform appropriate data format &amp; data structure followed </a:t>
            </a:r>
            <a:r>
              <a:rPr lang="en-US" dirty="0" smtClean="0">
                <a:hlinkClick r:id="rId5"/>
              </a:rPr>
              <a:t>UIC Business Rules</a:t>
            </a:r>
            <a:endParaRPr lang="en-US" dirty="0" smtClean="0"/>
          </a:p>
          <a:p>
            <a:pPr lvl="1"/>
            <a:r>
              <a:rPr lang="en-US" dirty="0" smtClean="0"/>
              <a:t>Generate the transformed data to XML document, or </a:t>
            </a:r>
          </a:p>
          <a:p>
            <a:pPr lvl="1"/>
            <a:r>
              <a:rPr lang="en-US" dirty="0" smtClean="0"/>
              <a:t>Load the transformed data to the Staging database template </a:t>
            </a:r>
          </a:p>
          <a:p>
            <a:endParaRPr lang="en-US" dirty="0"/>
          </a:p>
        </p:txBody>
      </p:sp>
      <p:sp>
        <p:nvSpPr>
          <p:cNvPr id="4" name="Date Placeholder 3"/>
          <p:cNvSpPr>
            <a:spLocks noGrp="1"/>
          </p:cNvSpPr>
          <p:nvPr>
            <p:ph type="dt" sz="half" idx="10"/>
          </p:nvPr>
        </p:nvSpPr>
        <p:spPr/>
        <p:txBody>
          <a:bodyPr/>
          <a:lstStyle/>
          <a:p>
            <a:fld id="{4D3F663B-7C52-4227-B843-3A977A63F62D}"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9654"/>
          </a:xfrm>
        </p:spPr>
        <p:txBody>
          <a:bodyPr>
            <a:normAutofit fontScale="90000"/>
          </a:bodyPr>
          <a:lstStyle/>
          <a:p>
            <a:r>
              <a:rPr lang="en-US" dirty="0" smtClean="0"/>
              <a:t>Available Mapping Tools</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4744821" y="2449681"/>
            <a:ext cx="4090097" cy="2074862"/>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09082" y="3774642"/>
            <a:ext cx="4205311" cy="1971146"/>
          </a:xfrm>
          <a:prstGeom prst="rect">
            <a:avLst/>
          </a:prstGeom>
          <a:noFill/>
          <a:ln w="9525">
            <a:noFill/>
            <a:miter lim="800000"/>
            <a:headEnd/>
            <a:tailEnd/>
          </a:ln>
        </p:spPr>
      </p:pic>
      <p:sp>
        <p:nvSpPr>
          <p:cNvPr id="7" name="Rectangle 6"/>
          <p:cNvSpPr/>
          <p:nvPr/>
        </p:nvSpPr>
        <p:spPr>
          <a:xfrm>
            <a:off x="481903" y="1355148"/>
            <a:ext cx="2995564" cy="369332"/>
          </a:xfrm>
          <a:prstGeom prst="rect">
            <a:avLst/>
          </a:prstGeom>
        </p:spPr>
        <p:txBody>
          <a:bodyPr wrap="square">
            <a:spAutoFit/>
          </a:bodyPr>
          <a:lstStyle/>
          <a:p>
            <a:r>
              <a:rPr lang="en-US" dirty="0" smtClean="0">
                <a:hlinkClick r:id="rId5"/>
              </a:rPr>
              <a:t>UIC v2.0 </a:t>
            </a:r>
            <a:r>
              <a:rPr lang="en-US" dirty="0" err="1" smtClean="0">
                <a:hlinkClick r:id="rId5"/>
              </a:rPr>
              <a:t>plugin</a:t>
            </a:r>
            <a:r>
              <a:rPr lang="en-US" dirty="0" smtClean="0"/>
              <a:t> </a:t>
            </a:r>
            <a:r>
              <a:rPr lang="nl-NL" dirty="0" smtClean="0"/>
              <a:t>(.NET v1.2)</a:t>
            </a:r>
            <a:endParaRPr lang="en-US" dirty="0"/>
          </a:p>
        </p:txBody>
      </p:sp>
      <p:pic>
        <p:nvPicPr>
          <p:cNvPr id="1028" name="Picture 4"/>
          <p:cNvPicPr>
            <a:picLocks noChangeAspect="1" noChangeArrowheads="1"/>
          </p:cNvPicPr>
          <p:nvPr/>
        </p:nvPicPr>
        <p:blipFill>
          <a:blip r:embed="rId6" cstate="print"/>
          <a:srcRect/>
          <a:stretch>
            <a:fillRect/>
          </a:stretch>
        </p:blipFill>
        <p:spPr bwMode="auto">
          <a:xfrm>
            <a:off x="366689" y="1873611"/>
            <a:ext cx="4127259" cy="1785817"/>
          </a:xfrm>
          <a:prstGeom prst="rect">
            <a:avLst/>
          </a:prstGeom>
          <a:noFill/>
          <a:ln w="9525">
            <a:noFill/>
            <a:miter lim="800000"/>
            <a:headEnd/>
            <a:tailEnd/>
          </a:ln>
        </p:spPr>
      </p:pic>
      <p:sp>
        <p:nvSpPr>
          <p:cNvPr id="9" name="Rectangle 8"/>
          <p:cNvSpPr/>
          <p:nvPr/>
        </p:nvSpPr>
        <p:spPr>
          <a:xfrm>
            <a:off x="4687214" y="4811568"/>
            <a:ext cx="1209747" cy="369332"/>
          </a:xfrm>
          <a:prstGeom prst="rect">
            <a:avLst/>
          </a:prstGeom>
        </p:spPr>
        <p:txBody>
          <a:bodyPr wrap="square">
            <a:spAutoFit/>
          </a:bodyPr>
          <a:lstStyle/>
          <a:p>
            <a:r>
              <a:rPr lang="en-US" dirty="0" smtClean="0">
                <a:hlinkClick r:id="rId7" action="ppaction://hlinkfile"/>
              </a:rPr>
              <a:t>CDX Client</a:t>
            </a:r>
            <a:endParaRPr lang="en-US" dirty="0" smtClean="0"/>
          </a:p>
        </p:txBody>
      </p:sp>
      <p:sp>
        <p:nvSpPr>
          <p:cNvPr id="11" name="Rectangle 10"/>
          <p:cNvSpPr/>
          <p:nvPr/>
        </p:nvSpPr>
        <p:spPr>
          <a:xfrm>
            <a:off x="5032856" y="1931218"/>
            <a:ext cx="3110778" cy="369332"/>
          </a:xfrm>
          <a:prstGeom prst="rect">
            <a:avLst/>
          </a:prstGeom>
        </p:spPr>
        <p:txBody>
          <a:bodyPr wrap="square">
            <a:spAutoFit/>
          </a:bodyPr>
          <a:lstStyle/>
          <a:p>
            <a:r>
              <a:rPr lang="en-US" dirty="0" smtClean="0"/>
              <a:t>Staging </a:t>
            </a:r>
            <a:r>
              <a:rPr lang="en-US" dirty="0" smtClean="0">
                <a:hlinkClick r:id="rId8" tooltip="UIC Access Template"/>
              </a:rPr>
              <a:t>UIC Access Template </a:t>
            </a:r>
            <a:endParaRPr lang="en-US" dirty="0"/>
          </a:p>
        </p:txBody>
      </p:sp>
      <p:sp>
        <p:nvSpPr>
          <p:cNvPr id="12" name="Down Arrow 11"/>
          <p:cNvSpPr/>
          <p:nvPr/>
        </p:nvSpPr>
        <p:spPr>
          <a:xfrm>
            <a:off x="6588245" y="2276860"/>
            <a:ext cx="45719" cy="11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Down Arrow 12"/>
          <p:cNvSpPr/>
          <p:nvPr/>
        </p:nvSpPr>
        <p:spPr>
          <a:xfrm>
            <a:off x="2210113" y="1700790"/>
            <a:ext cx="57607" cy="11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Left Arrow 14"/>
          <p:cNvSpPr/>
          <p:nvPr/>
        </p:nvSpPr>
        <p:spPr>
          <a:xfrm>
            <a:off x="4514393" y="4984389"/>
            <a:ext cx="172821"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9" cstate="print"/>
          <a:srcRect/>
          <a:stretch>
            <a:fillRect/>
          </a:stretch>
        </p:blipFill>
        <p:spPr bwMode="auto">
          <a:xfrm>
            <a:off x="6127389" y="4581140"/>
            <a:ext cx="2707529" cy="2046432"/>
          </a:xfrm>
          <a:prstGeom prst="rect">
            <a:avLst/>
          </a:prstGeom>
          <a:noFill/>
          <a:ln w="9525">
            <a:noFill/>
            <a:miter lim="800000"/>
            <a:headEnd/>
            <a:tailEnd/>
          </a:ln>
        </p:spPr>
      </p:pic>
      <p:sp>
        <p:nvSpPr>
          <p:cNvPr id="17" name="Right Arrow 16"/>
          <p:cNvSpPr/>
          <p:nvPr/>
        </p:nvSpPr>
        <p:spPr>
          <a:xfrm>
            <a:off x="5896961" y="4984389"/>
            <a:ext cx="17282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4723" y="5790887"/>
            <a:ext cx="5357451" cy="830997"/>
          </a:xfrm>
          <a:prstGeom prst="rect">
            <a:avLst/>
          </a:prstGeom>
        </p:spPr>
        <p:txBody>
          <a:bodyPr wrap="square">
            <a:spAutoFit/>
          </a:bodyPr>
          <a:lstStyle/>
          <a:p>
            <a:pPr>
              <a:buFont typeface="Arial" pitchFamily="34" charset="0"/>
              <a:buChar char="•"/>
            </a:pPr>
            <a:r>
              <a:rPr lang="en-US" sz="1600" dirty="0" smtClean="0"/>
              <a:t> Submit data from either Access/Oracle database or XML doc</a:t>
            </a:r>
          </a:p>
          <a:p>
            <a:pPr>
              <a:buFont typeface="Arial" pitchFamily="34" charset="0"/>
              <a:buChar char="•"/>
            </a:pPr>
            <a:r>
              <a:rPr lang="en-US" sz="1600" dirty="0" smtClean="0"/>
              <a:t> Validate </a:t>
            </a:r>
            <a:r>
              <a:rPr lang="en-US" sz="1600" dirty="0" err="1" smtClean="0"/>
              <a:t>Presubmission</a:t>
            </a:r>
            <a:r>
              <a:rPr lang="en-US" sz="1600" dirty="0" smtClean="0"/>
              <a:t> Data</a:t>
            </a:r>
          </a:p>
          <a:p>
            <a:pPr>
              <a:buFont typeface="Arial" pitchFamily="34" charset="0"/>
              <a:buChar char="•"/>
            </a:pPr>
            <a:r>
              <a:rPr lang="en-US" sz="1600" dirty="0" smtClean="0"/>
              <a:t> Convert data to XML format</a:t>
            </a:r>
          </a:p>
        </p:txBody>
      </p:sp>
      <p:sp>
        <p:nvSpPr>
          <p:cNvPr id="18" name="Up Arrow 17"/>
          <p:cNvSpPr/>
          <p:nvPr/>
        </p:nvSpPr>
        <p:spPr>
          <a:xfrm>
            <a:off x="481903" y="5790886"/>
            <a:ext cx="115215" cy="7488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8"/>
          <p:cNvSpPr>
            <a:spLocks noGrp="1"/>
          </p:cNvSpPr>
          <p:nvPr>
            <p:ph type="dt" sz="half" idx="10"/>
          </p:nvPr>
        </p:nvSpPr>
        <p:spPr/>
        <p:txBody>
          <a:bodyPr/>
          <a:lstStyle/>
          <a:p>
            <a:fld id="{42ED58A8-51DF-4006-9CFB-39DAFAD4678E}" type="datetime1">
              <a:rPr lang="en-US" smtClean="0"/>
              <a:t>5/17/2012</a:t>
            </a:fld>
            <a:endParaRPr lang="en-US"/>
          </a:p>
        </p:txBody>
      </p:sp>
      <p:sp>
        <p:nvSpPr>
          <p:cNvPr id="20" name="Slide Number Placeholder 19"/>
          <p:cNvSpPr>
            <a:spLocks noGrp="1"/>
          </p:cNvSpPr>
          <p:nvPr>
            <p:ph type="sldNum" sz="quarter" idx="12"/>
          </p:nvPr>
        </p:nvSpPr>
        <p:spPr/>
        <p:txBody>
          <a:bodyPr/>
          <a:lstStyle/>
          <a:p>
            <a:fld id="{AF4A1FCD-163D-4B66-B81C-E0A4C04EF21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Submission</a:t>
            </a:r>
            <a:endParaRPr lang="en-US" dirty="0"/>
          </a:p>
        </p:txBody>
      </p:sp>
      <p:sp>
        <p:nvSpPr>
          <p:cNvPr id="3" name="Content Placeholder 2"/>
          <p:cNvSpPr>
            <a:spLocks noGrp="1"/>
          </p:cNvSpPr>
          <p:nvPr>
            <p:ph idx="1"/>
          </p:nvPr>
        </p:nvSpPr>
        <p:spPr/>
        <p:txBody>
          <a:bodyPr>
            <a:normAutofit fontScale="92500"/>
          </a:bodyPr>
          <a:lstStyle/>
          <a:p>
            <a:r>
              <a:rPr lang="en-US" dirty="0" smtClean="0"/>
              <a:t>UIC NAAS Account</a:t>
            </a:r>
          </a:p>
          <a:p>
            <a:r>
              <a:rPr lang="en-US" dirty="0" smtClean="0"/>
              <a:t>Submit data to CDX (“</a:t>
            </a:r>
            <a:r>
              <a:rPr lang="en-US" dirty="0" err="1" smtClean="0"/>
              <a:t>CDXTest</a:t>
            </a:r>
            <a:r>
              <a:rPr lang="en-US" dirty="0" smtClean="0"/>
              <a:t>”) via:</a:t>
            </a:r>
          </a:p>
          <a:p>
            <a:pPr lvl="1"/>
            <a:r>
              <a:rPr lang="en-US" b="1" dirty="0" smtClean="0"/>
              <a:t>State Node </a:t>
            </a:r>
            <a:r>
              <a:rPr lang="en-US" dirty="0" smtClean="0"/>
              <a:t>– available only if data submitters having their own node</a:t>
            </a:r>
          </a:p>
          <a:p>
            <a:pPr lvl="1"/>
            <a:r>
              <a:rPr lang="en-US" b="1" dirty="0" smtClean="0"/>
              <a:t>CDX Node Client</a:t>
            </a:r>
            <a:r>
              <a:rPr lang="en-US" dirty="0" smtClean="0"/>
              <a:t> (customized with UIC features) – available for all submitters, download at: </a:t>
            </a:r>
            <a:r>
              <a:rPr lang="en-US" dirty="0" smtClean="0">
                <a:hlinkClick r:id="rId2"/>
              </a:rPr>
              <a:t>http://test.epacdxnode.net/cdx_client/</a:t>
            </a:r>
            <a:endParaRPr lang="en-US" dirty="0" smtClean="0"/>
          </a:p>
          <a:p>
            <a:pPr lvl="1"/>
            <a:r>
              <a:rPr lang="en-US" b="1" dirty="0" smtClean="0"/>
              <a:t>Exchange Network Services Center </a:t>
            </a:r>
            <a:r>
              <a:rPr lang="en-US" dirty="0" smtClean="0"/>
              <a:t>– available for all submitters:  </a:t>
            </a:r>
            <a:r>
              <a:rPr lang="en-US" dirty="0" smtClean="0">
                <a:hlinkClick r:id="rId3"/>
              </a:rPr>
              <a:t>https://enservices.epa.gov/login.aspx#</a:t>
            </a:r>
            <a:endParaRPr lang="en-US" dirty="0" smtClean="0"/>
          </a:p>
          <a:p>
            <a:r>
              <a:rPr lang="en-US" dirty="0" smtClean="0"/>
              <a:t>Review validation reports &amp; correct data errors</a:t>
            </a:r>
          </a:p>
        </p:txBody>
      </p:sp>
      <p:sp>
        <p:nvSpPr>
          <p:cNvPr id="4" name="Date Placeholder 3"/>
          <p:cNvSpPr>
            <a:spLocks noGrp="1"/>
          </p:cNvSpPr>
          <p:nvPr>
            <p:ph type="dt" sz="half" idx="10"/>
          </p:nvPr>
        </p:nvSpPr>
        <p:spPr/>
        <p:txBody>
          <a:bodyPr/>
          <a:lstStyle/>
          <a:p>
            <a:fld id="{F5551DA4-F52E-4B15-9130-59ABE5CC3DC4}"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Submission</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Select “</a:t>
            </a:r>
            <a:r>
              <a:rPr lang="en-US" sz="2800" dirty="0" err="1" smtClean="0"/>
              <a:t>CDXProd</a:t>
            </a:r>
            <a:r>
              <a:rPr lang="en-US" sz="2800" dirty="0" smtClean="0"/>
              <a:t>” option when submitting to CDX</a:t>
            </a:r>
          </a:p>
          <a:p>
            <a:endParaRPr lang="en-US" sz="2800" dirty="0" smtClean="0"/>
          </a:p>
          <a:p>
            <a:r>
              <a:rPr lang="en-US" sz="2800" dirty="0" smtClean="0"/>
              <a:t>Review &amp; discuss QA/QC comments from EPA</a:t>
            </a:r>
          </a:p>
          <a:p>
            <a:endParaRPr lang="en-US" sz="2800" dirty="0" smtClean="0"/>
          </a:p>
          <a:p>
            <a:r>
              <a:rPr lang="en-US" sz="2800" dirty="0" smtClean="0"/>
              <a:t>Adjust and resubmit the file if submitted data shows data quality issues (i.e., illogical to program implementation, unintended mapping errors, etc.)</a:t>
            </a:r>
          </a:p>
          <a:p>
            <a:endParaRPr lang="en-US" sz="2800" dirty="0" smtClean="0"/>
          </a:p>
          <a:p>
            <a:r>
              <a:rPr lang="en-US" sz="2800" dirty="0" smtClean="0"/>
              <a:t>Standard Operating Procedure (</a:t>
            </a:r>
            <a:r>
              <a:rPr lang="it-IT" sz="2800" dirty="0" smtClean="0">
                <a:hlinkClick r:id="rId2" tooltip="2012_SOP.pdf"/>
              </a:rPr>
              <a:t>2012 UIC Data Submission SOP</a:t>
            </a:r>
            <a:r>
              <a:rPr lang="it-IT" sz="2800" dirty="0" smtClean="0"/>
              <a:t> ): </a:t>
            </a:r>
            <a:r>
              <a:rPr lang="en-US" sz="2800" dirty="0" smtClean="0"/>
              <a:t>guidance for quarterly submission</a:t>
            </a:r>
            <a:endParaRPr lang="en-US" sz="2800" dirty="0"/>
          </a:p>
        </p:txBody>
      </p:sp>
      <p:sp>
        <p:nvSpPr>
          <p:cNvPr id="4" name="Date Placeholder 3"/>
          <p:cNvSpPr>
            <a:spLocks noGrp="1"/>
          </p:cNvSpPr>
          <p:nvPr>
            <p:ph type="dt" sz="half" idx="10"/>
          </p:nvPr>
        </p:nvSpPr>
        <p:spPr/>
        <p:txBody>
          <a:bodyPr/>
          <a:lstStyle/>
          <a:p>
            <a:fld id="{BBA87909-7836-4454-8B29-0E0591713620}"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Collaborate with State’s UIC program to flow UIC data &amp; transition to e-reporting</a:t>
            </a:r>
          </a:p>
          <a:p>
            <a:endParaRPr lang="en-US" dirty="0" smtClean="0"/>
          </a:p>
          <a:p>
            <a:r>
              <a:rPr lang="en-US" dirty="0" smtClean="0"/>
              <a:t>Join ongoing UIC IPT 2 to understand data flow details and learn experiences sharing from other states</a:t>
            </a:r>
          </a:p>
          <a:p>
            <a:endParaRPr lang="en-US" dirty="0" smtClean="0"/>
          </a:p>
          <a:p>
            <a:r>
              <a:rPr lang="en-US" dirty="0" smtClean="0"/>
              <a:t>Evaluate technical program &amp; resource requirements to flow data</a:t>
            </a:r>
            <a:endParaRPr lang="en-US" dirty="0"/>
          </a:p>
        </p:txBody>
      </p:sp>
      <p:sp>
        <p:nvSpPr>
          <p:cNvPr id="4" name="Date Placeholder 3"/>
          <p:cNvSpPr>
            <a:spLocks noGrp="1"/>
          </p:cNvSpPr>
          <p:nvPr>
            <p:ph type="dt" sz="half" idx="10"/>
          </p:nvPr>
        </p:nvSpPr>
        <p:spPr/>
        <p:txBody>
          <a:bodyPr/>
          <a:lstStyle/>
          <a:p>
            <a:fld id="{1A380531-BCCE-423B-8F0C-076F08D63A07}"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96" y="203008"/>
            <a:ext cx="8229600" cy="677261"/>
          </a:xfrm>
        </p:spPr>
        <p:txBody>
          <a:bodyPr>
            <a:normAutofit fontScale="90000"/>
          </a:bodyPr>
          <a:lstStyle/>
          <a:p>
            <a:r>
              <a:rPr lang="en-US" dirty="0" smtClean="0"/>
              <a:t>Contact</a:t>
            </a:r>
            <a:endParaRPr lang="en-US" dirty="0"/>
          </a:p>
        </p:txBody>
      </p:sp>
      <p:sp>
        <p:nvSpPr>
          <p:cNvPr id="3" name="Content Placeholder 2"/>
          <p:cNvSpPr>
            <a:spLocks noGrp="1"/>
          </p:cNvSpPr>
          <p:nvPr>
            <p:ph idx="1"/>
          </p:nvPr>
        </p:nvSpPr>
        <p:spPr>
          <a:xfrm>
            <a:off x="309082" y="1585575"/>
            <a:ext cx="8525836" cy="4781381"/>
          </a:xfrm>
        </p:spPr>
        <p:txBody>
          <a:bodyPr>
            <a:normAutofit fontScale="25000" lnSpcReduction="20000"/>
          </a:bodyPr>
          <a:lstStyle/>
          <a:p>
            <a:pPr>
              <a:buFont typeface="Wingdings" pitchFamily="2" charset="2"/>
              <a:buChar char="Ø"/>
            </a:pPr>
            <a:r>
              <a:rPr lang="en-US" sz="9600" b="1" dirty="0" smtClean="0">
                <a:latin typeface="Calibri" pitchFamily="34" charset="0"/>
              </a:rPr>
              <a:t>UIC page on the EN Web site</a:t>
            </a:r>
            <a:r>
              <a:rPr lang="en-US" sz="7200" dirty="0" smtClean="0">
                <a:latin typeface="Calibri" pitchFamily="34" charset="0"/>
              </a:rPr>
              <a:t>: </a:t>
            </a:r>
            <a:r>
              <a:rPr lang="en-US" sz="7200" dirty="0" smtClean="0">
                <a:latin typeface="Calibri" pitchFamily="34" charset="0"/>
                <a:hlinkClick r:id="rId2"/>
              </a:rPr>
              <a:t>http://www.exchangenetwork.net/data-exchange/underground-injection-controls</a:t>
            </a:r>
            <a:endParaRPr lang="en-US" sz="7200" dirty="0" smtClean="0">
              <a:latin typeface="Calibri" pitchFamily="34" charset="0"/>
            </a:endParaRPr>
          </a:p>
          <a:p>
            <a:pPr>
              <a:buFont typeface="Wingdings" pitchFamily="2" charset="2"/>
              <a:buChar char="Ø"/>
            </a:pPr>
            <a:endParaRPr lang="en-US" sz="7200" dirty="0" smtClean="0">
              <a:latin typeface="Calibri" pitchFamily="34" charset="0"/>
            </a:endParaRPr>
          </a:p>
          <a:p>
            <a:pPr>
              <a:buFont typeface="Wingdings" pitchFamily="2" charset="2"/>
              <a:buChar char="Ø"/>
            </a:pPr>
            <a:r>
              <a:rPr lang="en-US" sz="9600" b="1" dirty="0" smtClean="0">
                <a:latin typeface="Calibri" pitchFamily="34" charset="0"/>
              </a:rPr>
              <a:t>EPA Region</a:t>
            </a:r>
            <a:r>
              <a:rPr lang="en-US" sz="7200" dirty="0" smtClean="0">
                <a:latin typeface="Calibri" pitchFamily="34" charset="0"/>
              </a:rPr>
              <a:t>:</a:t>
            </a:r>
          </a:p>
          <a:p>
            <a:pPr lvl="1">
              <a:buFont typeface="Wingdings" pitchFamily="2" charset="2"/>
              <a:buChar char="§"/>
            </a:pPr>
            <a:r>
              <a:rPr lang="en-US" sz="6800" dirty="0" smtClean="0">
                <a:latin typeface="Calibri" pitchFamily="34" charset="0"/>
              </a:rPr>
              <a:t>UIC programs – Data Management Coordinators </a:t>
            </a:r>
          </a:p>
          <a:p>
            <a:pPr lvl="1">
              <a:buFont typeface="Wingdings" pitchFamily="2" charset="2"/>
              <a:buChar char="§"/>
            </a:pPr>
            <a:r>
              <a:rPr lang="en-US" sz="6800" dirty="0" smtClean="0">
                <a:latin typeface="Calibri" pitchFamily="34" charset="0"/>
              </a:rPr>
              <a:t>EN Coordinators ,“EPA Regional Contact”:  </a:t>
            </a:r>
            <a:r>
              <a:rPr lang="en-US" sz="6800" dirty="0" smtClean="0">
                <a:latin typeface="Calibri" pitchFamily="34" charset="0"/>
                <a:hlinkClick r:id="rId3"/>
              </a:rPr>
              <a:t>http://www.exchangenetwork.net/about/contacts/</a:t>
            </a:r>
            <a:endParaRPr lang="en-US" sz="6800" dirty="0" smtClean="0">
              <a:latin typeface="Calibri" pitchFamily="34" charset="0"/>
            </a:endParaRPr>
          </a:p>
          <a:p>
            <a:pPr>
              <a:buFont typeface="Wingdings" pitchFamily="2" charset="2"/>
              <a:buChar char="Ø"/>
            </a:pPr>
            <a:endParaRPr lang="en-US" sz="7200" dirty="0" smtClean="0">
              <a:latin typeface="Calibri" pitchFamily="34" charset="0"/>
            </a:endParaRPr>
          </a:p>
          <a:p>
            <a:pPr>
              <a:buFont typeface="Wingdings" pitchFamily="2" charset="2"/>
              <a:buChar char="Ø"/>
            </a:pPr>
            <a:r>
              <a:rPr lang="en-US" sz="9600" b="1" dirty="0" smtClean="0">
                <a:latin typeface="Calibri" pitchFamily="34" charset="0"/>
              </a:rPr>
              <a:t>EPA HQ: </a:t>
            </a:r>
          </a:p>
          <a:p>
            <a:pPr lvl="1">
              <a:lnSpc>
                <a:spcPct val="90000"/>
              </a:lnSpc>
              <a:buNone/>
            </a:pPr>
            <a:r>
              <a:rPr lang="en-US" sz="7200" b="1" dirty="0" smtClean="0">
                <a:latin typeface="Calibri" pitchFamily="34" charset="0"/>
              </a:rPr>
              <a:t>Technical Questions</a:t>
            </a:r>
          </a:p>
          <a:p>
            <a:pPr lvl="1">
              <a:lnSpc>
                <a:spcPct val="90000"/>
              </a:lnSpc>
              <a:buFont typeface="Wingdings" pitchFamily="2" charset="2"/>
              <a:buChar char="§"/>
            </a:pPr>
            <a:r>
              <a:rPr lang="en-US" sz="7200" dirty="0" smtClean="0">
                <a:latin typeface="Calibri" pitchFamily="34" charset="0"/>
              </a:rPr>
              <a:t>Carl </a:t>
            </a:r>
            <a:r>
              <a:rPr lang="en-US" sz="7200" dirty="0" err="1" smtClean="0">
                <a:latin typeface="Calibri" pitchFamily="34" charset="0"/>
              </a:rPr>
              <a:t>Reeverts</a:t>
            </a:r>
            <a:r>
              <a:rPr lang="en-US" sz="7200" dirty="0" smtClean="0">
                <a:latin typeface="Calibri" pitchFamily="34" charset="0"/>
              </a:rPr>
              <a:t> -  (202) 564-4632</a:t>
            </a:r>
          </a:p>
          <a:p>
            <a:pPr lvl="1">
              <a:lnSpc>
                <a:spcPct val="90000"/>
              </a:lnSpc>
              <a:buFont typeface="Wingdings" pitchFamily="2" charset="2"/>
              <a:buChar char="§"/>
            </a:pPr>
            <a:r>
              <a:rPr lang="en-US" sz="7200" dirty="0" err="1" smtClean="0">
                <a:latin typeface="Calibri" pitchFamily="34" charset="0"/>
              </a:rPr>
              <a:t>Trang</a:t>
            </a:r>
            <a:r>
              <a:rPr lang="en-US" sz="7200" dirty="0" smtClean="0">
                <a:latin typeface="Calibri" pitchFamily="34" charset="0"/>
              </a:rPr>
              <a:t> Le - (202) 564-1572</a:t>
            </a:r>
          </a:p>
          <a:p>
            <a:pPr lvl="1">
              <a:lnSpc>
                <a:spcPct val="90000"/>
              </a:lnSpc>
              <a:buNone/>
            </a:pPr>
            <a:endParaRPr lang="en-US" sz="7200" dirty="0" smtClean="0">
              <a:latin typeface="Calibri" pitchFamily="34" charset="0"/>
            </a:endParaRPr>
          </a:p>
          <a:p>
            <a:pPr lvl="1">
              <a:lnSpc>
                <a:spcPct val="90000"/>
              </a:lnSpc>
              <a:buNone/>
            </a:pPr>
            <a:r>
              <a:rPr lang="en-US" sz="7200" b="1" dirty="0" smtClean="0">
                <a:latin typeface="Calibri" pitchFamily="34" charset="0"/>
              </a:rPr>
              <a:t>Program Questions</a:t>
            </a:r>
          </a:p>
          <a:p>
            <a:pPr lvl="1">
              <a:lnSpc>
                <a:spcPct val="90000"/>
              </a:lnSpc>
              <a:buFont typeface="Wingdings" pitchFamily="2" charset="2"/>
              <a:buChar char="§"/>
            </a:pPr>
            <a:r>
              <a:rPr lang="en-US" sz="7200" dirty="0" smtClean="0">
                <a:latin typeface="Calibri" pitchFamily="34" charset="0"/>
              </a:rPr>
              <a:t>Beth Hall – (202) 564-3883</a:t>
            </a:r>
          </a:p>
          <a:p>
            <a:pPr lvl="1">
              <a:lnSpc>
                <a:spcPct val="90000"/>
              </a:lnSpc>
              <a:buFont typeface="Wingdings" pitchFamily="2" charset="2"/>
              <a:buChar char="§"/>
            </a:pPr>
            <a:r>
              <a:rPr lang="en-US" sz="7200" dirty="0" smtClean="0">
                <a:latin typeface="Calibri" pitchFamily="34" charset="0"/>
              </a:rPr>
              <a:t>Robert Smith - (202) 564-3880</a:t>
            </a:r>
          </a:p>
          <a:p>
            <a:pPr lvl="1">
              <a:lnSpc>
                <a:spcPct val="90000"/>
              </a:lnSpc>
            </a:pPr>
            <a:endParaRPr lang="en-US" sz="7200" dirty="0" smtClean="0">
              <a:latin typeface="Calibri" pitchFamily="34" charset="0"/>
            </a:endParaRPr>
          </a:p>
          <a:p>
            <a:pPr lvl="1">
              <a:lnSpc>
                <a:spcPct val="90000"/>
              </a:lnSpc>
              <a:buNone/>
            </a:pPr>
            <a:r>
              <a:rPr lang="en-US" sz="7200" b="1" dirty="0" smtClean="0">
                <a:latin typeface="Calibri" pitchFamily="34" charset="0"/>
              </a:rPr>
              <a:t>Data Security Questions</a:t>
            </a:r>
          </a:p>
          <a:p>
            <a:pPr lvl="1">
              <a:lnSpc>
                <a:spcPct val="90000"/>
              </a:lnSpc>
              <a:buFont typeface="Wingdings" pitchFamily="2" charset="2"/>
              <a:buChar char="§"/>
            </a:pPr>
            <a:r>
              <a:rPr lang="en-US" sz="7200" dirty="0" err="1" smtClean="0">
                <a:latin typeface="Calibri" pitchFamily="34" charset="0"/>
              </a:rPr>
              <a:t>Towana</a:t>
            </a:r>
            <a:r>
              <a:rPr lang="en-US" sz="7200" dirty="0" smtClean="0">
                <a:latin typeface="Calibri" pitchFamily="34" charset="0"/>
              </a:rPr>
              <a:t> Dorsey - (202) 564-4099</a:t>
            </a:r>
          </a:p>
          <a:p>
            <a:endParaRPr lang="en-US" dirty="0" smtClean="0"/>
          </a:p>
          <a:p>
            <a:r>
              <a:rPr lang="en-US" dirty="0" smtClean="0"/>
              <a:t> </a:t>
            </a:r>
            <a:endParaRPr lang="en-US" dirty="0"/>
          </a:p>
        </p:txBody>
      </p:sp>
      <p:sp>
        <p:nvSpPr>
          <p:cNvPr id="4" name="Date Placeholder 3"/>
          <p:cNvSpPr>
            <a:spLocks noGrp="1"/>
          </p:cNvSpPr>
          <p:nvPr>
            <p:ph type="dt" sz="half" idx="10"/>
          </p:nvPr>
        </p:nvSpPr>
        <p:spPr/>
        <p:txBody>
          <a:bodyPr/>
          <a:lstStyle/>
          <a:p>
            <a:fld id="{E814952E-623E-48A6-9789-C8C7D14C60D4}"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475"/>
          </a:xfrm>
        </p:spPr>
        <p:txBody>
          <a:bodyPr/>
          <a:lstStyle/>
          <a:p>
            <a:r>
              <a:rPr lang="en-US" dirty="0" smtClean="0"/>
              <a:t>Overview</a:t>
            </a:r>
            <a:endParaRPr lang="en-US" dirty="0"/>
          </a:p>
        </p:txBody>
      </p:sp>
      <p:sp>
        <p:nvSpPr>
          <p:cNvPr id="3" name="Content Placeholder 2"/>
          <p:cNvSpPr>
            <a:spLocks noGrp="1"/>
          </p:cNvSpPr>
          <p:nvPr>
            <p:ph idx="1"/>
          </p:nvPr>
        </p:nvSpPr>
        <p:spPr>
          <a:xfrm>
            <a:off x="309083" y="1758396"/>
            <a:ext cx="8583442" cy="4723775"/>
          </a:xfrm>
        </p:spPr>
        <p:txBody>
          <a:bodyPr>
            <a:normAutofit/>
          </a:bodyPr>
          <a:lstStyle/>
          <a:p>
            <a:r>
              <a:rPr lang="en-US" b="1" dirty="0" smtClean="0">
                <a:latin typeface="Calibri" pitchFamily="34" charset="0"/>
              </a:rPr>
              <a:t>Purpose</a:t>
            </a:r>
            <a:r>
              <a:rPr lang="en-US" dirty="0" smtClean="0">
                <a:latin typeface="Calibri" pitchFamily="34" charset="0"/>
              </a:rPr>
              <a:t>: to explain how to succeed in flowing UIC data from States to EPA, targeted to States not currently flowing data</a:t>
            </a:r>
          </a:p>
          <a:p>
            <a:endParaRPr lang="en-US" dirty="0">
              <a:latin typeface="Calibri" pitchFamily="34" charset="0"/>
            </a:endParaRPr>
          </a:p>
          <a:p>
            <a:r>
              <a:rPr lang="en-US" b="1" dirty="0" smtClean="0">
                <a:latin typeface="Calibri" pitchFamily="34" charset="0"/>
              </a:rPr>
              <a:t>Topics</a:t>
            </a:r>
            <a:r>
              <a:rPr lang="en-US" dirty="0" smtClean="0">
                <a:latin typeface="Calibri" pitchFamily="34" charset="0"/>
              </a:rPr>
              <a:t>:</a:t>
            </a:r>
          </a:p>
          <a:p>
            <a:pPr lvl="1"/>
            <a:r>
              <a:rPr lang="en-US" dirty="0" smtClean="0">
                <a:latin typeface="Calibri" pitchFamily="34" charset="0"/>
              </a:rPr>
              <a:t>UIC Program Background &amp; Status</a:t>
            </a:r>
          </a:p>
          <a:p>
            <a:pPr lvl="1"/>
            <a:r>
              <a:rPr lang="en-US" dirty="0" smtClean="0">
                <a:latin typeface="Calibri" pitchFamily="34" charset="0"/>
              </a:rPr>
              <a:t>Benefits of Flowing UIC Data</a:t>
            </a:r>
          </a:p>
          <a:p>
            <a:pPr lvl="1"/>
            <a:r>
              <a:rPr lang="en-US" dirty="0" smtClean="0">
                <a:latin typeface="Calibri" pitchFamily="34" charset="0"/>
              </a:rPr>
              <a:t>Data Flow Milestones</a:t>
            </a:r>
          </a:p>
          <a:p>
            <a:pPr lvl="1"/>
            <a:r>
              <a:rPr lang="en-US" dirty="0" smtClean="0">
                <a:latin typeface="Calibri" pitchFamily="34" charset="0"/>
              </a:rPr>
              <a:t>Next Step Actions</a:t>
            </a:r>
            <a:endParaRPr lang="en-US" dirty="0">
              <a:latin typeface="Calibri" pitchFamily="34" charset="0"/>
            </a:endParaRPr>
          </a:p>
        </p:txBody>
      </p:sp>
      <p:sp>
        <p:nvSpPr>
          <p:cNvPr id="4" name="Date Placeholder 3"/>
          <p:cNvSpPr>
            <a:spLocks noGrp="1"/>
          </p:cNvSpPr>
          <p:nvPr>
            <p:ph type="dt" sz="half" idx="10"/>
          </p:nvPr>
        </p:nvSpPr>
        <p:spPr/>
        <p:txBody>
          <a:bodyPr/>
          <a:lstStyle/>
          <a:p>
            <a:fld id="{4BEC880B-00B5-4BCA-B750-350506072BD8}"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475"/>
          </a:xfrm>
        </p:spPr>
        <p:txBody>
          <a:bodyPr/>
          <a:lstStyle/>
          <a:p>
            <a:r>
              <a:rPr lang="en-US" dirty="0" smtClean="0"/>
              <a:t>Targeting UIC State Programs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a:p>
        </p:txBody>
      </p:sp>
      <p:graphicFrame>
        <p:nvGraphicFramePr>
          <p:cNvPr id="6" name="Table 5"/>
          <p:cNvGraphicFramePr>
            <a:graphicFrameLocks noGrp="1"/>
          </p:cNvGraphicFramePr>
          <p:nvPr/>
        </p:nvGraphicFramePr>
        <p:xfrm>
          <a:off x="136261" y="1470362"/>
          <a:ext cx="8871478" cy="5170183"/>
        </p:xfrm>
        <a:graphic>
          <a:graphicData uri="http://schemas.openxmlformats.org/drawingml/2006/table">
            <a:tbl>
              <a:tblPr/>
              <a:tblGrid>
                <a:gridCol w="680240"/>
                <a:gridCol w="3318171"/>
                <a:gridCol w="999604"/>
                <a:gridCol w="3873463"/>
              </a:tblGrid>
              <a:tr h="154357">
                <a:tc>
                  <a:txBody>
                    <a:bodyPr/>
                    <a:lstStyle/>
                    <a:p>
                      <a:pPr marL="0" marR="0" algn="ctr">
                        <a:lnSpc>
                          <a:spcPct val="115000"/>
                        </a:lnSpc>
                        <a:spcBef>
                          <a:spcPts val="0"/>
                        </a:spcBef>
                        <a:spcAft>
                          <a:spcPts val="0"/>
                        </a:spcAft>
                      </a:pPr>
                      <a:r>
                        <a:rPr lang="en-US" sz="1000" b="1" baseline="0" dirty="0">
                          <a:solidFill>
                            <a:srgbClr val="000000"/>
                          </a:solidFill>
                          <a:latin typeface="Calibri"/>
                          <a:ea typeface="Times New Roman"/>
                          <a:cs typeface="Times New Roman"/>
                        </a:rPr>
                        <a:t>Region</a:t>
                      </a:r>
                      <a:r>
                        <a:rPr lang="en-US" sz="1000" baseline="0" dirty="0">
                          <a:solidFill>
                            <a:srgbClr val="000000"/>
                          </a:solidFill>
                          <a:latin typeface="Calibri"/>
                          <a:ea typeface="Times New Roman"/>
                          <a:cs typeface="Times New Roman"/>
                        </a:rPr>
                        <a:t> </a:t>
                      </a:r>
                      <a:endParaRPr lang="en-US" sz="1000" baseline="0" dirty="0">
                        <a:latin typeface="Calibri"/>
                        <a:ea typeface="Calibri"/>
                        <a:cs typeface="Times New Roman"/>
                      </a:endParaRPr>
                    </a:p>
                  </a:txBody>
                  <a:tcPr marL="23525" marR="23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b="1" baseline="0" dirty="0">
                          <a:solidFill>
                            <a:srgbClr val="000000"/>
                          </a:solidFill>
                          <a:latin typeface="Calibri"/>
                          <a:ea typeface="Times New Roman"/>
                          <a:cs typeface="Times New Roman"/>
                        </a:rPr>
                        <a:t>State or DI Agency</a:t>
                      </a:r>
                      <a:r>
                        <a:rPr lang="en-US" sz="1000" baseline="0" dirty="0">
                          <a:solidFill>
                            <a:srgbClr val="000000"/>
                          </a:solidFill>
                          <a:latin typeface="Calibri"/>
                          <a:ea typeface="Times New Roman"/>
                          <a:cs typeface="Times New Roman"/>
                        </a:rPr>
                        <a:t>  </a:t>
                      </a:r>
                      <a:endParaRPr lang="en-US" sz="1000" baseline="0" dirty="0">
                        <a:latin typeface="Calibri"/>
                        <a:ea typeface="Calibri"/>
                        <a:cs typeface="Times New Roman"/>
                      </a:endParaRPr>
                    </a:p>
                  </a:txBody>
                  <a:tcPr marL="23525" marR="23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b="1" baseline="0">
                          <a:solidFill>
                            <a:srgbClr val="000000"/>
                          </a:solidFill>
                          <a:latin typeface="Calibri"/>
                          <a:ea typeface="Times New Roman"/>
                          <a:cs typeface="Times New Roman"/>
                        </a:rPr>
                        <a:t># of State/DI</a:t>
                      </a:r>
                      <a:r>
                        <a:rPr lang="en-US" sz="1000" baseline="0">
                          <a:solidFill>
                            <a:srgbClr val="000000"/>
                          </a:solidFill>
                          <a:latin typeface="Calibri"/>
                          <a:ea typeface="Times New Roman"/>
                          <a:cs typeface="Times New Roman"/>
                        </a:rPr>
                        <a:t> </a:t>
                      </a:r>
                      <a:endParaRPr lang="en-US" sz="1000" baseline="0">
                        <a:latin typeface="Calibri"/>
                        <a:ea typeface="Calibri"/>
                        <a:cs typeface="Times New Roman"/>
                      </a:endParaRPr>
                    </a:p>
                  </a:txBody>
                  <a:tcPr marL="23525" marR="23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b="1" baseline="0">
                          <a:solidFill>
                            <a:srgbClr val="000000"/>
                          </a:solidFill>
                          <a:latin typeface="Calibri"/>
                          <a:ea typeface="Times New Roman"/>
                          <a:cs typeface="Times New Roman"/>
                        </a:rPr>
                        <a:t>UIC Data Management Coordinator (DMC) &amp; EN Coordinators</a:t>
                      </a:r>
                      <a:endParaRPr lang="en-US" sz="1000" baseline="0">
                        <a:latin typeface="Calibri"/>
                        <a:ea typeface="Calibri"/>
                        <a:cs typeface="Times New Roman"/>
                      </a:endParaRPr>
                    </a:p>
                  </a:txBody>
                  <a:tcPr marL="23525" marR="23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29881">
                <a:tc>
                  <a:txBody>
                    <a:bodyPr/>
                    <a:lstStyle/>
                    <a:p>
                      <a:pPr marL="0" marR="0" algn="ctr">
                        <a:lnSpc>
                          <a:spcPct val="115000"/>
                        </a:lnSpc>
                        <a:spcBef>
                          <a:spcPts val="0"/>
                        </a:spcBef>
                        <a:spcAft>
                          <a:spcPts val="0"/>
                        </a:spcAft>
                      </a:pPr>
                      <a:r>
                        <a:rPr lang="en-US" sz="1000" b="1" baseline="0">
                          <a:solidFill>
                            <a:srgbClr val="000000"/>
                          </a:solidFill>
                          <a:latin typeface="Calibri"/>
                          <a:ea typeface="Times New Roman"/>
                          <a:cs typeface="Times New Roman"/>
                        </a:rPr>
                        <a:t> </a:t>
                      </a:r>
                      <a:endParaRPr lang="en-US" sz="1000" baseline="0">
                        <a:latin typeface="Calibri"/>
                        <a:ea typeface="Calibri"/>
                        <a:cs typeface="Times New Roman"/>
                      </a:endParaRPr>
                    </a:p>
                  </a:txBody>
                  <a:tcPr marL="23525" marR="23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baseline="0" dirty="0">
                          <a:solidFill>
                            <a:srgbClr val="000000"/>
                          </a:solidFill>
                          <a:latin typeface="Calibri"/>
                          <a:ea typeface="Times New Roman"/>
                          <a:cs typeface="Times New Roman"/>
                        </a:rPr>
                        <a:t>  (15 programs Class 1/3/4/5 – 90,773 wells)                             </a:t>
                      </a:r>
                      <a:endParaRPr lang="en-US" sz="1000" baseline="0" dirty="0">
                        <a:latin typeface="Calibri"/>
                        <a:ea typeface="Calibri"/>
                        <a:cs typeface="Times New Roman"/>
                      </a:endParaRPr>
                    </a:p>
                  </a:txBody>
                  <a:tcPr marL="23525" marR="23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b="1" baseline="0" dirty="0">
                          <a:solidFill>
                            <a:srgbClr val="000000"/>
                          </a:solidFill>
                          <a:latin typeface="Calibri"/>
                          <a:ea typeface="Times New Roman"/>
                          <a:cs typeface="Times New Roman"/>
                        </a:rPr>
                        <a:t>Active Wells (2011)</a:t>
                      </a:r>
                      <a:r>
                        <a:rPr lang="en-US" sz="1000" baseline="0" dirty="0">
                          <a:solidFill>
                            <a:srgbClr val="000000"/>
                          </a:solidFill>
                          <a:latin typeface="Calibri"/>
                          <a:ea typeface="Times New Roman"/>
                          <a:cs typeface="Times New Roman"/>
                        </a:rPr>
                        <a:t> </a:t>
                      </a:r>
                      <a:endParaRPr lang="en-US" sz="1000" baseline="0" dirty="0">
                        <a:latin typeface="Calibri"/>
                        <a:ea typeface="Calibri"/>
                        <a:cs typeface="Times New Roman"/>
                      </a:endParaRPr>
                    </a:p>
                  </a:txBody>
                  <a:tcPr marL="23525" marR="23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000" b="1" baseline="0" dirty="0">
                          <a:solidFill>
                            <a:srgbClr val="000000"/>
                          </a:solidFill>
                          <a:latin typeface="Calibri"/>
                          <a:ea typeface="Times New Roman"/>
                          <a:cs typeface="Times New Roman"/>
                        </a:rPr>
                        <a:t> </a:t>
                      </a:r>
                      <a:endParaRPr lang="en-US" sz="1000" baseline="0" dirty="0">
                        <a:latin typeface="Calibri"/>
                        <a:ea typeface="Calibri"/>
                        <a:cs typeface="Times New Roman"/>
                      </a:endParaRPr>
                    </a:p>
                  </a:txBody>
                  <a:tcPr marL="23525" marR="23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19920">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1</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aseline="0" dirty="0">
                          <a:solidFill>
                            <a:srgbClr val="000000"/>
                          </a:solidFill>
                          <a:latin typeface="Calibri"/>
                          <a:ea typeface="Times New Roman"/>
                          <a:cs typeface="Times New Roman"/>
                        </a:rPr>
                        <a:t>Connecticut Department of Environmental Protection    </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Times New Roman"/>
                        </a:rPr>
                        <a:t>710</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15000"/>
                        </a:lnSpc>
                        <a:spcBef>
                          <a:spcPts val="0"/>
                        </a:spcBef>
                        <a:spcAft>
                          <a:spcPts val="0"/>
                        </a:spcAft>
                      </a:pPr>
                      <a:r>
                        <a:rPr lang="en-US" sz="1000" b="1" u="sng" baseline="0" dirty="0">
                          <a:solidFill>
                            <a:srgbClr val="000000"/>
                          </a:solidFill>
                          <a:latin typeface="Calibri"/>
                          <a:ea typeface="Times New Roman"/>
                          <a:cs typeface="Times New Roman"/>
                        </a:rPr>
                        <a:t>DMC:</a:t>
                      </a:r>
                      <a:r>
                        <a:rPr lang="en-US" sz="1000" baseline="0" dirty="0">
                          <a:solidFill>
                            <a:srgbClr val="000000"/>
                          </a:solidFill>
                          <a:latin typeface="Calibri"/>
                          <a:ea typeface="Times New Roman"/>
                          <a:cs typeface="Times New Roman"/>
                        </a:rPr>
                        <a:t> </a:t>
                      </a:r>
                      <a:r>
                        <a:rPr lang="en-US" sz="1000" baseline="0" dirty="0" err="1">
                          <a:solidFill>
                            <a:srgbClr val="000000"/>
                          </a:solidFill>
                          <a:latin typeface="Calibri"/>
                          <a:ea typeface="Times New Roman"/>
                          <a:cs typeface="Times New Roman"/>
                        </a:rPr>
                        <a:t>Gevon</a:t>
                      </a:r>
                      <a:r>
                        <a:rPr lang="en-US" sz="1000" baseline="0" dirty="0">
                          <a:solidFill>
                            <a:srgbClr val="000000"/>
                          </a:solidFill>
                          <a:latin typeface="Calibri"/>
                          <a:ea typeface="Times New Roman"/>
                          <a:cs typeface="Times New Roman"/>
                        </a:rPr>
                        <a:t> Solomon, 617.918.1513, solomon.gevon@epa.gov</a:t>
                      </a:r>
                      <a:br>
                        <a:rPr lang="en-US" sz="1000" baseline="0" dirty="0">
                          <a:solidFill>
                            <a:srgbClr val="000000"/>
                          </a:solidFill>
                          <a:latin typeface="Calibri"/>
                          <a:ea typeface="Times New Roman"/>
                          <a:cs typeface="Times New Roman"/>
                        </a:rPr>
                      </a:br>
                      <a:r>
                        <a:rPr lang="en-US" sz="1000" b="1" u="sng" baseline="0" dirty="0">
                          <a:solidFill>
                            <a:srgbClr val="000000"/>
                          </a:solidFill>
                          <a:latin typeface="Calibri"/>
                          <a:ea typeface="Times New Roman"/>
                          <a:cs typeface="Times New Roman"/>
                        </a:rPr>
                        <a:t>EN </a:t>
                      </a:r>
                      <a:r>
                        <a:rPr lang="en-US" sz="1000" b="1" u="sng" baseline="0" dirty="0" smtClean="0">
                          <a:solidFill>
                            <a:srgbClr val="000000"/>
                          </a:solidFill>
                          <a:latin typeface="Calibri"/>
                          <a:ea typeface="Times New Roman"/>
                          <a:cs typeface="Times New Roman"/>
                        </a:rPr>
                        <a:t>Coordinator</a:t>
                      </a:r>
                      <a:r>
                        <a:rPr lang="en-US" sz="1000" baseline="0" dirty="0" smtClean="0">
                          <a:solidFill>
                            <a:srgbClr val="000000"/>
                          </a:solidFill>
                          <a:latin typeface="Calibri"/>
                          <a:ea typeface="Times New Roman"/>
                          <a:cs typeface="Times New Roman"/>
                        </a:rPr>
                        <a:t>: </a:t>
                      </a:r>
                      <a:r>
                        <a:rPr lang="en-US" sz="1000" baseline="0" dirty="0">
                          <a:solidFill>
                            <a:srgbClr val="000000"/>
                          </a:solidFill>
                          <a:latin typeface="Calibri"/>
                          <a:ea typeface="Times New Roman"/>
                          <a:cs typeface="Times New Roman"/>
                        </a:rPr>
                        <a:t>Ken Blumberg, 617.918.1084, blumberg.ken@epa.gov</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920">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1</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New Hampshire Department of Environmental Services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Times New Roman"/>
                        </a:rPr>
                        <a:t>7,623</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US"/>
                    </a:p>
                  </a:txBody>
                  <a:tcPr/>
                </a:tc>
              </a:tr>
              <a:tr h="219920">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1</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Maine Department of Environmental Protection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Times New Roman"/>
                        </a:rPr>
                        <a:t>1,927</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19920">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1</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Rhode Island Dept of Environmental Management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Times New Roman"/>
                        </a:rPr>
                        <a:t>1,470</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US"/>
                    </a:p>
                  </a:txBody>
                  <a:tcPr/>
                </a:tc>
              </a:tr>
              <a:tr h="409790">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2</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New Jersey Department of Environmental Protection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Times New Roman"/>
                        </a:rPr>
                        <a:t>968</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1400"/>
                        </a:spcAft>
                      </a:pPr>
                      <a:r>
                        <a:rPr lang="en-US" sz="1000" b="1" u="sng" baseline="0" dirty="0">
                          <a:solidFill>
                            <a:srgbClr val="000000"/>
                          </a:solidFill>
                          <a:latin typeface="Calibri"/>
                          <a:ea typeface="Times New Roman"/>
                          <a:cs typeface="Times New Roman"/>
                        </a:rPr>
                        <a:t>DMC:</a:t>
                      </a:r>
                      <a:r>
                        <a:rPr lang="en-US" sz="1000" baseline="0" dirty="0">
                          <a:solidFill>
                            <a:srgbClr val="000000"/>
                          </a:solidFill>
                          <a:latin typeface="Calibri"/>
                          <a:ea typeface="Times New Roman"/>
                          <a:cs typeface="Times New Roman"/>
                        </a:rPr>
                        <a:t> Frank Brock, 212.637.3762, brock.frank@epa.gov</a:t>
                      </a:r>
                      <a:br>
                        <a:rPr lang="en-US" sz="1000" baseline="0" dirty="0">
                          <a:solidFill>
                            <a:srgbClr val="000000"/>
                          </a:solidFill>
                          <a:latin typeface="Calibri"/>
                          <a:ea typeface="Times New Roman"/>
                          <a:cs typeface="Times New Roman"/>
                        </a:rPr>
                      </a:br>
                      <a:r>
                        <a:rPr lang="en-US" sz="1000" b="1" u="sng" baseline="0" dirty="0">
                          <a:solidFill>
                            <a:srgbClr val="000000"/>
                          </a:solidFill>
                          <a:latin typeface="Calibri"/>
                          <a:ea typeface="Times New Roman"/>
                          <a:cs typeface="Times New Roman"/>
                        </a:rPr>
                        <a:t>EN </a:t>
                      </a:r>
                      <a:r>
                        <a:rPr lang="en-US" sz="1000" b="1" u="sng" baseline="0" dirty="0" smtClean="0">
                          <a:solidFill>
                            <a:srgbClr val="000000"/>
                          </a:solidFill>
                          <a:latin typeface="Calibri"/>
                          <a:ea typeface="Times New Roman"/>
                          <a:cs typeface="Times New Roman"/>
                        </a:rPr>
                        <a:t>Coordinator: </a:t>
                      </a:r>
                      <a:r>
                        <a:rPr lang="en-US" sz="1000" baseline="0" dirty="0">
                          <a:solidFill>
                            <a:srgbClr val="000000"/>
                          </a:solidFill>
                          <a:latin typeface="Calibri"/>
                          <a:ea typeface="Times New Roman"/>
                          <a:cs typeface="Times New Roman"/>
                        </a:rPr>
                        <a:t>Robert Simpson, 212.637.3335, simpson.robert@epa.gov </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996">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2</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PR Environmental Quality Board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Times New Roman"/>
                        </a:rPr>
                        <a:t>3,341</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US"/>
                    </a:p>
                  </a:txBody>
                  <a:tcPr/>
                </a:tc>
              </a:tr>
              <a:tr h="163996">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3</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Maryland Dept of Environment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Times New Roman"/>
                        </a:rPr>
                        <a:t>13,701</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1400"/>
                        </a:spcAft>
                      </a:pPr>
                      <a:r>
                        <a:rPr lang="en-US" sz="1000" b="1" u="sng" baseline="0" dirty="0">
                          <a:solidFill>
                            <a:srgbClr val="000000"/>
                          </a:solidFill>
                          <a:latin typeface="Calibri"/>
                          <a:ea typeface="Times New Roman"/>
                          <a:cs typeface="Times New Roman"/>
                        </a:rPr>
                        <a:t>DMC:</a:t>
                      </a:r>
                      <a:r>
                        <a:rPr lang="en-US" sz="1000" baseline="0" dirty="0">
                          <a:solidFill>
                            <a:srgbClr val="000000"/>
                          </a:solidFill>
                          <a:latin typeface="Calibri"/>
                          <a:ea typeface="Times New Roman"/>
                          <a:cs typeface="Times New Roman"/>
                        </a:rPr>
                        <a:t> Maria </a:t>
                      </a:r>
                      <a:r>
                        <a:rPr lang="en-US" sz="1000" baseline="0" dirty="0" err="1">
                          <a:solidFill>
                            <a:srgbClr val="000000"/>
                          </a:solidFill>
                          <a:latin typeface="Calibri"/>
                          <a:ea typeface="Times New Roman"/>
                          <a:cs typeface="Times New Roman"/>
                        </a:rPr>
                        <a:t>Conicelli</a:t>
                      </a:r>
                      <a:r>
                        <a:rPr lang="en-US" sz="1000" baseline="0" dirty="0">
                          <a:solidFill>
                            <a:srgbClr val="000000"/>
                          </a:solidFill>
                          <a:latin typeface="Calibri"/>
                          <a:ea typeface="Times New Roman"/>
                          <a:cs typeface="Times New Roman"/>
                        </a:rPr>
                        <a:t>, 215.814.5465, conicelli.maria@epa.gov</a:t>
                      </a:r>
                      <a:br>
                        <a:rPr lang="en-US" sz="1000" baseline="0" dirty="0">
                          <a:solidFill>
                            <a:srgbClr val="000000"/>
                          </a:solidFill>
                          <a:latin typeface="Calibri"/>
                          <a:ea typeface="Times New Roman"/>
                          <a:cs typeface="Times New Roman"/>
                        </a:rPr>
                      </a:br>
                      <a:r>
                        <a:rPr lang="en-US" sz="1000" b="1" u="sng" baseline="0" dirty="0">
                          <a:solidFill>
                            <a:srgbClr val="000000"/>
                          </a:solidFill>
                          <a:latin typeface="Calibri"/>
                          <a:ea typeface="Times New Roman"/>
                          <a:cs typeface="Times New Roman"/>
                        </a:rPr>
                        <a:t>EN </a:t>
                      </a:r>
                      <a:r>
                        <a:rPr lang="en-US" sz="1000" b="1" u="sng" baseline="0" dirty="0" smtClean="0">
                          <a:solidFill>
                            <a:srgbClr val="000000"/>
                          </a:solidFill>
                          <a:latin typeface="Calibri"/>
                          <a:ea typeface="Times New Roman"/>
                          <a:cs typeface="Times New Roman"/>
                        </a:rPr>
                        <a:t>Coordinator: </a:t>
                      </a:r>
                      <a:r>
                        <a:rPr lang="en-US" sz="1000" baseline="0" dirty="0">
                          <a:solidFill>
                            <a:srgbClr val="000000"/>
                          </a:solidFill>
                          <a:latin typeface="Calibri"/>
                          <a:ea typeface="Times New Roman"/>
                          <a:cs typeface="Times New Roman"/>
                        </a:rPr>
                        <a:t>Virginia Thompson, 215.814.5755, </a:t>
                      </a:r>
                      <a:r>
                        <a:rPr lang="en-US" sz="1000" baseline="0" dirty="0" smtClean="0">
                          <a:solidFill>
                            <a:srgbClr val="000000"/>
                          </a:solidFill>
                          <a:latin typeface="Calibri"/>
                          <a:ea typeface="Times New Roman"/>
                          <a:cs typeface="Times New Roman"/>
                        </a:rPr>
                        <a:t>thompson.virginia@epa.gov </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881">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3</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West Virginia Department of Environmental Protection (all types, incl Class2)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Times New Roman"/>
                        </a:rPr>
                        <a:t>4,815</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US"/>
                    </a:p>
                  </a:txBody>
                  <a:tcPr/>
                </a:tc>
              </a:tr>
              <a:tr h="384866">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4</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GA of Natural Resources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Times New Roman"/>
                        </a:rPr>
                        <a:t>10,459</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400"/>
                        </a:spcAft>
                      </a:pPr>
                      <a:r>
                        <a:rPr lang="en-US" sz="1000" b="1" u="sng" baseline="0" dirty="0">
                          <a:solidFill>
                            <a:srgbClr val="000000"/>
                          </a:solidFill>
                          <a:latin typeface="Calibri"/>
                          <a:ea typeface="Times New Roman"/>
                          <a:cs typeface="Times New Roman"/>
                        </a:rPr>
                        <a:t>DMC:</a:t>
                      </a:r>
                      <a:r>
                        <a:rPr lang="en-US" sz="1000" baseline="0" dirty="0">
                          <a:solidFill>
                            <a:srgbClr val="000000"/>
                          </a:solidFill>
                          <a:latin typeface="Calibri"/>
                          <a:ea typeface="Times New Roman"/>
                          <a:cs typeface="Times New Roman"/>
                        </a:rPr>
                        <a:t> Nancy Marsh,  404.562.9450, marsh.nancy@epa.gov</a:t>
                      </a:r>
                      <a:br>
                        <a:rPr lang="en-US" sz="1000" baseline="0" dirty="0">
                          <a:solidFill>
                            <a:srgbClr val="000000"/>
                          </a:solidFill>
                          <a:latin typeface="Calibri"/>
                          <a:ea typeface="Times New Roman"/>
                          <a:cs typeface="Times New Roman"/>
                        </a:rPr>
                      </a:br>
                      <a:r>
                        <a:rPr lang="en-US" sz="1000" b="1" u="sng" baseline="0" dirty="0">
                          <a:solidFill>
                            <a:srgbClr val="000000"/>
                          </a:solidFill>
                          <a:latin typeface="Calibri"/>
                          <a:ea typeface="Times New Roman"/>
                          <a:cs typeface="Times New Roman"/>
                        </a:rPr>
                        <a:t>EN Coordinators: </a:t>
                      </a:r>
                      <a:r>
                        <a:rPr lang="en-US" sz="1000" baseline="0" dirty="0">
                          <a:solidFill>
                            <a:srgbClr val="000000"/>
                          </a:solidFill>
                          <a:latin typeface="Calibri"/>
                          <a:ea typeface="Times New Roman"/>
                          <a:cs typeface="Times New Roman"/>
                        </a:rPr>
                        <a:t>Rock Taber, 404. 562. 8011, </a:t>
                      </a:r>
                      <a:r>
                        <a:rPr lang="en-US" sz="1000" baseline="0" dirty="0" smtClean="0">
                          <a:solidFill>
                            <a:srgbClr val="000000"/>
                          </a:solidFill>
                          <a:latin typeface="Calibri"/>
                          <a:ea typeface="Times New Roman"/>
                          <a:cs typeface="Times New Roman"/>
                          <a:hlinkClick r:id="rId2"/>
                        </a:rPr>
                        <a:t>tabor.rock@epa.gov</a:t>
                      </a:r>
                      <a:r>
                        <a:rPr lang="en-US" sz="1000" baseline="0" dirty="0" smtClean="0">
                          <a:solidFill>
                            <a:srgbClr val="000000"/>
                          </a:solidFill>
                          <a:latin typeface="Calibri"/>
                          <a:ea typeface="Times New Roman"/>
                          <a:cs typeface="Times New Roman"/>
                        </a:rPr>
                        <a:t> </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08">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5</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Wisconsin Department of Natural Resources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Times New Roman"/>
                        </a:rPr>
                        <a:t>1,662</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b="1" u="sng" baseline="0" dirty="0">
                          <a:solidFill>
                            <a:srgbClr val="000000"/>
                          </a:solidFill>
                          <a:latin typeface="Calibri"/>
                          <a:ea typeface="Times New Roman"/>
                          <a:cs typeface="Times New Roman"/>
                        </a:rPr>
                        <a:t>DMC:</a:t>
                      </a:r>
                      <a:r>
                        <a:rPr lang="en-US" sz="1000" baseline="0" dirty="0">
                          <a:solidFill>
                            <a:srgbClr val="000000"/>
                          </a:solidFill>
                          <a:latin typeface="Calibri"/>
                          <a:ea typeface="Times New Roman"/>
                          <a:cs typeface="Times New Roman"/>
                        </a:rPr>
                        <a:t> Bill Bates,  312. 886.6110, Bates.william@epa.gov</a:t>
                      </a:r>
                      <a:br>
                        <a:rPr lang="en-US" sz="1000" baseline="0" dirty="0">
                          <a:solidFill>
                            <a:srgbClr val="000000"/>
                          </a:solidFill>
                          <a:latin typeface="Calibri"/>
                          <a:ea typeface="Times New Roman"/>
                          <a:cs typeface="Times New Roman"/>
                        </a:rPr>
                      </a:br>
                      <a:r>
                        <a:rPr lang="en-US" sz="1000" b="1" u="sng" baseline="0" dirty="0">
                          <a:solidFill>
                            <a:srgbClr val="000000"/>
                          </a:solidFill>
                          <a:latin typeface="Calibri"/>
                          <a:ea typeface="Times New Roman"/>
                          <a:cs typeface="Times New Roman"/>
                        </a:rPr>
                        <a:t>EN </a:t>
                      </a:r>
                      <a:r>
                        <a:rPr lang="en-US" sz="1000" b="1" u="sng" baseline="0" dirty="0" smtClean="0">
                          <a:solidFill>
                            <a:srgbClr val="000000"/>
                          </a:solidFill>
                          <a:latin typeface="Calibri"/>
                          <a:ea typeface="Times New Roman"/>
                          <a:cs typeface="Times New Roman"/>
                        </a:rPr>
                        <a:t>Coordinator: </a:t>
                      </a:r>
                      <a:r>
                        <a:rPr lang="en-US" sz="1000" baseline="0" dirty="0" err="1">
                          <a:solidFill>
                            <a:srgbClr val="000000"/>
                          </a:solidFill>
                          <a:latin typeface="Calibri"/>
                          <a:ea typeface="Times New Roman"/>
                          <a:cs typeface="Times New Roman"/>
                        </a:rPr>
                        <a:t>Glynis</a:t>
                      </a:r>
                      <a:r>
                        <a:rPr lang="en-US" sz="1000" baseline="0" dirty="0">
                          <a:solidFill>
                            <a:srgbClr val="000000"/>
                          </a:solidFill>
                          <a:latin typeface="Calibri"/>
                          <a:ea typeface="Times New Roman"/>
                          <a:cs typeface="Times New Roman"/>
                        </a:rPr>
                        <a:t> </a:t>
                      </a:r>
                      <a:r>
                        <a:rPr lang="en-US" sz="1000" baseline="0" dirty="0" smtClean="0">
                          <a:solidFill>
                            <a:srgbClr val="000000"/>
                          </a:solidFill>
                          <a:latin typeface="Calibri"/>
                          <a:ea typeface="Times New Roman"/>
                          <a:cs typeface="Times New Roman"/>
                        </a:rPr>
                        <a:t> </a:t>
                      </a:r>
                      <a:r>
                        <a:rPr lang="en-US" sz="1000" baseline="0" dirty="0" err="1" smtClean="0">
                          <a:solidFill>
                            <a:srgbClr val="000000"/>
                          </a:solidFill>
                          <a:latin typeface="Calibri"/>
                          <a:ea typeface="Times New Roman"/>
                          <a:cs typeface="Times New Roman"/>
                        </a:rPr>
                        <a:t>Zywicki</a:t>
                      </a:r>
                      <a:r>
                        <a:rPr lang="en-US" sz="1000" baseline="0" dirty="0">
                          <a:solidFill>
                            <a:srgbClr val="000000"/>
                          </a:solidFill>
                          <a:latin typeface="Calibri"/>
                          <a:ea typeface="Times New Roman"/>
                          <a:cs typeface="Times New Roman"/>
                        </a:rPr>
                        <a:t>, 312. 886.4571, </a:t>
                      </a:r>
                      <a:r>
                        <a:rPr lang="en-US" sz="1000" baseline="0" dirty="0">
                          <a:solidFill>
                            <a:schemeClr val="tx1"/>
                          </a:solidFill>
                          <a:latin typeface="Calibri"/>
                          <a:ea typeface="Times New Roman"/>
                          <a:cs typeface="Times New Roman"/>
                          <a:hlinkClick r:id="rId3"/>
                        </a:rPr>
                        <a:t>zywicki.glynis@epa.gov</a:t>
                      </a:r>
                      <a:r>
                        <a:rPr lang="en-US" sz="1000" baseline="0" dirty="0">
                          <a:solidFill>
                            <a:schemeClr val="tx1"/>
                          </a:solidFill>
                          <a:latin typeface="Calibri"/>
                          <a:ea typeface="Times New Roman"/>
                          <a:cs typeface="Times New Roman"/>
                        </a:rPr>
                        <a:t> </a:t>
                      </a:r>
                      <a:endParaRPr lang="en-US" sz="1000" baseline="0" dirty="0">
                        <a:solidFill>
                          <a:schemeClr val="tx1"/>
                        </a:solidFill>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920">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6</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Arkansas Department of Environmental Quality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Times New Roman"/>
                        </a:rPr>
                        <a:t>294</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1400"/>
                        </a:spcAft>
                      </a:pPr>
                      <a:r>
                        <a:rPr lang="en-US" sz="1000" b="1" u="sng" baseline="0" dirty="0">
                          <a:solidFill>
                            <a:srgbClr val="000000"/>
                          </a:solidFill>
                          <a:latin typeface="Calibri"/>
                          <a:ea typeface="Times New Roman"/>
                          <a:cs typeface="Times New Roman"/>
                        </a:rPr>
                        <a:t>DMC:</a:t>
                      </a:r>
                      <a:r>
                        <a:rPr lang="en-US" sz="1000" baseline="0" dirty="0">
                          <a:solidFill>
                            <a:srgbClr val="000000"/>
                          </a:solidFill>
                          <a:latin typeface="Calibri"/>
                          <a:ea typeface="Times New Roman"/>
                          <a:cs typeface="Times New Roman"/>
                        </a:rPr>
                        <a:t> Ray </a:t>
                      </a:r>
                      <a:r>
                        <a:rPr lang="en-US" sz="1000" baseline="0" dirty="0" err="1">
                          <a:solidFill>
                            <a:srgbClr val="000000"/>
                          </a:solidFill>
                          <a:latin typeface="Calibri"/>
                          <a:ea typeface="Times New Roman"/>
                          <a:cs typeface="Times New Roman"/>
                        </a:rPr>
                        <a:t>Leissner</a:t>
                      </a:r>
                      <a:r>
                        <a:rPr lang="en-US" sz="1000" baseline="0" dirty="0">
                          <a:solidFill>
                            <a:srgbClr val="000000"/>
                          </a:solidFill>
                          <a:latin typeface="Calibri"/>
                          <a:ea typeface="Times New Roman"/>
                          <a:cs typeface="Times New Roman"/>
                        </a:rPr>
                        <a:t>,  214 665 7183, leissner.ray@epa.gov</a:t>
                      </a:r>
                      <a:br>
                        <a:rPr lang="en-US" sz="1000" baseline="0" dirty="0">
                          <a:solidFill>
                            <a:srgbClr val="000000"/>
                          </a:solidFill>
                          <a:latin typeface="Calibri"/>
                          <a:ea typeface="Times New Roman"/>
                          <a:cs typeface="Times New Roman"/>
                        </a:rPr>
                      </a:br>
                      <a:r>
                        <a:rPr lang="en-US" sz="1000" b="1" u="sng" baseline="0" dirty="0">
                          <a:solidFill>
                            <a:srgbClr val="000000"/>
                          </a:solidFill>
                          <a:latin typeface="Calibri"/>
                          <a:ea typeface="Times New Roman"/>
                          <a:cs typeface="Times New Roman"/>
                        </a:rPr>
                        <a:t>EN </a:t>
                      </a:r>
                      <a:r>
                        <a:rPr lang="en-US" sz="1000" b="1" u="sng" baseline="0" dirty="0" smtClean="0">
                          <a:solidFill>
                            <a:srgbClr val="000000"/>
                          </a:solidFill>
                          <a:latin typeface="Calibri"/>
                          <a:ea typeface="Times New Roman"/>
                          <a:cs typeface="Times New Roman"/>
                        </a:rPr>
                        <a:t>Coordinator: </a:t>
                      </a:r>
                      <a:r>
                        <a:rPr lang="en-US" sz="1000" baseline="0" dirty="0">
                          <a:solidFill>
                            <a:srgbClr val="000000"/>
                          </a:solidFill>
                          <a:latin typeface="Calibri"/>
                          <a:ea typeface="Times New Roman"/>
                          <a:cs typeface="Times New Roman"/>
                        </a:rPr>
                        <a:t>Laurie Carter, 214.665.6566, carter.laurie@epa.gov </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920">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6</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Louisiana Dept of Nat’l Resources  (</a:t>
                      </a:r>
                      <a:r>
                        <a:rPr lang="en-US" sz="1000" i="1" baseline="0">
                          <a:solidFill>
                            <a:srgbClr val="000000"/>
                          </a:solidFill>
                          <a:latin typeface="Calibri"/>
                          <a:ea typeface="Times New Roman"/>
                          <a:cs typeface="Times New Roman"/>
                        </a:rPr>
                        <a:t>all types, incl Class 2)</a:t>
                      </a:r>
                      <a:r>
                        <a:rPr lang="en-US" sz="1000" baseline="0">
                          <a:solidFill>
                            <a:srgbClr val="000000"/>
                          </a:solidFill>
                          <a:latin typeface="Calibri"/>
                          <a:ea typeface="Times New Roman"/>
                          <a:cs typeface="Times New Roman"/>
                        </a:rPr>
                        <a:t>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lnSpc>
                          <a:spcPct val="115000"/>
                        </a:lnSpc>
                        <a:spcBef>
                          <a:spcPts val="0"/>
                        </a:spcBef>
                        <a:spcAft>
                          <a:spcPts val="0"/>
                        </a:spcAft>
                      </a:pPr>
                      <a:r>
                        <a:rPr lang="en-US" sz="1000" baseline="0" dirty="0">
                          <a:solidFill>
                            <a:srgbClr val="000000"/>
                          </a:solidFill>
                          <a:latin typeface="Calibri"/>
                          <a:ea typeface="Times New Roman"/>
                          <a:cs typeface="Times New Roman"/>
                        </a:rPr>
                        <a:t>4,100</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US"/>
                    </a:p>
                  </a:txBody>
                  <a:tcPr/>
                </a:tc>
              </a:tr>
              <a:tr h="499432">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7</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Nebraska Department of Environmental Quality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Times New Roman"/>
                        </a:rPr>
                        <a:t>4,593</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400"/>
                        </a:spcAft>
                      </a:pPr>
                      <a:r>
                        <a:rPr lang="en-US" sz="1000" b="1" u="sng" baseline="0" dirty="0">
                          <a:solidFill>
                            <a:srgbClr val="000000"/>
                          </a:solidFill>
                          <a:latin typeface="Calibri"/>
                          <a:ea typeface="Times New Roman"/>
                          <a:cs typeface="Times New Roman"/>
                        </a:rPr>
                        <a:t>DMC:</a:t>
                      </a:r>
                      <a:r>
                        <a:rPr lang="en-US" sz="1000" baseline="0" dirty="0">
                          <a:solidFill>
                            <a:srgbClr val="000000"/>
                          </a:solidFill>
                          <a:latin typeface="Calibri"/>
                          <a:ea typeface="Times New Roman"/>
                          <a:cs typeface="Times New Roman"/>
                        </a:rPr>
                        <a:t> Kurt Hildebrandt,  913.551.7413, hildebrandt.kurt@epa.gov</a:t>
                      </a:r>
                      <a:br>
                        <a:rPr lang="en-US" sz="1000" baseline="0" dirty="0">
                          <a:solidFill>
                            <a:srgbClr val="000000"/>
                          </a:solidFill>
                          <a:latin typeface="Calibri"/>
                          <a:ea typeface="Times New Roman"/>
                          <a:cs typeface="Times New Roman"/>
                        </a:rPr>
                      </a:br>
                      <a:r>
                        <a:rPr lang="en-US" sz="1000" b="1" u="sng" baseline="0" dirty="0">
                          <a:solidFill>
                            <a:srgbClr val="000000"/>
                          </a:solidFill>
                          <a:latin typeface="Calibri"/>
                          <a:ea typeface="Times New Roman"/>
                          <a:cs typeface="Times New Roman"/>
                        </a:rPr>
                        <a:t>EN </a:t>
                      </a:r>
                      <a:r>
                        <a:rPr lang="en-US" sz="1000" b="1" u="sng" baseline="0" dirty="0" smtClean="0">
                          <a:solidFill>
                            <a:srgbClr val="000000"/>
                          </a:solidFill>
                          <a:latin typeface="Calibri"/>
                          <a:ea typeface="Times New Roman"/>
                          <a:cs typeface="Times New Roman"/>
                        </a:rPr>
                        <a:t>Coordinator: </a:t>
                      </a:r>
                      <a:r>
                        <a:rPr lang="en-US" sz="1000" baseline="0" dirty="0" err="1">
                          <a:solidFill>
                            <a:srgbClr val="000000"/>
                          </a:solidFill>
                          <a:latin typeface="Calibri"/>
                          <a:ea typeface="Times New Roman"/>
                          <a:cs typeface="Times New Roman"/>
                        </a:rPr>
                        <a:t>Maryane</a:t>
                      </a:r>
                      <a:r>
                        <a:rPr lang="en-US" sz="1000" baseline="0" dirty="0">
                          <a:solidFill>
                            <a:srgbClr val="000000"/>
                          </a:solidFill>
                          <a:latin typeface="Calibri"/>
                          <a:ea typeface="Times New Roman"/>
                          <a:cs typeface="Times New Roman"/>
                        </a:rPr>
                        <a:t> Tremaine, 913.551.7430, tremaine.maryane@epa.gov </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744">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9</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Guam Environmental Protection Agency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Times New Roman"/>
                        </a:rPr>
                        <a:t>460</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nSpc>
                          <a:spcPct val="115000"/>
                        </a:lnSpc>
                        <a:spcBef>
                          <a:spcPts val="0"/>
                        </a:spcBef>
                        <a:spcAft>
                          <a:spcPts val="1400"/>
                        </a:spcAft>
                      </a:pPr>
                      <a:r>
                        <a:rPr lang="en-US" sz="1000" b="1" u="sng" baseline="0" dirty="0">
                          <a:solidFill>
                            <a:srgbClr val="000000"/>
                          </a:solidFill>
                          <a:latin typeface="Calibri"/>
                          <a:ea typeface="Times New Roman"/>
                          <a:cs typeface="Times New Roman"/>
                        </a:rPr>
                        <a:t>DMC:</a:t>
                      </a:r>
                      <a:r>
                        <a:rPr lang="en-US" sz="1000" baseline="0" dirty="0">
                          <a:solidFill>
                            <a:srgbClr val="000000"/>
                          </a:solidFill>
                          <a:latin typeface="Calibri"/>
                          <a:ea typeface="Times New Roman"/>
                          <a:cs typeface="Times New Roman"/>
                        </a:rPr>
                        <a:t> Elizabeth Janes,  415.972.3557, janes.elizabeth@epa.gov</a:t>
                      </a:r>
                      <a:br>
                        <a:rPr lang="en-US" sz="1000" baseline="0" dirty="0">
                          <a:solidFill>
                            <a:srgbClr val="000000"/>
                          </a:solidFill>
                          <a:latin typeface="Calibri"/>
                          <a:ea typeface="Times New Roman"/>
                          <a:cs typeface="Times New Roman"/>
                        </a:rPr>
                      </a:br>
                      <a:r>
                        <a:rPr lang="en-US" sz="1000" b="1" u="sng" baseline="0" dirty="0">
                          <a:solidFill>
                            <a:srgbClr val="000000"/>
                          </a:solidFill>
                          <a:latin typeface="Calibri"/>
                          <a:ea typeface="Times New Roman"/>
                          <a:cs typeface="Times New Roman"/>
                        </a:rPr>
                        <a:t>EN </a:t>
                      </a:r>
                      <a:r>
                        <a:rPr lang="en-US" sz="1000" b="1" u="sng" baseline="0" dirty="0" smtClean="0">
                          <a:solidFill>
                            <a:srgbClr val="000000"/>
                          </a:solidFill>
                          <a:latin typeface="Calibri"/>
                          <a:ea typeface="Times New Roman"/>
                          <a:cs typeface="Times New Roman"/>
                        </a:rPr>
                        <a:t>Coordinator: </a:t>
                      </a:r>
                      <a:r>
                        <a:rPr lang="en-US" sz="1000" baseline="0" dirty="0">
                          <a:solidFill>
                            <a:srgbClr val="000000"/>
                          </a:solidFill>
                          <a:latin typeface="Calibri"/>
                          <a:ea typeface="Times New Roman"/>
                          <a:cs typeface="Times New Roman"/>
                        </a:rPr>
                        <a:t>Patricia </a:t>
                      </a:r>
                      <a:r>
                        <a:rPr lang="en-US" sz="1000" baseline="0" dirty="0" err="1">
                          <a:solidFill>
                            <a:srgbClr val="000000"/>
                          </a:solidFill>
                          <a:latin typeface="Calibri"/>
                          <a:ea typeface="Times New Roman"/>
                          <a:cs typeface="Times New Roman"/>
                        </a:rPr>
                        <a:t>Eklund</a:t>
                      </a:r>
                      <a:r>
                        <a:rPr lang="en-US" sz="1000" baseline="0" dirty="0">
                          <a:solidFill>
                            <a:srgbClr val="000000"/>
                          </a:solidFill>
                          <a:latin typeface="Calibri"/>
                          <a:ea typeface="Times New Roman"/>
                          <a:cs typeface="Times New Roman"/>
                        </a:rPr>
                        <a:t>, 415.972.3738, eklund.patricia@epa.gov </a:t>
                      </a:r>
                      <a:endParaRPr lang="en-US" sz="1000" baseline="0" dirty="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842">
                <a:tc>
                  <a:txBody>
                    <a:bodyPr/>
                    <a:lstStyle/>
                    <a:p>
                      <a:pPr marL="0" marR="0" algn="ctr">
                        <a:lnSpc>
                          <a:spcPct val="115000"/>
                        </a:lnSpc>
                        <a:spcBef>
                          <a:spcPts val="0"/>
                        </a:spcBef>
                        <a:spcAft>
                          <a:spcPts val="0"/>
                        </a:spcAft>
                      </a:pPr>
                      <a:r>
                        <a:rPr lang="en-US" sz="1000" baseline="0">
                          <a:solidFill>
                            <a:srgbClr val="000000"/>
                          </a:solidFill>
                          <a:latin typeface="Calibri"/>
                          <a:ea typeface="Times New Roman"/>
                          <a:cs typeface="Times New Roman"/>
                        </a:rPr>
                        <a:t>10</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aseline="0">
                          <a:solidFill>
                            <a:srgbClr val="000000"/>
                          </a:solidFill>
                          <a:latin typeface="Calibri"/>
                          <a:ea typeface="Times New Roman"/>
                          <a:cs typeface="Times New Roman"/>
                        </a:rPr>
                        <a:t>WA Dept of Ecology and Water Quality Program    </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aseline="0">
                          <a:solidFill>
                            <a:srgbClr val="000000"/>
                          </a:solidFill>
                          <a:latin typeface="Calibri"/>
                          <a:ea typeface="Times New Roman"/>
                          <a:cs typeface="Times New Roman"/>
                        </a:rPr>
                        <a:t>34,650</a:t>
                      </a:r>
                      <a:endParaRPr lang="en-US" sz="1000" baseline="0">
                        <a:latin typeface="Calibri"/>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400"/>
                        </a:spcAft>
                      </a:pPr>
                      <a:r>
                        <a:rPr kumimoji="0" lang="en-US" sz="1000" b="1" u="sng" kern="1200" dirty="0" smtClean="0">
                          <a:solidFill>
                            <a:schemeClr val="tx1"/>
                          </a:solidFill>
                          <a:latin typeface="Calibri" pitchFamily="34" charset="0"/>
                          <a:ea typeface="+mn-ea"/>
                          <a:cs typeface="+mn-cs"/>
                        </a:rPr>
                        <a:t>DMC:</a:t>
                      </a:r>
                      <a:r>
                        <a:rPr kumimoji="0" lang="en-US" sz="1000" kern="1200" dirty="0" smtClean="0">
                          <a:solidFill>
                            <a:schemeClr val="tx1"/>
                          </a:solidFill>
                          <a:latin typeface="Calibri" pitchFamily="34" charset="0"/>
                          <a:ea typeface="+mn-ea"/>
                          <a:cs typeface="+mn-cs"/>
                        </a:rPr>
                        <a:t> Kirk Robinson,  206. 553.2104, Robinson.kirk@epa.gov</a:t>
                      </a:r>
                      <a:br>
                        <a:rPr kumimoji="0" lang="en-US" sz="1000" kern="1200" dirty="0" smtClean="0">
                          <a:solidFill>
                            <a:schemeClr val="tx1"/>
                          </a:solidFill>
                          <a:latin typeface="Calibri" pitchFamily="34" charset="0"/>
                          <a:ea typeface="+mn-ea"/>
                          <a:cs typeface="+mn-cs"/>
                        </a:rPr>
                      </a:br>
                      <a:r>
                        <a:rPr kumimoji="0" lang="en-US" sz="1000" b="1" u="sng" kern="1200" dirty="0" smtClean="0">
                          <a:solidFill>
                            <a:schemeClr val="tx1"/>
                          </a:solidFill>
                          <a:latin typeface="Calibri" pitchFamily="34" charset="0"/>
                          <a:ea typeface="+mn-ea"/>
                          <a:cs typeface="+mn-cs"/>
                        </a:rPr>
                        <a:t>EN </a:t>
                      </a:r>
                      <a:r>
                        <a:rPr kumimoji="0" lang="en-US" sz="1000" b="1" u="sng" kern="1200" dirty="0" smtClean="0">
                          <a:solidFill>
                            <a:schemeClr val="tx1"/>
                          </a:solidFill>
                          <a:latin typeface="Calibri" pitchFamily="34" charset="0"/>
                          <a:ea typeface="+mn-ea"/>
                          <a:cs typeface="+mn-cs"/>
                        </a:rPr>
                        <a:t>Coordinator: </a:t>
                      </a:r>
                      <a:r>
                        <a:rPr kumimoji="0" lang="en-US" sz="1000" kern="1200" dirty="0" smtClean="0">
                          <a:solidFill>
                            <a:schemeClr val="tx1"/>
                          </a:solidFill>
                          <a:latin typeface="Calibri" pitchFamily="34" charset="0"/>
                          <a:ea typeface="+mn-ea"/>
                          <a:cs typeface="+mn-cs"/>
                        </a:rPr>
                        <a:t>David </a:t>
                      </a:r>
                      <a:r>
                        <a:rPr kumimoji="0" lang="en-US" sz="1000" kern="1200" dirty="0" err="1" smtClean="0">
                          <a:solidFill>
                            <a:schemeClr val="tx1"/>
                          </a:solidFill>
                          <a:latin typeface="Calibri" pitchFamily="34" charset="0"/>
                          <a:ea typeface="+mn-ea"/>
                          <a:cs typeface="+mn-cs"/>
                        </a:rPr>
                        <a:t>Tetta</a:t>
                      </a:r>
                      <a:r>
                        <a:rPr kumimoji="0" lang="en-US" sz="1000" kern="1200" dirty="0" smtClean="0">
                          <a:solidFill>
                            <a:schemeClr val="tx1"/>
                          </a:solidFill>
                          <a:latin typeface="Calibri" pitchFamily="34" charset="0"/>
                          <a:ea typeface="+mn-ea"/>
                          <a:cs typeface="+mn-cs"/>
                        </a:rPr>
                        <a:t>, 206.553.1327, tetta.david@epa.gov </a:t>
                      </a:r>
                      <a:endParaRPr lang="en-US" sz="1000" baseline="0" dirty="0">
                        <a:latin typeface="Calibri" pitchFamily="34" charset="0"/>
                        <a:ea typeface="Calibri"/>
                        <a:cs typeface="Times New Roman"/>
                      </a:endParaRPr>
                    </a:p>
                  </a:txBody>
                  <a:tcPr marL="23525" marR="23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Date Placeholder 4"/>
          <p:cNvSpPr>
            <a:spLocks noGrp="1"/>
          </p:cNvSpPr>
          <p:nvPr>
            <p:ph type="dt" sz="half" idx="10"/>
          </p:nvPr>
        </p:nvSpPr>
        <p:spPr/>
        <p:txBody>
          <a:bodyPr/>
          <a:lstStyle/>
          <a:p>
            <a:fld id="{B97489CC-3F7E-4736-86D1-5FC3F09B229A}" type="datetime1">
              <a:rPr lang="en-US" smtClean="0"/>
              <a:t>5/17/2012</a:t>
            </a:fld>
            <a:endParaRPr lang="en-US"/>
          </a:p>
        </p:txBody>
      </p:sp>
      <p:sp>
        <p:nvSpPr>
          <p:cNvPr id="7" name="Slide Number Placeholder 6"/>
          <p:cNvSpPr>
            <a:spLocks noGrp="1"/>
          </p:cNvSpPr>
          <p:nvPr>
            <p:ph type="sldNum" sz="quarter" idx="12"/>
          </p:nvPr>
        </p:nvSpPr>
        <p:spPr/>
        <p:txBody>
          <a:bodyPr/>
          <a:lstStyle/>
          <a:p>
            <a:fld id="{AF4A1FCD-163D-4B66-B81C-E0A4C04EF212}" type="slidenum">
              <a:rPr lang="en-US" smtClean="0"/>
              <a:pPr/>
              <a:t>20</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 y="0"/>
            <a:ext cx="9144000" cy="1022615"/>
          </a:xfrm>
          <a:solidFill>
            <a:schemeClr val="tx1"/>
          </a:solidFill>
        </p:spPr>
        <p:txBody>
          <a:bodyPr>
            <a:normAutofit/>
          </a:bodyPr>
          <a:lstStyle/>
          <a:p>
            <a:r>
              <a:rPr lang="en-US" sz="3200" b="1" dirty="0" smtClean="0">
                <a:ea typeface="ＭＳ Ｐゴシック" pitchFamily="-32" charset="-128"/>
              </a:rPr>
              <a:t> </a:t>
            </a:r>
            <a:r>
              <a:rPr lang="en-US" sz="4000" b="1" dirty="0" smtClean="0">
                <a:ea typeface="ＭＳ Ｐゴシック" pitchFamily="-32" charset="-128"/>
              </a:rPr>
              <a:t>What is Underground Injection Control?</a:t>
            </a:r>
            <a:endParaRPr lang="en-US" sz="4000" b="1" dirty="0" smtClean="0"/>
          </a:p>
        </p:txBody>
      </p:sp>
      <p:sp>
        <p:nvSpPr>
          <p:cNvPr id="4099" name="Rectangle 3"/>
          <p:cNvSpPr>
            <a:spLocks noGrp="1" noChangeArrowheads="1"/>
          </p:cNvSpPr>
          <p:nvPr>
            <p:ph type="body" sz="half" idx="4294967295"/>
          </p:nvPr>
        </p:nvSpPr>
        <p:spPr>
          <a:xfrm>
            <a:off x="0" y="1295400"/>
            <a:ext cx="8534400" cy="5334000"/>
          </a:xfrm>
        </p:spPr>
        <p:txBody>
          <a:bodyPr>
            <a:normAutofit/>
          </a:bodyPr>
          <a:lstStyle/>
          <a:p>
            <a:pPr eaLnBrk="1" hangingPunct="1">
              <a:buClr>
                <a:srgbClr val="000000"/>
              </a:buClr>
              <a:buFont typeface="Wingdings" pitchFamily="2" charset="2"/>
              <a:buChar char="Ø"/>
            </a:pPr>
            <a:r>
              <a:rPr lang="en-US" sz="2400" dirty="0" smtClean="0"/>
              <a:t>The practice of placing fluids (</a:t>
            </a:r>
            <a:r>
              <a:rPr lang="en-US" sz="2400" i="1" dirty="0" err="1" smtClean="0"/>
              <a:t>injectate</a:t>
            </a:r>
            <a:r>
              <a:rPr lang="en-US" sz="2400" dirty="0" smtClean="0"/>
              <a:t>) 			                      underground, in porous formations</a:t>
            </a:r>
          </a:p>
          <a:p>
            <a:pPr eaLnBrk="1" hangingPunct="1">
              <a:buClr>
                <a:srgbClr val="000000"/>
              </a:buClr>
              <a:buFont typeface="Times New Roman" pitchFamily="18" charset="0"/>
              <a:buNone/>
            </a:pPr>
            <a:r>
              <a:rPr lang="en-US" sz="2400" dirty="0" smtClean="0"/>
              <a:t> 	of rock and/or soil, through wells or </a:t>
            </a:r>
          </a:p>
          <a:p>
            <a:pPr eaLnBrk="1" hangingPunct="1">
              <a:buClr>
                <a:srgbClr val="000000"/>
              </a:buClr>
              <a:buFont typeface="Times New Roman" pitchFamily="18" charset="0"/>
              <a:buNone/>
            </a:pPr>
            <a:r>
              <a:rPr lang="en-US" sz="2400" dirty="0" smtClean="0"/>
              <a:t>	other similar conveyance systems</a:t>
            </a:r>
          </a:p>
          <a:p>
            <a:pPr eaLnBrk="1" hangingPunct="1">
              <a:buClr>
                <a:srgbClr val="000000"/>
              </a:buClr>
              <a:buFont typeface="Wingdings" pitchFamily="2" charset="2"/>
              <a:buChar char="Ø"/>
            </a:pPr>
            <a:r>
              <a:rPr lang="en-US" sz="2400" dirty="0" smtClean="0"/>
              <a:t>Designed to:</a:t>
            </a:r>
          </a:p>
          <a:p>
            <a:pPr lvl="1">
              <a:buClr>
                <a:srgbClr val="000000"/>
              </a:buClr>
              <a:buFont typeface="Wingdings" pitchFamily="2" charset="2"/>
              <a:buChar char="§"/>
            </a:pPr>
            <a:r>
              <a:rPr lang="en-US" sz="2000" dirty="0" smtClean="0"/>
              <a:t> protect underground sources of drinking water</a:t>
            </a:r>
          </a:p>
          <a:p>
            <a:pPr lvl="1">
              <a:buClr>
                <a:srgbClr val="000000"/>
              </a:buClr>
              <a:buFont typeface="Wingdings" pitchFamily="2" charset="2"/>
              <a:buChar char="§"/>
            </a:pPr>
            <a:r>
              <a:rPr lang="en-US" sz="2000" dirty="0" smtClean="0"/>
              <a:t>provide a safe and cost effective means for industries, municipalities, and small businesses to dispose of their wastes</a:t>
            </a:r>
          </a:p>
          <a:p>
            <a:pPr eaLnBrk="1" hangingPunct="1">
              <a:buClr>
                <a:srgbClr val="000000"/>
              </a:buClr>
              <a:buFont typeface="Wingdings" pitchFamily="2" charset="2"/>
              <a:buChar char="Ø"/>
            </a:pPr>
            <a:r>
              <a:rPr lang="en-US" sz="2400" dirty="0" smtClean="0"/>
              <a:t>Linked with:			</a:t>
            </a:r>
          </a:p>
          <a:p>
            <a:pPr lvl="1" eaLnBrk="1" hangingPunct="1">
              <a:buClr>
                <a:srgbClr val="000000"/>
              </a:buClr>
              <a:buFont typeface="Wingdings" pitchFamily="2" charset="2"/>
              <a:buChar char="§"/>
            </a:pPr>
            <a:r>
              <a:rPr lang="en-US" sz="2000" dirty="0" smtClean="0"/>
              <a:t>important industries: mining, oil &amp; gas, petrochemical &amp; industrial manufacturing; </a:t>
            </a:r>
          </a:p>
          <a:p>
            <a:pPr lvl="1" eaLnBrk="1" hangingPunct="1">
              <a:buClr>
                <a:srgbClr val="000000"/>
              </a:buClr>
              <a:buFont typeface="Wingdings" pitchFamily="2" charset="2"/>
              <a:buChar char="§"/>
            </a:pPr>
            <a:r>
              <a:rPr lang="en-US" sz="2000" dirty="0" smtClean="0"/>
              <a:t>many common-place practices: waste disposal in septic systems; storm water drainage, etc.</a:t>
            </a:r>
          </a:p>
        </p:txBody>
      </p:sp>
      <p:pic>
        <p:nvPicPr>
          <p:cNvPr id="4101" name="Picture 6" descr="UICWELLS"/>
          <p:cNvPicPr>
            <a:picLocks noChangeAspect="1" noChangeArrowheads="1"/>
          </p:cNvPicPr>
          <p:nvPr/>
        </p:nvPicPr>
        <p:blipFill>
          <a:blip r:embed="rId3" cstate="print"/>
          <a:srcRect/>
          <a:stretch>
            <a:fillRect/>
          </a:stretch>
        </p:blipFill>
        <p:spPr bwMode="auto">
          <a:xfrm>
            <a:off x="6019800" y="1412755"/>
            <a:ext cx="2667000" cy="167060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F0CFDAA3-D8A1-4992-8621-F091E3EF38FC}" type="datetime1">
              <a:rPr lang="en-US" smtClean="0"/>
              <a:t>5/17/2012</a:t>
            </a:fld>
            <a:endParaRPr lang="en-US"/>
          </a:p>
        </p:txBody>
      </p:sp>
      <p:sp>
        <p:nvSpPr>
          <p:cNvPr id="6" name="Slide Number Placeholder 5"/>
          <p:cNvSpPr>
            <a:spLocks noGrp="1"/>
          </p:cNvSpPr>
          <p:nvPr>
            <p:ph type="sldNum" sz="quarter" idx="12"/>
          </p:nvPr>
        </p:nvSpPr>
        <p:spPr/>
        <p:txBody>
          <a:bodyPr/>
          <a:lstStyle/>
          <a:p>
            <a:fld id="{AF4A1FCD-163D-4B66-B81C-E0A4C04EF21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
            <a:ext cx="9144000" cy="951900"/>
          </a:xfrm>
          <a:solidFill>
            <a:schemeClr val="tx1"/>
          </a:solidFill>
        </p:spPr>
        <p:txBody>
          <a:bodyPr>
            <a:normAutofit/>
          </a:bodyPr>
          <a:lstStyle/>
          <a:p>
            <a:pPr eaLnBrk="1" hangingPunct="1"/>
            <a:r>
              <a:rPr lang="en-US" b="1" dirty="0" smtClean="0"/>
              <a:t>UIC Well Class</a:t>
            </a:r>
          </a:p>
        </p:txBody>
      </p:sp>
      <p:sp>
        <p:nvSpPr>
          <p:cNvPr id="5123" name="Text Box 4"/>
          <p:cNvSpPr txBox="1">
            <a:spLocks noChangeArrowheads="1"/>
          </p:cNvSpPr>
          <p:nvPr/>
        </p:nvSpPr>
        <p:spPr bwMode="auto">
          <a:xfrm>
            <a:off x="0" y="6035675"/>
            <a:ext cx="184150" cy="822325"/>
          </a:xfrm>
          <a:prstGeom prst="rect">
            <a:avLst/>
          </a:prstGeom>
          <a:noFill/>
          <a:ln w="9525">
            <a:noFill/>
            <a:miter lim="800000"/>
            <a:headEnd/>
            <a:tailEnd/>
          </a:ln>
        </p:spPr>
        <p:txBody>
          <a:bodyPr wrap="none">
            <a:spAutoFit/>
          </a:bodyPr>
          <a:lstStyle/>
          <a:p>
            <a:endParaRPr lang="en-US" b="1">
              <a:solidFill>
                <a:srgbClr val="FFFFCC"/>
              </a:solidFill>
              <a:latin typeface="Times New Roman" pitchFamily="18" charset="0"/>
              <a:ea typeface="ＭＳ Ｐゴシック" pitchFamily="-32" charset="-128"/>
            </a:endParaRPr>
          </a:p>
          <a:p>
            <a:endParaRPr lang="en-US" b="1">
              <a:solidFill>
                <a:srgbClr val="FFFFCC"/>
              </a:solidFill>
              <a:latin typeface="Times New Roman" pitchFamily="18" charset="0"/>
              <a:ea typeface="ＭＳ Ｐゴシック" pitchFamily="-32" charset="-128"/>
            </a:endParaRPr>
          </a:p>
        </p:txBody>
      </p:sp>
      <p:pic>
        <p:nvPicPr>
          <p:cNvPr id="5124" name="Picture 5" descr="Class 1"/>
          <p:cNvPicPr>
            <a:picLocks noChangeAspect="1" noChangeArrowheads="1"/>
          </p:cNvPicPr>
          <p:nvPr/>
        </p:nvPicPr>
        <p:blipFill>
          <a:blip r:embed="rId3" cstate="print"/>
          <a:srcRect/>
          <a:stretch>
            <a:fillRect/>
          </a:stretch>
        </p:blipFill>
        <p:spPr bwMode="auto">
          <a:xfrm>
            <a:off x="609600" y="1905000"/>
            <a:ext cx="1014413" cy="4495800"/>
          </a:xfrm>
          <a:prstGeom prst="rect">
            <a:avLst/>
          </a:prstGeom>
          <a:noFill/>
          <a:ln w="9525">
            <a:noFill/>
            <a:miter lim="800000"/>
            <a:headEnd/>
            <a:tailEnd/>
          </a:ln>
        </p:spPr>
      </p:pic>
      <p:pic>
        <p:nvPicPr>
          <p:cNvPr id="5125" name="Picture 6" descr="Class 2"/>
          <p:cNvPicPr>
            <a:picLocks noChangeAspect="1" noChangeArrowheads="1"/>
          </p:cNvPicPr>
          <p:nvPr/>
        </p:nvPicPr>
        <p:blipFill>
          <a:blip r:embed="rId4" cstate="print"/>
          <a:srcRect/>
          <a:stretch>
            <a:fillRect/>
          </a:stretch>
        </p:blipFill>
        <p:spPr bwMode="auto">
          <a:xfrm>
            <a:off x="1654175" y="1905000"/>
            <a:ext cx="1027113" cy="4495800"/>
          </a:xfrm>
          <a:prstGeom prst="rect">
            <a:avLst/>
          </a:prstGeom>
          <a:noFill/>
          <a:ln w="9525">
            <a:noFill/>
            <a:miter lim="800000"/>
            <a:headEnd/>
            <a:tailEnd/>
          </a:ln>
        </p:spPr>
      </p:pic>
      <p:pic>
        <p:nvPicPr>
          <p:cNvPr id="5126" name="Picture 7" descr="Class 3"/>
          <p:cNvPicPr>
            <a:picLocks noChangeAspect="1" noChangeArrowheads="1"/>
          </p:cNvPicPr>
          <p:nvPr/>
        </p:nvPicPr>
        <p:blipFill>
          <a:blip r:embed="rId5" cstate="print"/>
          <a:srcRect/>
          <a:stretch>
            <a:fillRect/>
          </a:stretch>
        </p:blipFill>
        <p:spPr bwMode="auto">
          <a:xfrm>
            <a:off x="2844800" y="1925638"/>
            <a:ext cx="1270000" cy="4475162"/>
          </a:xfrm>
          <a:prstGeom prst="rect">
            <a:avLst/>
          </a:prstGeom>
          <a:noFill/>
          <a:ln w="9525">
            <a:noFill/>
            <a:miter lim="800000"/>
            <a:headEnd/>
            <a:tailEnd/>
          </a:ln>
        </p:spPr>
      </p:pic>
      <p:pic>
        <p:nvPicPr>
          <p:cNvPr id="5127" name="Picture 8" descr="Class 5 a"/>
          <p:cNvPicPr>
            <a:picLocks noChangeAspect="1" noChangeArrowheads="1"/>
          </p:cNvPicPr>
          <p:nvPr/>
        </p:nvPicPr>
        <p:blipFill>
          <a:blip r:embed="rId6" cstate="print"/>
          <a:srcRect/>
          <a:stretch>
            <a:fillRect/>
          </a:stretch>
        </p:blipFill>
        <p:spPr bwMode="auto">
          <a:xfrm>
            <a:off x="4267200" y="4191000"/>
            <a:ext cx="2895600" cy="2117725"/>
          </a:xfrm>
          <a:prstGeom prst="rect">
            <a:avLst/>
          </a:prstGeom>
          <a:noFill/>
          <a:ln w="9525">
            <a:noFill/>
            <a:miter lim="800000"/>
            <a:headEnd/>
            <a:tailEnd/>
          </a:ln>
        </p:spPr>
      </p:pic>
      <p:pic>
        <p:nvPicPr>
          <p:cNvPr id="5128" name="Picture 9" descr="Class 5 b"/>
          <p:cNvPicPr>
            <a:picLocks noChangeAspect="1" noChangeArrowheads="1"/>
          </p:cNvPicPr>
          <p:nvPr/>
        </p:nvPicPr>
        <p:blipFill>
          <a:blip r:embed="rId7" cstate="print"/>
          <a:srcRect/>
          <a:stretch>
            <a:fillRect/>
          </a:stretch>
        </p:blipFill>
        <p:spPr bwMode="auto">
          <a:xfrm>
            <a:off x="4267200" y="1905000"/>
            <a:ext cx="2819400" cy="2282825"/>
          </a:xfrm>
          <a:prstGeom prst="rect">
            <a:avLst/>
          </a:prstGeom>
          <a:noFill/>
          <a:ln w="9525">
            <a:noFill/>
            <a:miter lim="800000"/>
            <a:headEnd/>
            <a:tailEnd/>
          </a:ln>
        </p:spPr>
      </p:pic>
      <p:sp>
        <p:nvSpPr>
          <p:cNvPr id="5129" name="Text Box 10"/>
          <p:cNvSpPr txBox="1">
            <a:spLocks noChangeArrowheads="1"/>
          </p:cNvSpPr>
          <p:nvPr/>
        </p:nvSpPr>
        <p:spPr bwMode="auto">
          <a:xfrm>
            <a:off x="593725" y="6019800"/>
            <a:ext cx="950913" cy="427038"/>
          </a:xfrm>
          <a:prstGeom prst="rect">
            <a:avLst/>
          </a:prstGeom>
          <a:noFill/>
          <a:ln w="9525">
            <a:noFill/>
            <a:miter lim="800000"/>
            <a:headEnd/>
            <a:tailEnd/>
          </a:ln>
        </p:spPr>
        <p:txBody>
          <a:bodyPr wrap="none">
            <a:spAutoFit/>
          </a:bodyPr>
          <a:lstStyle/>
          <a:p>
            <a:r>
              <a:rPr lang="en-US" sz="2200">
                <a:latin typeface="Times New Roman" pitchFamily="18" charset="0"/>
                <a:ea typeface="ＭＳ Ｐゴシック" pitchFamily="-32" charset="-128"/>
              </a:rPr>
              <a:t>Class I</a:t>
            </a:r>
          </a:p>
        </p:txBody>
      </p:sp>
      <p:sp>
        <p:nvSpPr>
          <p:cNvPr id="5130" name="Text Box 11"/>
          <p:cNvSpPr txBox="1">
            <a:spLocks noChangeArrowheads="1"/>
          </p:cNvSpPr>
          <p:nvPr/>
        </p:nvSpPr>
        <p:spPr bwMode="auto">
          <a:xfrm>
            <a:off x="1622425" y="6019800"/>
            <a:ext cx="1044575" cy="427038"/>
          </a:xfrm>
          <a:prstGeom prst="rect">
            <a:avLst/>
          </a:prstGeom>
          <a:noFill/>
          <a:ln w="9525">
            <a:noFill/>
            <a:miter lim="800000"/>
            <a:headEnd/>
            <a:tailEnd/>
          </a:ln>
        </p:spPr>
        <p:txBody>
          <a:bodyPr wrap="none">
            <a:spAutoFit/>
          </a:bodyPr>
          <a:lstStyle/>
          <a:p>
            <a:r>
              <a:rPr lang="en-US" sz="2200">
                <a:latin typeface="Times New Roman" pitchFamily="18" charset="0"/>
                <a:ea typeface="ＭＳ Ｐゴシック" pitchFamily="-32" charset="-128"/>
              </a:rPr>
              <a:t>Class II</a:t>
            </a:r>
          </a:p>
        </p:txBody>
      </p:sp>
      <p:sp>
        <p:nvSpPr>
          <p:cNvPr id="5131" name="Text Box 12"/>
          <p:cNvSpPr txBox="1">
            <a:spLocks noChangeArrowheads="1"/>
          </p:cNvSpPr>
          <p:nvPr/>
        </p:nvSpPr>
        <p:spPr bwMode="auto">
          <a:xfrm>
            <a:off x="2803525" y="6019800"/>
            <a:ext cx="1208088" cy="427038"/>
          </a:xfrm>
          <a:prstGeom prst="rect">
            <a:avLst/>
          </a:prstGeom>
          <a:noFill/>
          <a:ln w="9525">
            <a:noFill/>
            <a:miter lim="800000"/>
            <a:headEnd/>
            <a:tailEnd/>
          </a:ln>
        </p:spPr>
        <p:txBody>
          <a:bodyPr wrap="none">
            <a:spAutoFit/>
          </a:bodyPr>
          <a:lstStyle/>
          <a:p>
            <a:r>
              <a:rPr lang="en-US" sz="2200">
                <a:latin typeface="Times New Roman" pitchFamily="18" charset="0"/>
                <a:ea typeface="ＭＳ Ｐゴシック" pitchFamily="-32" charset="-128"/>
              </a:rPr>
              <a:t> Class III</a:t>
            </a:r>
          </a:p>
        </p:txBody>
      </p:sp>
      <p:sp>
        <p:nvSpPr>
          <p:cNvPr id="5132" name="Text Box 13"/>
          <p:cNvSpPr txBox="1">
            <a:spLocks noChangeArrowheads="1"/>
          </p:cNvSpPr>
          <p:nvPr/>
        </p:nvSpPr>
        <p:spPr bwMode="auto">
          <a:xfrm>
            <a:off x="4802428" y="6021315"/>
            <a:ext cx="1058863" cy="427038"/>
          </a:xfrm>
          <a:prstGeom prst="rect">
            <a:avLst/>
          </a:prstGeom>
          <a:noFill/>
          <a:ln w="9525">
            <a:noFill/>
            <a:miter lim="800000"/>
            <a:headEnd/>
            <a:tailEnd/>
          </a:ln>
        </p:spPr>
        <p:txBody>
          <a:bodyPr wrap="none">
            <a:spAutoFit/>
          </a:bodyPr>
          <a:lstStyle/>
          <a:p>
            <a:r>
              <a:rPr lang="en-US" sz="2200" dirty="0">
                <a:latin typeface="Times New Roman" pitchFamily="18" charset="0"/>
                <a:ea typeface="ＭＳ Ｐゴシック" pitchFamily="-32" charset="-128"/>
              </a:rPr>
              <a:t>Class V</a:t>
            </a:r>
          </a:p>
        </p:txBody>
      </p:sp>
      <p:pic>
        <p:nvPicPr>
          <p:cNvPr id="14" name="Picture 13" descr="class 6.jpg"/>
          <p:cNvPicPr>
            <a:picLocks noChangeAspect="1"/>
          </p:cNvPicPr>
          <p:nvPr/>
        </p:nvPicPr>
        <p:blipFill>
          <a:blip r:embed="rId8" cstate="print"/>
          <a:stretch>
            <a:fillRect/>
          </a:stretch>
        </p:blipFill>
        <p:spPr>
          <a:xfrm>
            <a:off x="6934200" y="1828800"/>
            <a:ext cx="1689947" cy="4495800"/>
          </a:xfrm>
          <a:prstGeom prst="rect">
            <a:avLst/>
          </a:prstGeom>
        </p:spPr>
      </p:pic>
      <p:sp>
        <p:nvSpPr>
          <p:cNvPr id="15" name="Text Box 13"/>
          <p:cNvSpPr txBox="1">
            <a:spLocks noChangeArrowheads="1"/>
          </p:cNvSpPr>
          <p:nvPr/>
        </p:nvSpPr>
        <p:spPr bwMode="auto">
          <a:xfrm>
            <a:off x="7162800" y="6019800"/>
            <a:ext cx="1157433" cy="430887"/>
          </a:xfrm>
          <a:prstGeom prst="rect">
            <a:avLst/>
          </a:prstGeom>
          <a:noFill/>
          <a:ln w="9525">
            <a:noFill/>
            <a:miter lim="800000"/>
            <a:headEnd/>
            <a:tailEnd/>
          </a:ln>
        </p:spPr>
        <p:txBody>
          <a:bodyPr wrap="none">
            <a:spAutoFit/>
          </a:bodyPr>
          <a:lstStyle/>
          <a:p>
            <a:r>
              <a:rPr lang="en-US" sz="2200" dirty="0">
                <a:latin typeface="Times New Roman" pitchFamily="18" charset="0"/>
                <a:ea typeface="ＭＳ Ｐゴシック" pitchFamily="-32" charset="-128"/>
              </a:rPr>
              <a:t>Class </a:t>
            </a:r>
            <a:r>
              <a:rPr lang="en-US" sz="2200" dirty="0" smtClean="0">
                <a:latin typeface="Times New Roman" pitchFamily="18" charset="0"/>
                <a:ea typeface="ＭＳ Ｐゴシック" pitchFamily="-32" charset="-128"/>
              </a:rPr>
              <a:t>VI</a:t>
            </a:r>
            <a:endParaRPr lang="en-US" sz="2200" dirty="0">
              <a:latin typeface="Times New Roman" pitchFamily="18" charset="0"/>
              <a:ea typeface="ＭＳ Ｐゴシック" pitchFamily="-32" charset="-128"/>
            </a:endParaRPr>
          </a:p>
        </p:txBody>
      </p:sp>
      <p:sp>
        <p:nvSpPr>
          <p:cNvPr id="16" name="Date Placeholder 15"/>
          <p:cNvSpPr>
            <a:spLocks noGrp="1"/>
          </p:cNvSpPr>
          <p:nvPr>
            <p:ph type="dt" sz="half" idx="10"/>
          </p:nvPr>
        </p:nvSpPr>
        <p:spPr/>
        <p:txBody>
          <a:bodyPr/>
          <a:lstStyle/>
          <a:p>
            <a:fld id="{91C1DC77-2B5B-498A-B187-4ED5E9993D3A}" type="datetime1">
              <a:rPr lang="en-US" smtClean="0"/>
              <a:t>5/17/2012</a:t>
            </a:fld>
            <a:endParaRPr lang="en-US"/>
          </a:p>
        </p:txBody>
      </p:sp>
      <p:sp>
        <p:nvSpPr>
          <p:cNvPr id="17" name="Slide Number Placeholder 16"/>
          <p:cNvSpPr>
            <a:spLocks noGrp="1"/>
          </p:cNvSpPr>
          <p:nvPr>
            <p:ph type="sldNum" sz="quarter" idx="12"/>
          </p:nvPr>
        </p:nvSpPr>
        <p:spPr/>
        <p:txBody>
          <a:bodyPr/>
          <a:lstStyle/>
          <a:p>
            <a:fld id="{AF4A1FCD-163D-4B66-B81C-E0A4C04EF212}"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1"/>
          <p:cNvSpPr>
            <a:spLocks noGrp="1"/>
          </p:cNvSpPr>
          <p:nvPr>
            <p:ph type="sldNum" sz="quarter" idx="12"/>
          </p:nvPr>
        </p:nvSpPr>
        <p:spPr/>
        <p:txBody>
          <a:bodyPr/>
          <a:lstStyle/>
          <a:p>
            <a:pPr>
              <a:defRPr/>
            </a:pPr>
            <a:fld id="{F8145079-0F4B-4DAF-B1FF-56BBA71FBF4E}" type="slidenum">
              <a:rPr lang="en-US"/>
              <a:pPr>
                <a:defRPr/>
              </a:pPr>
              <a:t>5</a:t>
            </a:fld>
            <a:endParaRPr lang="en-US" dirty="0"/>
          </a:p>
        </p:txBody>
      </p:sp>
      <p:sp>
        <p:nvSpPr>
          <p:cNvPr id="11267" name="Rectangle 3"/>
          <p:cNvSpPr>
            <a:spLocks noGrp="1" noChangeArrowheads="1"/>
          </p:cNvSpPr>
          <p:nvPr>
            <p:ph type="title" idx="4294967295"/>
          </p:nvPr>
        </p:nvSpPr>
        <p:spPr>
          <a:xfrm>
            <a:off x="0" y="0"/>
            <a:ext cx="9144000" cy="893763"/>
          </a:xfrm>
          <a:solidFill>
            <a:schemeClr val="tx1"/>
          </a:solidFill>
          <a:ln>
            <a:noFill/>
          </a:ln>
        </p:spPr>
        <p:style>
          <a:lnRef idx="2">
            <a:schemeClr val="accent1"/>
          </a:lnRef>
          <a:fillRef idx="1">
            <a:schemeClr val="lt1"/>
          </a:fillRef>
          <a:effectRef idx="0">
            <a:schemeClr val="accent1"/>
          </a:effectRef>
          <a:fontRef idx="minor">
            <a:schemeClr val="dk1"/>
          </a:fontRef>
        </p:style>
        <p:txBody>
          <a:bodyPr>
            <a:normAutofit/>
          </a:bodyPr>
          <a:lstStyle/>
          <a:p>
            <a:pPr eaLnBrk="1" fontAlgn="auto" hangingPunct="1">
              <a:spcAft>
                <a:spcPts val="0"/>
              </a:spcAft>
              <a:defRPr/>
            </a:pPr>
            <a:r>
              <a:rPr lang="en-US" sz="3700" dirty="0" smtClean="0">
                <a:solidFill>
                  <a:schemeClr val="accent1">
                    <a:lumMod val="60000"/>
                    <a:lumOff val="40000"/>
                  </a:schemeClr>
                </a:solidFill>
              </a:rPr>
              <a:t>National UIC Data Flow </a:t>
            </a:r>
          </a:p>
        </p:txBody>
      </p:sp>
      <p:sp>
        <p:nvSpPr>
          <p:cNvPr id="1028" name="Slide Number Placeholder 46"/>
          <p:cNvSpPr txBox="1">
            <a:spLocks noGrp="1"/>
          </p:cNvSpPr>
          <p:nvPr/>
        </p:nvSpPr>
        <p:spPr bwMode="auto">
          <a:xfrm>
            <a:off x="6781800" y="6530975"/>
            <a:ext cx="2057400" cy="304800"/>
          </a:xfrm>
          <a:prstGeom prst="rect">
            <a:avLst/>
          </a:prstGeom>
          <a:noFill/>
          <a:ln w="9525">
            <a:noFill/>
            <a:miter lim="800000"/>
            <a:headEnd/>
            <a:tailEnd/>
          </a:ln>
        </p:spPr>
        <p:txBody>
          <a:bodyPr/>
          <a:lstStyle/>
          <a:p>
            <a:pPr algn="r" eaLnBrk="0" hangingPunct="0"/>
            <a:fld id="{6A5C96A9-C193-4F16-92BB-836EBD39A87F}" type="slidenum">
              <a:rPr kumimoji="1" lang="en-US" sz="1000">
                <a:latin typeface="Corbel" pitchFamily="34" charset="0"/>
              </a:rPr>
              <a:pPr algn="r" eaLnBrk="0" hangingPunct="0"/>
              <a:t>5</a:t>
            </a:fld>
            <a:endParaRPr kumimoji="1" lang="en-US" sz="1000">
              <a:latin typeface="Corbel" pitchFamily="34" charset="0"/>
            </a:endParaRPr>
          </a:p>
        </p:txBody>
      </p:sp>
      <p:grpSp>
        <p:nvGrpSpPr>
          <p:cNvPr id="2" name="Group 45"/>
          <p:cNvGrpSpPr>
            <a:grpSpLocks/>
          </p:cNvGrpSpPr>
          <p:nvPr/>
        </p:nvGrpSpPr>
        <p:grpSpPr bwMode="auto">
          <a:xfrm>
            <a:off x="193868" y="1239837"/>
            <a:ext cx="8763000" cy="5618163"/>
            <a:chOff x="76200" y="1219200"/>
            <a:chExt cx="8915400" cy="5353524"/>
          </a:xfrm>
        </p:grpSpPr>
        <p:sp>
          <p:nvSpPr>
            <p:cNvPr id="1034" name="Rectangle 2"/>
            <p:cNvSpPr>
              <a:spLocks noChangeArrowheads="1"/>
            </p:cNvSpPr>
            <p:nvPr/>
          </p:nvSpPr>
          <p:spPr bwMode="auto">
            <a:xfrm>
              <a:off x="76200" y="1219200"/>
              <a:ext cx="2971800" cy="3048000"/>
            </a:xfrm>
            <a:prstGeom prst="rect">
              <a:avLst/>
            </a:prstGeom>
            <a:solidFill>
              <a:schemeClr val="bg1"/>
            </a:solidFill>
            <a:ln w="9525" algn="ctr">
              <a:solidFill>
                <a:srgbClr val="3333FF"/>
              </a:solidFill>
              <a:prstDash val="dash"/>
              <a:miter lim="800000"/>
              <a:headEnd/>
              <a:tailEnd/>
            </a:ln>
          </p:spPr>
          <p:txBody>
            <a:bodyPr wrap="none" anchor="ctr"/>
            <a:lstStyle/>
            <a:p>
              <a:endParaRPr lang="en-US">
                <a:latin typeface="Corbel" pitchFamily="34" charset="0"/>
              </a:endParaRPr>
            </a:p>
          </p:txBody>
        </p:sp>
        <p:sp>
          <p:nvSpPr>
            <p:cNvPr id="1035" name="Rectangle 4"/>
            <p:cNvSpPr>
              <a:spLocks noChangeArrowheads="1"/>
            </p:cNvSpPr>
            <p:nvPr/>
          </p:nvSpPr>
          <p:spPr bwMode="auto">
            <a:xfrm>
              <a:off x="6324600" y="2057400"/>
              <a:ext cx="2667000" cy="1981200"/>
            </a:xfrm>
            <a:prstGeom prst="rect">
              <a:avLst/>
            </a:prstGeom>
            <a:solidFill>
              <a:srgbClr val="CCFFCC"/>
            </a:solidFill>
            <a:ln w="9525">
              <a:solidFill>
                <a:schemeClr val="bg1"/>
              </a:solidFill>
              <a:miter lim="800000"/>
              <a:headEnd/>
              <a:tailEnd/>
            </a:ln>
          </p:spPr>
          <p:txBody>
            <a:bodyPr wrap="none" anchor="ctr"/>
            <a:lstStyle/>
            <a:p>
              <a:r>
                <a:rPr lang="en-US" sz="1600" b="1" u="sng">
                  <a:latin typeface="Arial Unicode MS" pitchFamily="34" charset="-128"/>
                </a:rPr>
                <a:t>OGWDW Management:</a:t>
              </a:r>
            </a:p>
            <a:p>
              <a:pPr>
                <a:buClr>
                  <a:schemeClr val="tx1"/>
                </a:buClr>
                <a:buFont typeface="Wingdings" pitchFamily="2" charset="2"/>
                <a:buChar char="§"/>
              </a:pPr>
              <a:r>
                <a:rPr lang="en-US" sz="1200" b="1">
                  <a:latin typeface="Arial Unicode MS" pitchFamily="34" charset="-128"/>
                </a:rPr>
                <a:t> </a:t>
              </a:r>
              <a:r>
                <a:rPr lang="en-US" sz="1400" b="1">
                  <a:latin typeface="Arial Unicode MS" pitchFamily="34" charset="-128"/>
                </a:rPr>
                <a:t>7520 summary info</a:t>
              </a:r>
            </a:p>
            <a:p>
              <a:pPr>
                <a:buClr>
                  <a:schemeClr val="tx1"/>
                </a:buClr>
                <a:buFont typeface="Wingdings" pitchFamily="2" charset="2"/>
                <a:buChar char="§"/>
              </a:pPr>
              <a:r>
                <a:rPr lang="en-US" sz="1400" b="1">
                  <a:latin typeface="Arial Unicode MS" pitchFamily="34" charset="-128"/>
                </a:rPr>
                <a:t> UIC PAM Measures</a:t>
              </a:r>
            </a:p>
            <a:p>
              <a:pPr>
                <a:buClr>
                  <a:schemeClr val="tx1"/>
                </a:buClr>
                <a:buFont typeface="Wingdings" pitchFamily="2" charset="2"/>
                <a:buChar char="§"/>
              </a:pPr>
              <a:r>
                <a:rPr lang="en-US" sz="1400" b="1">
                  <a:latin typeface="Arial Unicode MS" pitchFamily="34" charset="-128"/>
                </a:rPr>
                <a:t> UIC Inventory Reporting Sys </a:t>
              </a:r>
              <a:endParaRPr lang="en-US" sz="1400" b="1">
                <a:solidFill>
                  <a:srgbClr val="800000"/>
                </a:solidFill>
                <a:latin typeface="Arial Unicode MS" pitchFamily="34" charset="-128"/>
              </a:endParaRPr>
            </a:p>
            <a:p>
              <a:pPr>
                <a:buClr>
                  <a:schemeClr val="tx1"/>
                </a:buClr>
                <a:buFont typeface="Wingdings" pitchFamily="2" charset="2"/>
                <a:buChar char="§"/>
              </a:pPr>
              <a:r>
                <a:rPr lang="en-US" sz="1400" b="1">
                  <a:latin typeface="Arial Unicode MS" pitchFamily="34" charset="-128"/>
                </a:rPr>
                <a:t> SWP/UIC Integration</a:t>
              </a:r>
              <a:r>
                <a:rPr lang="en-US" sz="1400" b="1">
                  <a:solidFill>
                    <a:srgbClr val="800000"/>
                  </a:solidFill>
                  <a:latin typeface="Arial Unicode MS" pitchFamily="34" charset="-128"/>
                </a:rPr>
                <a:t> </a:t>
              </a:r>
            </a:p>
            <a:p>
              <a:pPr>
                <a:buClr>
                  <a:schemeClr val="tx1"/>
                </a:buClr>
                <a:buFont typeface="Wingdings" pitchFamily="2" charset="2"/>
                <a:buChar char="§"/>
              </a:pPr>
              <a:r>
                <a:rPr lang="en-US" sz="1400" b="1">
                  <a:latin typeface="Arial Unicode MS" pitchFamily="34" charset="-128"/>
                </a:rPr>
                <a:t> Class I Special Needs</a:t>
              </a:r>
              <a:endParaRPr lang="en-US" sz="1400" b="1">
                <a:solidFill>
                  <a:srgbClr val="800000"/>
                </a:solidFill>
                <a:latin typeface="Arial Unicode MS" pitchFamily="34" charset="-128"/>
              </a:endParaRPr>
            </a:p>
            <a:p>
              <a:pPr>
                <a:buClr>
                  <a:schemeClr val="tx1"/>
                </a:buClr>
                <a:buFont typeface="Wingdings" pitchFamily="2" charset="2"/>
                <a:buChar char="§"/>
              </a:pPr>
              <a:r>
                <a:rPr lang="en-US" sz="1400" b="1">
                  <a:latin typeface="Arial Unicode MS" pitchFamily="34" charset="-128"/>
                </a:rPr>
                <a:t> Class V Invent. Initiative</a:t>
              </a:r>
            </a:p>
            <a:p>
              <a:pPr>
                <a:buClr>
                  <a:schemeClr val="tx1"/>
                </a:buClr>
                <a:buFont typeface="Wingdings" pitchFamily="2" charset="2"/>
                <a:buChar char="§"/>
              </a:pPr>
              <a:r>
                <a:rPr lang="en-US" sz="1400" b="1">
                  <a:solidFill>
                    <a:srgbClr val="800000"/>
                  </a:solidFill>
                  <a:latin typeface="Arial Unicode MS" pitchFamily="34" charset="-128"/>
                </a:rPr>
                <a:t> </a:t>
              </a:r>
              <a:r>
                <a:rPr lang="en-US" sz="1400" b="1">
                  <a:latin typeface="Arial Unicode MS" pitchFamily="34" charset="-128"/>
                </a:rPr>
                <a:t>Congr/GAO/OMB Questions</a:t>
              </a:r>
            </a:p>
          </p:txBody>
        </p:sp>
        <p:sp>
          <p:nvSpPr>
            <p:cNvPr id="11270" name="AutoShape 6"/>
            <p:cNvSpPr>
              <a:spLocks noChangeArrowheads="1"/>
            </p:cNvSpPr>
            <p:nvPr/>
          </p:nvSpPr>
          <p:spPr bwMode="auto">
            <a:xfrm>
              <a:off x="3124200" y="2895600"/>
              <a:ext cx="1143000" cy="914400"/>
            </a:xfrm>
            <a:prstGeom prst="can">
              <a:avLst>
                <a:gd name="adj" fmla="val 25000"/>
              </a:avLst>
            </a:prstGeom>
            <a:solidFill>
              <a:srgbClr val="92D050"/>
            </a:solidFill>
            <a:ln w="9525">
              <a:noFill/>
              <a:round/>
              <a:headEnd/>
              <a:tailEnd/>
            </a:ln>
            <a:effectLst>
              <a:glow rad="63500">
                <a:schemeClr val="accent1">
                  <a:satMod val="175000"/>
                  <a:alpha val="40000"/>
                </a:schemeClr>
              </a:glow>
            </a:effectLst>
          </p:spPr>
          <p:txBody>
            <a:bodyPr wrap="none" anchor="ctr"/>
            <a:lstStyle/>
            <a:p>
              <a:pPr fontAlgn="auto">
                <a:spcBef>
                  <a:spcPts val="0"/>
                </a:spcBef>
                <a:spcAft>
                  <a:spcPts val="0"/>
                </a:spcAft>
                <a:defRPr/>
              </a:pPr>
              <a:r>
                <a:rPr lang="en-US" sz="1400" b="1" dirty="0">
                  <a:latin typeface="Arial Unicode MS" pitchFamily="34" charset="-128"/>
                </a:rPr>
                <a:t>CDX</a:t>
              </a:r>
            </a:p>
            <a:p>
              <a:pPr fontAlgn="auto">
                <a:spcBef>
                  <a:spcPts val="0"/>
                </a:spcBef>
                <a:spcAft>
                  <a:spcPts val="0"/>
                </a:spcAft>
                <a:defRPr/>
              </a:pPr>
              <a:r>
                <a:rPr lang="en-US" sz="1400" b="1" dirty="0">
                  <a:latin typeface="Arial Unicode MS" pitchFamily="34" charset="-128"/>
                </a:rPr>
                <a:t>(XML Doc </a:t>
              </a:r>
            </a:p>
            <a:p>
              <a:pPr fontAlgn="auto">
                <a:spcBef>
                  <a:spcPts val="0"/>
                </a:spcBef>
                <a:spcAft>
                  <a:spcPts val="0"/>
                </a:spcAft>
                <a:defRPr/>
              </a:pPr>
              <a:r>
                <a:rPr lang="en-US" sz="1400" b="1" dirty="0">
                  <a:latin typeface="Arial Unicode MS" pitchFamily="34" charset="-128"/>
                </a:rPr>
                <a:t>Repository)</a:t>
              </a:r>
            </a:p>
          </p:txBody>
        </p:sp>
        <p:cxnSp>
          <p:nvCxnSpPr>
            <p:cNvPr id="1039" name="AutoShape 7"/>
            <p:cNvCxnSpPr>
              <a:cxnSpLocks noChangeShapeType="1"/>
            </p:cNvCxnSpPr>
            <p:nvPr/>
          </p:nvCxnSpPr>
          <p:spPr bwMode="auto">
            <a:xfrm flipH="1">
              <a:off x="3810000" y="3048000"/>
              <a:ext cx="38100" cy="381000"/>
            </a:xfrm>
            <a:prstGeom prst="straightConnector1">
              <a:avLst/>
            </a:prstGeom>
            <a:noFill/>
            <a:ln w="9525">
              <a:noFill/>
              <a:round/>
              <a:headEnd/>
              <a:tailEnd type="triangle" w="med" len="med"/>
            </a:ln>
          </p:spPr>
        </p:cxnSp>
        <p:sp>
          <p:nvSpPr>
            <p:cNvPr id="11272" name="tower"/>
            <p:cNvSpPr>
              <a:spLocks noEditPoints="1" noChangeArrowheads="1"/>
            </p:cNvSpPr>
            <p:nvPr/>
          </p:nvSpPr>
          <p:spPr bwMode="auto">
            <a:xfrm>
              <a:off x="3199820" y="4648541"/>
              <a:ext cx="991677" cy="144767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accent4">
                <a:lumMod val="40000"/>
                <a:lumOff val="60000"/>
              </a:schemeClr>
            </a:solidFill>
            <a:ln w="9525">
              <a:solidFill>
                <a:srgbClr val="000000"/>
              </a:solidFill>
              <a:miter lim="800000"/>
              <a:headEnd/>
              <a:tailEnd/>
            </a:ln>
          </p:spPr>
          <p:txBody>
            <a:bodyPr/>
            <a:lstStyle/>
            <a:p>
              <a:pPr fontAlgn="auto">
                <a:spcBef>
                  <a:spcPts val="0"/>
                </a:spcBef>
                <a:spcAft>
                  <a:spcPts val="0"/>
                </a:spcAft>
                <a:defRPr/>
              </a:pPr>
              <a:endParaRPr lang="en-US" dirty="0">
                <a:latin typeface="+mn-lt"/>
              </a:endParaRPr>
            </a:p>
          </p:txBody>
        </p:sp>
        <p:sp>
          <p:nvSpPr>
            <p:cNvPr id="1041" name="Text Box 9"/>
            <p:cNvSpPr txBox="1">
              <a:spLocks noChangeArrowheads="1"/>
            </p:cNvSpPr>
            <p:nvPr/>
          </p:nvSpPr>
          <p:spPr bwMode="auto">
            <a:xfrm>
              <a:off x="2362200" y="6160862"/>
              <a:ext cx="2895600" cy="411862"/>
            </a:xfrm>
            <a:prstGeom prst="rect">
              <a:avLst/>
            </a:prstGeom>
            <a:noFill/>
            <a:ln w="9525" algn="ctr">
              <a:noFill/>
              <a:miter lim="800000"/>
              <a:headEnd/>
              <a:tailEnd/>
            </a:ln>
          </p:spPr>
          <p:txBody>
            <a:bodyPr>
              <a:spAutoFit/>
            </a:bodyPr>
            <a:lstStyle/>
            <a:p>
              <a:pPr algn="ctr">
                <a:lnSpc>
                  <a:spcPct val="50000"/>
                </a:lnSpc>
                <a:spcBef>
                  <a:spcPct val="50000"/>
                </a:spcBef>
              </a:pPr>
              <a:r>
                <a:rPr lang="en-US" sz="1400" b="1">
                  <a:latin typeface="Arial Unicode MS" pitchFamily="34" charset="-128"/>
                </a:rPr>
                <a:t>UIC Operational Database </a:t>
              </a:r>
            </a:p>
            <a:p>
              <a:pPr algn="ctr">
                <a:lnSpc>
                  <a:spcPct val="50000"/>
                </a:lnSpc>
                <a:spcBef>
                  <a:spcPct val="50000"/>
                </a:spcBef>
              </a:pPr>
              <a:r>
                <a:rPr lang="en-US" sz="1400" b="1">
                  <a:latin typeface="Arial Unicode MS" pitchFamily="34" charset="-128"/>
                </a:rPr>
                <a:t>(Pre-Prod Database)</a:t>
              </a:r>
            </a:p>
          </p:txBody>
        </p:sp>
        <p:sp>
          <p:nvSpPr>
            <p:cNvPr id="1042" name="Rectangle 10"/>
            <p:cNvSpPr>
              <a:spLocks noChangeArrowheads="1"/>
            </p:cNvSpPr>
            <p:nvPr/>
          </p:nvSpPr>
          <p:spPr bwMode="auto">
            <a:xfrm>
              <a:off x="7620000" y="4114800"/>
              <a:ext cx="1219200" cy="457200"/>
            </a:xfrm>
            <a:prstGeom prst="rect">
              <a:avLst/>
            </a:prstGeom>
            <a:noFill/>
            <a:ln w="9525">
              <a:noFill/>
              <a:miter lim="800000"/>
              <a:headEnd/>
              <a:tailEnd/>
            </a:ln>
          </p:spPr>
          <p:txBody>
            <a:bodyPr wrap="none" anchor="ctr"/>
            <a:lstStyle/>
            <a:p>
              <a:r>
                <a:rPr lang="en-US" sz="1200">
                  <a:latin typeface="Arial Unicode MS" pitchFamily="34" charset="-128"/>
                </a:rPr>
                <a:t>Standard reports </a:t>
              </a:r>
            </a:p>
            <a:p>
              <a:r>
                <a:rPr lang="en-US" sz="1200">
                  <a:latin typeface="Arial Unicode MS" pitchFamily="34" charset="-128"/>
                </a:rPr>
                <a:t>and ad-hoc queries</a:t>
              </a:r>
            </a:p>
          </p:txBody>
        </p:sp>
        <p:cxnSp>
          <p:nvCxnSpPr>
            <p:cNvPr id="1043" name="AutoShape 11"/>
            <p:cNvCxnSpPr>
              <a:cxnSpLocks noChangeShapeType="1"/>
              <a:stCxn id="11278" idx="3"/>
            </p:cNvCxnSpPr>
            <p:nvPr/>
          </p:nvCxnSpPr>
          <p:spPr bwMode="auto">
            <a:xfrm>
              <a:off x="3200400" y="2019300"/>
              <a:ext cx="495300" cy="876300"/>
            </a:xfrm>
            <a:prstGeom prst="bentConnector2">
              <a:avLst/>
            </a:prstGeom>
            <a:noFill/>
            <a:ln w="19050">
              <a:solidFill>
                <a:schemeClr val="tx1"/>
              </a:solidFill>
              <a:miter lim="800000"/>
              <a:headEnd/>
              <a:tailEnd type="triangle" w="med" len="med"/>
            </a:ln>
          </p:spPr>
        </p:cxnSp>
        <p:sp>
          <p:nvSpPr>
            <p:cNvPr id="1044" name="Rectangle 12"/>
            <p:cNvSpPr>
              <a:spLocks noChangeArrowheads="1"/>
            </p:cNvSpPr>
            <p:nvPr/>
          </p:nvSpPr>
          <p:spPr bwMode="auto">
            <a:xfrm>
              <a:off x="6324600" y="1371600"/>
              <a:ext cx="2667000" cy="533400"/>
            </a:xfrm>
            <a:prstGeom prst="rect">
              <a:avLst/>
            </a:prstGeom>
            <a:solidFill>
              <a:srgbClr val="CCFFCC"/>
            </a:solidFill>
            <a:ln w="9525" algn="ctr">
              <a:noFill/>
              <a:miter lim="800000"/>
              <a:headEnd/>
              <a:tailEnd/>
            </a:ln>
          </p:spPr>
          <p:txBody>
            <a:bodyPr wrap="none" anchor="ctr"/>
            <a:lstStyle/>
            <a:p>
              <a:r>
                <a:rPr lang="en-US" sz="1400" b="1">
                  <a:latin typeface="Arial Unicode MS" pitchFamily="34" charset="-128"/>
                </a:rPr>
                <a:t>ICIS Reports (ICDS)</a:t>
              </a:r>
            </a:p>
          </p:txBody>
        </p:sp>
        <p:sp>
          <p:nvSpPr>
            <p:cNvPr id="11277" name="AutoShape 13"/>
            <p:cNvSpPr>
              <a:spLocks noChangeArrowheads="1"/>
            </p:cNvSpPr>
            <p:nvPr/>
          </p:nvSpPr>
          <p:spPr bwMode="auto">
            <a:xfrm>
              <a:off x="228600" y="1371600"/>
              <a:ext cx="1219200" cy="1219200"/>
            </a:xfrm>
            <a:prstGeom prst="can">
              <a:avLst>
                <a:gd name="adj" fmla="val 26171"/>
              </a:avLst>
            </a:prstGeom>
            <a:solidFill>
              <a:srgbClr val="92D050"/>
            </a:solidFill>
            <a:ln w="9525">
              <a:noFill/>
              <a:round/>
              <a:headEnd/>
              <a:tailEnd/>
            </a:ln>
            <a:effectLst>
              <a:glow rad="63500">
                <a:schemeClr val="accent1">
                  <a:satMod val="175000"/>
                  <a:alpha val="40000"/>
                </a:schemeClr>
              </a:glow>
            </a:effectLst>
          </p:spPr>
          <p:txBody>
            <a:bodyPr wrap="none" anchor="ctr"/>
            <a:lstStyle/>
            <a:p>
              <a:pPr fontAlgn="auto">
                <a:spcBef>
                  <a:spcPts val="0"/>
                </a:spcBef>
                <a:spcAft>
                  <a:spcPts val="0"/>
                </a:spcAft>
                <a:defRPr/>
              </a:pPr>
              <a:r>
                <a:rPr lang="en-US" sz="1400" b="1" dirty="0" smtClean="0">
                  <a:latin typeface="Arial Unicode MS" pitchFamily="34" charset="-128"/>
                </a:rPr>
                <a:t>69 </a:t>
              </a:r>
              <a:r>
                <a:rPr lang="en-US" sz="1400" b="1" dirty="0">
                  <a:latin typeface="Arial Unicode MS" pitchFamily="34" charset="-128"/>
                </a:rPr>
                <a:t>Regional </a:t>
              </a:r>
            </a:p>
            <a:p>
              <a:pPr fontAlgn="auto">
                <a:spcBef>
                  <a:spcPts val="0"/>
                </a:spcBef>
                <a:spcAft>
                  <a:spcPts val="0"/>
                </a:spcAft>
                <a:defRPr/>
              </a:pPr>
              <a:r>
                <a:rPr lang="en-US" sz="1400" b="1" dirty="0">
                  <a:latin typeface="Arial Unicode MS" pitchFamily="34" charset="-128"/>
                </a:rPr>
                <a:t>and state </a:t>
              </a:r>
            </a:p>
            <a:p>
              <a:pPr fontAlgn="auto">
                <a:spcBef>
                  <a:spcPts val="0"/>
                </a:spcBef>
                <a:spcAft>
                  <a:spcPts val="0"/>
                </a:spcAft>
                <a:defRPr/>
              </a:pPr>
              <a:r>
                <a:rPr lang="en-US" sz="1400" b="1" dirty="0">
                  <a:latin typeface="Arial Unicode MS" pitchFamily="34" charset="-128"/>
                </a:rPr>
                <a:t>databases</a:t>
              </a:r>
            </a:p>
          </p:txBody>
        </p:sp>
        <p:sp>
          <p:nvSpPr>
            <p:cNvPr id="11278" name="AutoShape 14"/>
            <p:cNvSpPr>
              <a:spLocks noChangeArrowheads="1"/>
            </p:cNvSpPr>
            <p:nvPr/>
          </p:nvSpPr>
          <p:spPr bwMode="auto">
            <a:xfrm>
              <a:off x="2361579" y="1677555"/>
              <a:ext cx="838241" cy="683750"/>
            </a:xfrm>
            <a:prstGeom prst="flowChartMultidocument">
              <a:avLst/>
            </a:prstGeom>
            <a:solidFill>
              <a:schemeClr val="accent3">
                <a:lumMod val="40000"/>
                <a:lumOff val="60000"/>
              </a:schemeClr>
            </a:solidFill>
            <a:ln w="9525">
              <a:solidFill>
                <a:schemeClr val="tx1"/>
              </a:solidFill>
              <a:miter lim="800000"/>
              <a:headEnd/>
              <a:tailEnd/>
            </a:ln>
            <a:effectLst/>
          </p:spPr>
          <p:txBody>
            <a:bodyPr wrap="none" anchor="ctr"/>
            <a:lstStyle/>
            <a:p>
              <a:pPr fontAlgn="auto">
                <a:spcBef>
                  <a:spcPts val="0"/>
                </a:spcBef>
                <a:spcAft>
                  <a:spcPts val="0"/>
                </a:spcAft>
                <a:defRPr/>
              </a:pPr>
              <a:r>
                <a:rPr lang="en-US" sz="1200" b="1" dirty="0">
                  <a:latin typeface="Arial Unicode MS" pitchFamily="34" charset="-128"/>
                </a:rPr>
                <a:t>XML Doc</a:t>
              </a:r>
            </a:p>
          </p:txBody>
        </p:sp>
        <p:sp>
          <p:nvSpPr>
            <p:cNvPr id="1049" name="Line 15"/>
            <p:cNvSpPr>
              <a:spLocks noChangeShapeType="1"/>
            </p:cNvSpPr>
            <p:nvPr/>
          </p:nvSpPr>
          <p:spPr bwMode="auto">
            <a:xfrm>
              <a:off x="5943600" y="2590800"/>
              <a:ext cx="0" cy="1066800"/>
            </a:xfrm>
            <a:prstGeom prst="line">
              <a:avLst/>
            </a:prstGeom>
            <a:noFill/>
            <a:ln w="9525">
              <a:solidFill>
                <a:schemeClr val="bg1"/>
              </a:solidFill>
              <a:round/>
              <a:headEnd/>
              <a:tailEnd type="triangle" w="med" len="med"/>
            </a:ln>
          </p:spPr>
          <p:txBody>
            <a:bodyPr wrap="none" anchor="ctr"/>
            <a:lstStyle/>
            <a:p>
              <a:endParaRPr lang="en-US"/>
            </a:p>
          </p:txBody>
        </p:sp>
        <p:sp>
          <p:nvSpPr>
            <p:cNvPr id="11280" name="Rectangle 16"/>
            <p:cNvSpPr>
              <a:spLocks noChangeArrowheads="1"/>
            </p:cNvSpPr>
            <p:nvPr/>
          </p:nvSpPr>
          <p:spPr bwMode="auto">
            <a:xfrm>
              <a:off x="228020" y="3429287"/>
              <a:ext cx="1295317" cy="532478"/>
            </a:xfrm>
            <a:prstGeom prst="rect">
              <a:avLst/>
            </a:prstGeom>
            <a:solidFill>
              <a:schemeClr val="accent3">
                <a:lumMod val="40000"/>
                <a:lumOff val="60000"/>
              </a:schemeClr>
            </a:solidFill>
            <a:ln w="9525" algn="ctr">
              <a:noFill/>
              <a:miter lim="800000"/>
              <a:headEnd/>
              <a:tailEnd/>
            </a:ln>
            <a:effectLst/>
          </p:spPr>
          <p:txBody>
            <a:bodyPr wrap="none" anchor="ctr"/>
            <a:lstStyle/>
            <a:p>
              <a:pPr fontAlgn="auto">
                <a:spcBef>
                  <a:spcPts val="0"/>
                </a:spcBef>
                <a:spcAft>
                  <a:spcPts val="0"/>
                </a:spcAft>
                <a:defRPr/>
              </a:pPr>
              <a:r>
                <a:rPr lang="en-US" sz="1400" b="1" dirty="0">
                  <a:latin typeface="Arial Unicode MS" pitchFamily="34" charset="-128"/>
                </a:rPr>
                <a:t>Staging Access</a:t>
              </a:r>
            </a:p>
            <a:p>
              <a:pPr fontAlgn="auto">
                <a:spcBef>
                  <a:spcPts val="0"/>
                </a:spcBef>
                <a:spcAft>
                  <a:spcPts val="0"/>
                </a:spcAft>
                <a:defRPr/>
              </a:pPr>
              <a:r>
                <a:rPr lang="en-US" sz="1400" b="1" dirty="0">
                  <a:latin typeface="Arial Unicode MS" pitchFamily="34" charset="-128"/>
                </a:rPr>
                <a:t>Database </a:t>
              </a:r>
            </a:p>
          </p:txBody>
        </p:sp>
        <p:sp>
          <p:nvSpPr>
            <p:cNvPr id="1051" name="Line 17"/>
            <p:cNvSpPr>
              <a:spLocks noChangeShapeType="1"/>
            </p:cNvSpPr>
            <p:nvPr/>
          </p:nvSpPr>
          <p:spPr bwMode="auto">
            <a:xfrm>
              <a:off x="914400" y="2590800"/>
              <a:ext cx="0" cy="838200"/>
            </a:xfrm>
            <a:prstGeom prst="line">
              <a:avLst/>
            </a:prstGeom>
            <a:noFill/>
            <a:ln w="9525">
              <a:solidFill>
                <a:schemeClr val="tx1"/>
              </a:solidFill>
              <a:round/>
              <a:headEnd/>
              <a:tailEnd type="triangle" w="med" len="med"/>
            </a:ln>
          </p:spPr>
          <p:txBody>
            <a:bodyPr wrap="none" anchor="ctr"/>
            <a:lstStyle/>
            <a:p>
              <a:endParaRPr lang="en-US"/>
            </a:p>
          </p:txBody>
        </p:sp>
        <p:sp>
          <p:nvSpPr>
            <p:cNvPr id="1052" name="Line 18"/>
            <p:cNvSpPr>
              <a:spLocks noChangeShapeType="1"/>
            </p:cNvSpPr>
            <p:nvPr/>
          </p:nvSpPr>
          <p:spPr bwMode="auto">
            <a:xfrm flipH="1" flipV="1">
              <a:off x="2590800" y="2362200"/>
              <a:ext cx="0" cy="1447800"/>
            </a:xfrm>
            <a:prstGeom prst="line">
              <a:avLst/>
            </a:prstGeom>
            <a:noFill/>
            <a:ln w="9525">
              <a:solidFill>
                <a:schemeClr val="tx1"/>
              </a:solidFill>
              <a:round/>
              <a:headEnd/>
              <a:tailEnd type="triangle" w="med" len="med"/>
            </a:ln>
          </p:spPr>
          <p:txBody>
            <a:bodyPr wrap="none" anchor="ctr"/>
            <a:lstStyle/>
            <a:p>
              <a:endParaRPr lang="en-US"/>
            </a:p>
          </p:txBody>
        </p:sp>
        <p:sp>
          <p:nvSpPr>
            <p:cNvPr id="1053" name="Rectangle 19"/>
            <p:cNvSpPr>
              <a:spLocks noChangeArrowheads="1"/>
            </p:cNvSpPr>
            <p:nvPr/>
          </p:nvSpPr>
          <p:spPr bwMode="auto">
            <a:xfrm>
              <a:off x="1752600" y="1676400"/>
              <a:ext cx="457200" cy="228600"/>
            </a:xfrm>
            <a:prstGeom prst="rect">
              <a:avLst/>
            </a:prstGeom>
            <a:solidFill>
              <a:schemeClr val="bg1"/>
            </a:solidFill>
            <a:ln w="9525" algn="ctr">
              <a:noFill/>
              <a:miter lim="800000"/>
              <a:headEnd/>
              <a:tailEnd/>
            </a:ln>
          </p:spPr>
          <p:txBody>
            <a:bodyPr wrap="none" anchor="ctr"/>
            <a:lstStyle/>
            <a:p>
              <a:r>
                <a:rPr lang="en-US" sz="1400" b="1">
                  <a:latin typeface="Arial Unicode MS" pitchFamily="34" charset="-128"/>
                </a:rPr>
                <a:t>(2)</a:t>
              </a:r>
            </a:p>
          </p:txBody>
        </p:sp>
        <p:sp>
          <p:nvSpPr>
            <p:cNvPr id="1054" name="Rectangle 20"/>
            <p:cNvSpPr>
              <a:spLocks noChangeArrowheads="1"/>
            </p:cNvSpPr>
            <p:nvPr/>
          </p:nvSpPr>
          <p:spPr bwMode="auto">
            <a:xfrm>
              <a:off x="76200" y="2743200"/>
              <a:ext cx="685800" cy="152400"/>
            </a:xfrm>
            <a:prstGeom prst="rect">
              <a:avLst/>
            </a:prstGeom>
            <a:solidFill>
              <a:schemeClr val="bg1"/>
            </a:solidFill>
            <a:ln w="9525" algn="ctr">
              <a:noFill/>
              <a:miter lim="800000"/>
              <a:headEnd/>
              <a:tailEnd/>
            </a:ln>
          </p:spPr>
          <p:txBody>
            <a:bodyPr wrap="none" anchor="ctr"/>
            <a:lstStyle/>
            <a:p>
              <a:r>
                <a:rPr lang="en-US" sz="1400" b="1">
                  <a:latin typeface="Arial Unicode MS" pitchFamily="34" charset="-128"/>
                </a:rPr>
                <a:t>(1)</a:t>
              </a:r>
            </a:p>
          </p:txBody>
        </p:sp>
        <p:sp>
          <p:nvSpPr>
            <p:cNvPr id="1055" name="Line 21"/>
            <p:cNvSpPr>
              <a:spLocks noChangeShapeType="1"/>
            </p:cNvSpPr>
            <p:nvPr/>
          </p:nvSpPr>
          <p:spPr bwMode="auto">
            <a:xfrm>
              <a:off x="1524000" y="3810000"/>
              <a:ext cx="1066800" cy="0"/>
            </a:xfrm>
            <a:prstGeom prst="line">
              <a:avLst/>
            </a:prstGeom>
            <a:noFill/>
            <a:ln w="9525">
              <a:solidFill>
                <a:schemeClr val="tx1"/>
              </a:solidFill>
              <a:round/>
              <a:headEnd/>
              <a:tailEnd/>
            </a:ln>
          </p:spPr>
          <p:txBody>
            <a:bodyPr wrap="none" anchor="ctr"/>
            <a:lstStyle/>
            <a:p>
              <a:endParaRPr lang="en-US"/>
            </a:p>
          </p:txBody>
        </p:sp>
        <p:sp>
          <p:nvSpPr>
            <p:cNvPr id="11286" name="AutoShape 22"/>
            <p:cNvSpPr>
              <a:spLocks noChangeArrowheads="1"/>
            </p:cNvSpPr>
            <p:nvPr/>
          </p:nvSpPr>
          <p:spPr bwMode="auto">
            <a:xfrm>
              <a:off x="3199820" y="1219200"/>
              <a:ext cx="1067587" cy="532478"/>
            </a:xfrm>
            <a:prstGeom prst="flowChartDecision">
              <a:avLst/>
            </a:prstGeom>
            <a:solidFill>
              <a:schemeClr val="accent6"/>
            </a:solidFill>
            <a:ln w="9525" algn="ctr">
              <a:noFill/>
              <a:miter lim="800000"/>
              <a:headEnd/>
              <a:tailEnd/>
            </a:ln>
            <a:effectLst/>
          </p:spPr>
          <p:txBody>
            <a:bodyPr wrap="none" anchor="ctr"/>
            <a:lstStyle/>
            <a:p>
              <a:pPr fontAlgn="auto">
                <a:spcBef>
                  <a:spcPts val="0"/>
                </a:spcBef>
                <a:spcAft>
                  <a:spcPts val="0"/>
                </a:spcAft>
                <a:defRPr/>
              </a:pPr>
              <a:r>
                <a:rPr lang="en-US" sz="1400" b="1" dirty="0">
                  <a:latin typeface="Arial Unicode MS" pitchFamily="34" charset="-128"/>
                </a:rPr>
                <a:t>Schematron </a:t>
              </a:r>
            </a:p>
          </p:txBody>
        </p:sp>
        <p:sp>
          <p:nvSpPr>
            <p:cNvPr id="1057" name="Line 23"/>
            <p:cNvSpPr>
              <a:spLocks noChangeShapeType="1"/>
            </p:cNvSpPr>
            <p:nvPr/>
          </p:nvSpPr>
          <p:spPr bwMode="auto">
            <a:xfrm>
              <a:off x="1447800" y="1981200"/>
              <a:ext cx="914400" cy="0"/>
            </a:xfrm>
            <a:prstGeom prst="line">
              <a:avLst/>
            </a:prstGeom>
            <a:noFill/>
            <a:ln w="9525">
              <a:solidFill>
                <a:schemeClr val="tx1"/>
              </a:solidFill>
              <a:round/>
              <a:headEnd/>
              <a:tailEnd type="triangle" w="med" len="med"/>
            </a:ln>
          </p:spPr>
          <p:txBody>
            <a:bodyPr wrap="none" anchor="ctr"/>
            <a:lstStyle/>
            <a:p>
              <a:endParaRPr lang="en-US"/>
            </a:p>
          </p:txBody>
        </p:sp>
        <p:sp>
          <p:nvSpPr>
            <p:cNvPr id="1058" name="Rectangle 24"/>
            <p:cNvSpPr>
              <a:spLocks noChangeArrowheads="1"/>
            </p:cNvSpPr>
            <p:nvPr/>
          </p:nvSpPr>
          <p:spPr bwMode="auto">
            <a:xfrm>
              <a:off x="1371600" y="1219200"/>
              <a:ext cx="1447800" cy="381000"/>
            </a:xfrm>
            <a:prstGeom prst="rect">
              <a:avLst/>
            </a:prstGeom>
            <a:noFill/>
            <a:ln w="9525">
              <a:noFill/>
              <a:miter lim="800000"/>
              <a:headEnd/>
              <a:tailEnd/>
            </a:ln>
          </p:spPr>
          <p:txBody>
            <a:bodyPr wrap="none" anchor="ctr"/>
            <a:lstStyle/>
            <a:p>
              <a:r>
                <a:rPr lang="en-US" sz="1200" b="1">
                  <a:latin typeface="Arial Unicode MS" pitchFamily="34" charset="-128"/>
                </a:rPr>
                <a:t>Data Source’s site</a:t>
              </a:r>
            </a:p>
          </p:txBody>
        </p:sp>
        <p:sp>
          <p:nvSpPr>
            <p:cNvPr id="1059" name="AutoShape 25"/>
            <p:cNvSpPr>
              <a:spLocks noChangeArrowheads="1"/>
            </p:cNvSpPr>
            <p:nvPr/>
          </p:nvSpPr>
          <p:spPr bwMode="auto">
            <a:xfrm>
              <a:off x="533400" y="4648200"/>
              <a:ext cx="1981200" cy="1219200"/>
            </a:xfrm>
            <a:prstGeom prst="wedgeRoundRectCallout">
              <a:avLst>
                <a:gd name="adj1" fmla="val 95995"/>
                <a:gd name="adj2" fmla="val 10806"/>
                <a:gd name="adj3" fmla="val 16667"/>
              </a:avLst>
            </a:prstGeom>
            <a:solidFill>
              <a:srgbClr val="FFFF99"/>
            </a:solidFill>
            <a:ln w="9525" algn="ctr">
              <a:solidFill>
                <a:schemeClr val="tx1"/>
              </a:solidFill>
              <a:miter lim="800000"/>
              <a:headEnd/>
              <a:tailEnd/>
            </a:ln>
          </p:spPr>
          <p:txBody>
            <a:bodyPr anchor="ctr"/>
            <a:lstStyle/>
            <a:p>
              <a:r>
                <a:rPr lang="en-US" sz="1200" b="1" u="sng">
                  <a:latin typeface="Arial Unicode MS" pitchFamily="34" charset="-128"/>
                </a:rPr>
                <a:t>Backend Reports</a:t>
              </a:r>
              <a:r>
                <a:rPr lang="en-US" sz="1200" b="1">
                  <a:latin typeface="Arial Unicode MS" pitchFamily="34" charset="-128"/>
                </a:rPr>
                <a:t> :</a:t>
              </a:r>
            </a:p>
            <a:p>
              <a:r>
                <a:rPr lang="en-US" sz="1200">
                  <a:latin typeface="Arial Unicode MS" pitchFamily="34" charset="-128"/>
                </a:rPr>
                <a:t>1. Backend invalid data</a:t>
              </a:r>
            </a:p>
            <a:p>
              <a:r>
                <a:rPr lang="en-US" sz="1200">
                  <a:latin typeface="Arial Unicode MS" pitchFamily="34" charset="-128"/>
                </a:rPr>
                <a:t>2. Changes from last data submission</a:t>
              </a:r>
            </a:p>
          </p:txBody>
        </p:sp>
        <p:sp>
          <p:nvSpPr>
            <p:cNvPr id="1060" name="AutoShape 26"/>
            <p:cNvSpPr>
              <a:spLocks noChangeArrowheads="1"/>
            </p:cNvSpPr>
            <p:nvPr/>
          </p:nvSpPr>
          <p:spPr bwMode="auto">
            <a:xfrm flipH="1">
              <a:off x="4114800" y="2895600"/>
              <a:ext cx="1752600" cy="685800"/>
            </a:xfrm>
            <a:prstGeom prst="lightningBolt">
              <a:avLst/>
            </a:prstGeom>
            <a:solidFill>
              <a:srgbClr val="FFFF99"/>
            </a:solidFill>
            <a:ln w="9525">
              <a:solidFill>
                <a:schemeClr val="tx1"/>
              </a:solidFill>
              <a:miter lim="800000"/>
              <a:headEnd/>
              <a:tailEnd/>
            </a:ln>
          </p:spPr>
          <p:txBody>
            <a:bodyPr wrap="none" anchor="ctr"/>
            <a:lstStyle/>
            <a:p>
              <a:r>
                <a:rPr lang="en-US" sz="1400" b="1">
                  <a:latin typeface="Arial Unicode MS" pitchFamily="34" charset="-128"/>
                </a:rPr>
                <a:t>Schematron</a:t>
              </a:r>
            </a:p>
          </p:txBody>
        </p:sp>
        <p:sp>
          <p:nvSpPr>
            <p:cNvPr id="1061" name="Line 27"/>
            <p:cNvSpPr>
              <a:spLocks noChangeShapeType="1"/>
            </p:cNvSpPr>
            <p:nvPr/>
          </p:nvSpPr>
          <p:spPr bwMode="auto">
            <a:xfrm flipH="1">
              <a:off x="3200400" y="1752600"/>
              <a:ext cx="533400" cy="228600"/>
            </a:xfrm>
            <a:prstGeom prst="line">
              <a:avLst/>
            </a:prstGeom>
            <a:noFill/>
            <a:ln w="9525">
              <a:solidFill>
                <a:schemeClr val="tx1"/>
              </a:solidFill>
              <a:round/>
              <a:headEnd type="triangle" w="med" len="med"/>
              <a:tailEnd type="triangle" w="med" len="med"/>
            </a:ln>
          </p:spPr>
          <p:txBody>
            <a:bodyPr/>
            <a:lstStyle/>
            <a:p>
              <a:endParaRPr lang="en-US"/>
            </a:p>
          </p:txBody>
        </p:sp>
        <p:sp>
          <p:nvSpPr>
            <p:cNvPr id="1062" name="Line 28"/>
            <p:cNvSpPr>
              <a:spLocks noChangeShapeType="1"/>
            </p:cNvSpPr>
            <p:nvPr/>
          </p:nvSpPr>
          <p:spPr bwMode="auto">
            <a:xfrm flipV="1">
              <a:off x="3505200" y="2438400"/>
              <a:ext cx="0" cy="457200"/>
            </a:xfrm>
            <a:prstGeom prst="line">
              <a:avLst/>
            </a:prstGeom>
            <a:noFill/>
            <a:ln w="9525">
              <a:solidFill>
                <a:schemeClr val="tx1"/>
              </a:solidFill>
              <a:round/>
              <a:headEnd/>
              <a:tailEnd/>
            </a:ln>
          </p:spPr>
          <p:txBody>
            <a:bodyPr/>
            <a:lstStyle/>
            <a:p>
              <a:endParaRPr lang="en-US"/>
            </a:p>
          </p:txBody>
        </p:sp>
        <p:sp>
          <p:nvSpPr>
            <p:cNvPr id="1063" name="Line 29"/>
            <p:cNvSpPr>
              <a:spLocks noChangeShapeType="1"/>
            </p:cNvSpPr>
            <p:nvPr/>
          </p:nvSpPr>
          <p:spPr bwMode="auto">
            <a:xfrm flipH="1">
              <a:off x="1447800" y="2438400"/>
              <a:ext cx="2057400" cy="0"/>
            </a:xfrm>
            <a:prstGeom prst="line">
              <a:avLst/>
            </a:prstGeom>
            <a:noFill/>
            <a:ln w="9525">
              <a:solidFill>
                <a:schemeClr val="tx1"/>
              </a:solidFill>
              <a:round/>
              <a:headEnd/>
              <a:tailEnd type="triangle" w="med" len="med"/>
            </a:ln>
          </p:spPr>
          <p:txBody>
            <a:bodyPr/>
            <a:lstStyle/>
            <a:p>
              <a:endParaRPr lang="en-US"/>
            </a:p>
          </p:txBody>
        </p:sp>
        <p:sp>
          <p:nvSpPr>
            <p:cNvPr id="1064" name="Line 30"/>
            <p:cNvSpPr>
              <a:spLocks noChangeShapeType="1"/>
            </p:cNvSpPr>
            <p:nvPr/>
          </p:nvSpPr>
          <p:spPr bwMode="auto">
            <a:xfrm>
              <a:off x="3657600" y="3886200"/>
              <a:ext cx="0" cy="0"/>
            </a:xfrm>
            <a:prstGeom prst="line">
              <a:avLst/>
            </a:prstGeom>
            <a:noFill/>
            <a:ln w="9525">
              <a:solidFill>
                <a:schemeClr val="tx1"/>
              </a:solidFill>
              <a:round/>
              <a:headEnd type="triangle" w="med" len="med"/>
              <a:tailEnd type="triangle" w="med" len="med"/>
            </a:ln>
          </p:spPr>
          <p:txBody>
            <a:bodyPr/>
            <a:lstStyle/>
            <a:p>
              <a:endParaRPr lang="en-US"/>
            </a:p>
          </p:txBody>
        </p:sp>
        <p:sp>
          <p:nvSpPr>
            <p:cNvPr id="1065" name="Rectangle 31"/>
            <p:cNvSpPr>
              <a:spLocks noChangeArrowheads="1"/>
            </p:cNvSpPr>
            <p:nvPr/>
          </p:nvSpPr>
          <p:spPr bwMode="auto">
            <a:xfrm>
              <a:off x="1219200" y="2514600"/>
              <a:ext cx="1447800" cy="152400"/>
            </a:xfrm>
            <a:prstGeom prst="rect">
              <a:avLst/>
            </a:prstGeom>
            <a:noFill/>
            <a:ln w="9525">
              <a:noFill/>
              <a:miter lim="800000"/>
              <a:headEnd/>
              <a:tailEnd/>
            </a:ln>
          </p:spPr>
          <p:txBody>
            <a:bodyPr wrap="none" anchor="ctr"/>
            <a:lstStyle/>
            <a:p>
              <a:r>
                <a:rPr lang="en-US" sz="1200">
                  <a:latin typeface="Arial Unicode MS" pitchFamily="34" charset="-128"/>
                </a:rPr>
                <a:t>notification</a:t>
              </a:r>
            </a:p>
          </p:txBody>
        </p:sp>
        <p:sp>
          <p:nvSpPr>
            <p:cNvPr id="1066" name="Line 32"/>
            <p:cNvSpPr>
              <a:spLocks noChangeShapeType="1"/>
            </p:cNvSpPr>
            <p:nvPr/>
          </p:nvSpPr>
          <p:spPr bwMode="auto">
            <a:xfrm>
              <a:off x="4191000" y="5562600"/>
              <a:ext cx="2743200" cy="0"/>
            </a:xfrm>
            <a:prstGeom prst="line">
              <a:avLst/>
            </a:prstGeom>
            <a:noFill/>
            <a:ln w="19050">
              <a:solidFill>
                <a:schemeClr val="tx1"/>
              </a:solidFill>
              <a:round/>
              <a:headEnd/>
              <a:tailEnd type="triangle" w="med" len="med"/>
            </a:ln>
          </p:spPr>
          <p:txBody>
            <a:bodyPr/>
            <a:lstStyle/>
            <a:p>
              <a:endParaRPr lang="en-US"/>
            </a:p>
          </p:txBody>
        </p:sp>
        <p:sp>
          <p:nvSpPr>
            <p:cNvPr id="1067" name="Line 33"/>
            <p:cNvSpPr>
              <a:spLocks noChangeShapeType="1"/>
            </p:cNvSpPr>
            <p:nvPr/>
          </p:nvSpPr>
          <p:spPr bwMode="auto">
            <a:xfrm flipV="1">
              <a:off x="5943600" y="1600200"/>
              <a:ext cx="0" cy="2743200"/>
            </a:xfrm>
            <a:prstGeom prst="line">
              <a:avLst/>
            </a:prstGeom>
            <a:noFill/>
            <a:ln w="19050">
              <a:solidFill>
                <a:schemeClr val="tx1"/>
              </a:solidFill>
              <a:round/>
              <a:headEnd/>
              <a:tailEnd/>
            </a:ln>
          </p:spPr>
          <p:txBody>
            <a:bodyPr/>
            <a:lstStyle/>
            <a:p>
              <a:endParaRPr lang="en-US"/>
            </a:p>
          </p:txBody>
        </p:sp>
        <p:sp>
          <p:nvSpPr>
            <p:cNvPr id="1068" name="Line 34"/>
            <p:cNvSpPr>
              <a:spLocks noChangeShapeType="1"/>
            </p:cNvSpPr>
            <p:nvPr/>
          </p:nvSpPr>
          <p:spPr bwMode="auto">
            <a:xfrm>
              <a:off x="5943600" y="1600200"/>
              <a:ext cx="381000" cy="0"/>
            </a:xfrm>
            <a:prstGeom prst="line">
              <a:avLst/>
            </a:prstGeom>
            <a:noFill/>
            <a:ln w="19050">
              <a:solidFill>
                <a:schemeClr val="tx1"/>
              </a:solidFill>
              <a:round/>
              <a:headEnd/>
              <a:tailEnd type="triangle" w="med" len="med"/>
            </a:ln>
          </p:spPr>
          <p:txBody>
            <a:bodyPr/>
            <a:lstStyle/>
            <a:p>
              <a:endParaRPr lang="en-US"/>
            </a:p>
          </p:txBody>
        </p:sp>
        <p:sp>
          <p:nvSpPr>
            <p:cNvPr id="1069" name="Rectangle 35"/>
            <p:cNvSpPr>
              <a:spLocks noChangeArrowheads="1"/>
            </p:cNvSpPr>
            <p:nvPr/>
          </p:nvSpPr>
          <p:spPr bwMode="auto">
            <a:xfrm>
              <a:off x="2514600" y="4191000"/>
              <a:ext cx="1219200" cy="457200"/>
            </a:xfrm>
            <a:prstGeom prst="rect">
              <a:avLst/>
            </a:prstGeom>
            <a:noFill/>
            <a:ln w="9525">
              <a:noFill/>
              <a:miter lim="800000"/>
              <a:headEnd/>
              <a:tailEnd/>
            </a:ln>
          </p:spPr>
          <p:txBody>
            <a:bodyPr wrap="none" anchor="ctr"/>
            <a:lstStyle/>
            <a:p>
              <a:r>
                <a:rPr lang="en-US" sz="1200">
                  <a:latin typeface="Arial Unicode MS" pitchFamily="34" charset="-128"/>
                </a:rPr>
                <a:t>notification</a:t>
              </a:r>
            </a:p>
          </p:txBody>
        </p:sp>
        <p:sp>
          <p:nvSpPr>
            <p:cNvPr id="1070" name="Rectangle 36"/>
            <p:cNvSpPr>
              <a:spLocks noChangeArrowheads="1"/>
            </p:cNvSpPr>
            <p:nvPr/>
          </p:nvSpPr>
          <p:spPr bwMode="auto">
            <a:xfrm>
              <a:off x="3886200" y="3962400"/>
              <a:ext cx="1676400" cy="457200"/>
            </a:xfrm>
            <a:prstGeom prst="rect">
              <a:avLst/>
            </a:prstGeom>
            <a:noFill/>
            <a:ln w="9525">
              <a:noFill/>
              <a:miter lim="800000"/>
              <a:headEnd/>
              <a:tailEnd/>
            </a:ln>
          </p:spPr>
          <p:txBody>
            <a:bodyPr wrap="none" anchor="ctr"/>
            <a:lstStyle/>
            <a:p>
              <a:r>
                <a:rPr lang="en-US" sz="1200">
                  <a:latin typeface="Arial Unicode MS" pitchFamily="34" charset="-128"/>
                </a:rPr>
                <a:t>Parse and Load XML Doc</a:t>
              </a:r>
            </a:p>
          </p:txBody>
        </p:sp>
        <p:sp>
          <p:nvSpPr>
            <p:cNvPr id="1071" name="Rectangle 37"/>
            <p:cNvSpPr>
              <a:spLocks noChangeArrowheads="1"/>
            </p:cNvSpPr>
            <p:nvPr/>
          </p:nvSpPr>
          <p:spPr bwMode="auto">
            <a:xfrm>
              <a:off x="3733800" y="2057400"/>
              <a:ext cx="1295400" cy="457200"/>
            </a:xfrm>
            <a:prstGeom prst="rect">
              <a:avLst/>
            </a:prstGeom>
            <a:noFill/>
            <a:ln w="9525">
              <a:noFill/>
              <a:miter lim="800000"/>
              <a:headEnd/>
              <a:tailEnd/>
            </a:ln>
          </p:spPr>
          <p:txBody>
            <a:bodyPr wrap="none" anchor="ctr"/>
            <a:lstStyle/>
            <a:p>
              <a:r>
                <a:rPr lang="en-US" sz="1200">
                  <a:latin typeface="Arial Unicode MS" pitchFamily="34" charset="-128"/>
                </a:rPr>
                <a:t>State/DI XML Doc</a:t>
              </a:r>
            </a:p>
          </p:txBody>
        </p:sp>
        <p:sp>
          <p:nvSpPr>
            <p:cNvPr id="1072" name="Line 38"/>
            <p:cNvSpPr>
              <a:spLocks noChangeShapeType="1"/>
            </p:cNvSpPr>
            <p:nvPr/>
          </p:nvSpPr>
          <p:spPr bwMode="auto">
            <a:xfrm>
              <a:off x="3733800" y="3810000"/>
              <a:ext cx="0" cy="838200"/>
            </a:xfrm>
            <a:prstGeom prst="line">
              <a:avLst/>
            </a:prstGeom>
            <a:noFill/>
            <a:ln w="19050">
              <a:solidFill>
                <a:schemeClr val="tx1"/>
              </a:solidFill>
              <a:round/>
              <a:headEnd/>
              <a:tailEnd type="triangle" w="med" len="med"/>
            </a:ln>
          </p:spPr>
          <p:txBody>
            <a:bodyPr/>
            <a:lstStyle/>
            <a:p>
              <a:endParaRPr lang="en-US"/>
            </a:p>
          </p:txBody>
        </p:sp>
        <p:sp>
          <p:nvSpPr>
            <p:cNvPr id="1073" name="Line 39"/>
            <p:cNvSpPr>
              <a:spLocks noChangeShapeType="1"/>
            </p:cNvSpPr>
            <p:nvPr/>
          </p:nvSpPr>
          <p:spPr bwMode="auto">
            <a:xfrm flipV="1">
              <a:off x="3581400" y="3810000"/>
              <a:ext cx="0" cy="838200"/>
            </a:xfrm>
            <a:prstGeom prst="line">
              <a:avLst/>
            </a:prstGeom>
            <a:noFill/>
            <a:ln w="9525">
              <a:solidFill>
                <a:schemeClr val="tx1"/>
              </a:solidFill>
              <a:round/>
              <a:headEnd/>
              <a:tailEnd type="triangle" w="med" len="med"/>
            </a:ln>
          </p:spPr>
          <p:txBody>
            <a:bodyPr/>
            <a:lstStyle/>
            <a:p>
              <a:endParaRPr lang="en-US"/>
            </a:p>
          </p:txBody>
        </p:sp>
        <p:sp>
          <p:nvSpPr>
            <p:cNvPr id="11304" name="tower"/>
            <p:cNvSpPr>
              <a:spLocks noEditPoints="1" noChangeArrowheads="1"/>
            </p:cNvSpPr>
            <p:nvPr/>
          </p:nvSpPr>
          <p:spPr bwMode="auto">
            <a:xfrm>
              <a:off x="6933952" y="4648541"/>
              <a:ext cx="990062" cy="144767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accent4">
                <a:lumMod val="40000"/>
                <a:lumOff val="60000"/>
              </a:schemeClr>
            </a:solidFill>
            <a:ln w="9525">
              <a:solidFill>
                <a:srgbClr val="000000"/>
              </a:solidFill>
              <a:miter lim="800000"/>
              <a:headEnd/>
              <a:tailEnd/>
            </a:ln>
          </p:spPr>
          <p:txBody>
            <a:bodyPr/>
            <a:lstStyle/>
            <a:p>
              <a:pPr fontAlgn="auto">
                <a:spcBef>
                  <a:spcPts val="0"/>
                </a:spcBef>
                <a:spcAft>
                  <a:spcPts val="0"/>
                </a:spcAft>
                <a:defRPr/>
              </a:pPr>
              <a:endParaRPr lang="en-US" dirty="0">
                <a:latin typeface="+mn-lt"/>
              </a:endParaRPr>
            </a:p>
          </p:txBody>
        </p:sp>
        <p:sp>
          <p:nvSpPr>
            <p:cNvPr id="1075" name="Line 41"/>
            <p:cNvSpPr>
              <a:spLocks noChangeShapeType="1"/>
            </p:cNvSpPr>
            <p:nvPr/>
          </p:nvSpPr>
          <p:spPr bwMode="auto">
            <a:xfrm flipV="1">
              <a:off x="7467600" y="4038600"/>
              <a:ext cx="0" cy="609600"/>
            </a:xfrm>
            <a:prstGeom prst="line">
              <a:avLst/>
            </a:prstGeom>
            <a:noFill/>
            <a:ln w="9525">
              <a:solidFill>
                <a:schemeClr val="tx1"/>
              </a:solidFill>
              <a:round/>
              <a:headEnd/>
              <a:tailEnd type="triangle" w="med" len="med"/>
            </a:ln>
          </p:spPr>
          <p:txBody>
            <a:bodyPr/>
            <a:lstStyle/>
            <a:p>
              <a:endParaRPr lang="en-US"/>
            </a:p>
          </p:txBody>
        </p:sp>
        <p:sp>
          <p:nvSpPr>
            <p:cNvPr id="1076" name="Line 42"/>
            <p:cNvSpPr>
              <a:spLocks noChangeShapeType="1"/>
            </p:cNvSpPr>
            <p:nvPr/>
          </p:nvSpPr>
          <p:spPr bwMode="auto">
            <a:xfrm flipH="1" flipV="1">
              <a:off x="5943600" y="4343400"/>
              <a:ext cx="1524000" cy="0"/>
            </a:xfrm>
            <a:prstGeom prst="line">
              <a:avLst/>
            </a:prstGeom>
            <a:noFill/>
            <a:ln w="9525">
              <a:solidFill>
                <a:schemeClr val="tx1"/>
              </a:solidFill>
              <a:round/>
              <a:headEnd/>
              <a:tailEnd/>
            </a:ln>
          </p:spPr>
          <p:txBody>
            <a:bodyPr/>
            <a:lstStyle/>
            <a:p>
              <a:endParaRPr lang="en-US"/>
            </a:p>
          </p:txBody>
        </p:sp>
        <p:sp>
          <p:nvSpPr>
            <p:cNvPr id="1077" name="Text Box 43"/>
            <p:cNvSpPr txBox="1">
              <a:spLocks noChangeArrowheads="1"/>
            </p:cNvSpPr>
            <p:nvPr/>
          </p:nvSpPr>
          <p:spPr bwMode="auto">
            <a:xfrm>
              <a:off x="5867400" y="6160862"/>
              <a:ext cx="2895600" cy="395974"/>
            </a:xfrm>
            <a:prstGeom prst="rect">
              <a:avLst/>
            </a:prstGeom>
            <a:noFill/>
            <a:ln w="9525" algn="ctr">
              <a:noFill/>
              <a:miter lim="800000"/>
              <a:headEnd/>
              <a:tailEnd/>
            </a:ln>
          </p:spPr>
          <p:txBody>
            <a:bodyPr>
              <a:spAutoFit/>
            </a:bodyPr>
            <a:lstStyle/>
            <a:p>
              <a:pPr algn="ctr">
                <a:lnSpc>
                  <a:spcPct val="50000"/>
                </a:lnSpc>
                <a:spcBef>
                  <a:spcPct val="50000"/>
                </a:spcBef>
              </a:pPr>
              <a:r>
                <a:rPr lang="en-US" sz="1400" b="1">
                  <a:latin typeface="Arial Unicode MS" pitchFamily="34" charset="-128"/>
                </a:rPr>
                <a:t>UIC Reporting Database </a:t>
              </a:r>
            </a:p>
            <a:p>
              <a:pPr algn="ctr">
                <a:lnSpc>
                  <a:spcPct val="50000"/>
                </a:lnSpc>
                <a:spcBef>
                  <a:spcPct val="50000"/>
                </a:spcBef>
              </a:pPr>
              <a:r>
                <a:rPr lang="en-US" sz="1400" b="1">
                  <a:latin typeface="Arial Unicode MS" pitchFamily="34" charset="-128"/>
                </a:rPr>
                <a:t>(Prod Database)</a:t>
              </a:r>
            </a:p>
          </p:txBody>
        </p:sp>
        <p:sp>
          <p:nvSpPr>
            <p:cNvPr id="1078" name="Rectangle 44"/>
            <p:cNvSpPr>
              <a:spLocks noChangeArrowheads="1"/>
            </p:cNvSpPr>
            <p:nvPr/>
          </p:nvSpPr>
          <p:spPr bwMode="auto">
            <a:xfrm>
              <a:off x="4648200" y="5105400"/>
              <a:ext cx="1524000" cy="457200"/>
            </a:xfrm>
            <a:prstGeom prst="rect">
              <a:avLst/>
            </a:prstGeom>
            <a:noFill/>
            <a:ln w="9525">
              <a:noFill/>
              <a:miter lim="800000"/>
              <a:headEnd/>
              <a:tailEnd/>
            </a:ln>
          </p:spPr>
          <p:txBody>
            <a:bodyPr wrap="none" anchor="ctr"/>
            <a:lstStyle/>
            <a:p>
              <a:r>
                <a:rPr lang="en-US" sz="1200">
                  <a:latin typeface="Arial Unicode MS" pitchFamily="34" charset="-128"/>
                </a:rPr>
                <a:t>Data ready for reports</a:t>
              </a:r>
            </a:p>
          </p:txBody>
        </p:sp>
        <p:sp>
          <p:nvSpPr>
            <p:cNvPr id="1079" name="Rectangle 45"/>
            <p:cNvSpPr>
              <a:spLocks noChangeArrowheads="1"/>
            </p:cNvSpPr>
            <p:nvPr/>
          </p:nvSpPr>
          <p:spPr bwMode="auto">
            <a:xfrm>
              <a:off x="1676773" y="2971252"/>
              <a:ext cx="1219407" cy="457626"/>
            </a:xfrm>
            <a:prstGeom prst="rect">
              <a:avLst/>
            </a:prstGeom>
            <a:solidFill>
              <a:schemeClr val="accent1"/>
            </a:solidFill>
            <a:ln w="9525" algn="ctr">
              <a:noFill/>
              <a:miter lim="800000"/>
              <a:headEnd/>
              <a:tailEnd/>
            </a:ln>
          </p:spPr>
          <p:txBody>
            <a:bodyPr wrap="none" anchor="ctr"/>
            <a:lstStyle/>
            <a:p>
              <a:r>
                <a:rPr lang="en-US" sz="1200" b="1">
                  <a:latin typeface="Arial Unicode MS" pitchFamily="34" charset="-128"/>
                </a:rPr>
                <a:t>XML Conversion</a:t>
              </a:r>
            </a:p>
            <a:p>
              <a:r>
                <a:rPr lang="en-US" sz="1200" b="1">
                  <a:latin typeface="Arial Unicode MS" pitchFamily="34" charset="-128"/>
                </a:rPr>
                <a:t>Tool</a:t>
              </a:r>
            </a:p>
          </p:txBody>
        </p:sp>
      </p:grpSp>
      <p:sp>
        <p:nvSpPr>
          <p:cNvPr id="55" name="Oval 54"/>
          <p:cNvSpPr/>
          <p:nvPr/>
        </p:nvSpPr>
        <p:spPr>
          <a:xfrm>
            <a:off x="3276600" y="1143000"/>
            <a:ext cx="9906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Oval 55"/>
          <p:cNvSpPr/>
          <p:nvPr/>
        </p:nvSpPr>
        <p:spPr>
          <a:xfrm>
            <a:off x="3276600" y="1143000"/>
            <a:ext cx="1447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Oval 56"/>
          <p:cNvSpPr/>
          <p:nvPr/>
        </p:nvSpPr>
        <p:spPr>
          <a:xfrm>
            <a:off x="2819400" y="4724400"/>
            <a:ext cx="17526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Date Placeholder 50"/>
          <p:cNvSpPr>
            <a:spLocks noGrp="1"/>
          </p:cNvSpPr>
          <p:nvPr>
            <p:ph type="dt" sz="half" idx="10"/>
          </p:nvPr>
        </p:nvSpPr>
        <p:spPr/>
        <p:txBody>
          <a:bodyPr/>
          <a:lstStyle/>
          <a:p>
            <a:fld id="{4A82F1AC-ED20-4B93-81CC-BFE3EAD383D1}" type="datetime1">
              <a:rPr lang="en-US" smtClean="0"/>
              <a:t>5/17/2012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7689"/>
          </a:xfrm>
        </p:spPr>
        <p:txBody>
          <a:bodyPr/>
          <a:lstStyle/>
          <a:p>
            <a:r>
              <a:rPr lang="en-US" dirty="0" smtClean="0"/>
              <a:t>Data Flow Status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t>Nationwide</a:t>
            </a:r>
            <a:r>
              <a:rPr lang="en-US" dirty="0" smtClean="0"/>
              <a:t>: 69 UIC programs (10 regions + 59 states/tribes)</a:t>
            </a:r>
          </a:p>
          <a:p>
            <a:pPr>
              <a:buFont typeface="Wingdings" pitchFamily="2" charset="2"/>
              <a:buChar char="Ø"/>
            </a:pPr>
            <a:r>
              <a:rPr lang="en-US" b="1" dirty="0" smtClean="0"/>
              <a:t>Flowing Data </a:t>
            </a:r>
            <a:r>
              <a:rPr lang="en-US" dirty="0" smtClean="0"/>
              <a:t>: 31 programs (25 production + 6 test)</a:t>
            </a:r>
          </a:p>
          <a:p>
            <a:pPr>
              <a:buFont typeface="Wingdings" pitchFamily="2" charset="2"/>
              <a:buChar char="Ø"/>
            </a:pPr>
            <a:r>
              <a:rPr lang="en-US" b="1" dirty="0" smtClean="0"/>
              <a:t>Mapping Data</a:t>
            </a:r>
            <a:r>
              <a:rPr lang="en-US" dirty="0" smtClean="0"/>
              <a:t>: 10 programs in various mapping phases</a:t>
            </a:r>
          </a:p>
          <a:p>
            <a:pPr>
              <a:buFont typeface="Wingdings" pitchFamily="2" charset="2"/>
              <a:buChar char="Ø"/>
            </a:pPr>
            <a:r>
              <a:rPr lang="en-US" b="1" dirty="0" smtClean="0"/>
              <a:t>Remaining</a:t>
            </a:r>
            <a:r>
              <a:rPr lang="en-US" dirty="0" smtClean="0"/>
              <a:t>: 28 programs – 3 EN grantees FY12, 25 in target (15 environment agencies + 10 oil &amp; gas agencies) </a:t>
            </a:r>
            <a:endParaRPr lang="en-US" dirty="0"/>
          </a:p>
        </p:txBody>
      </p:sp>
      <p:sp>
        <p:nvSpPr>
          <p:cNvPr id="4" name="Date Placeholder 3"/>
          <p:cNvSpPr>
            <a:spLocks noGrp="1"/>
          </p:cNvSpPr>
          <p:nvPr>
            <p:ph type="dt" sz="half" idx="10"/>
          </p:nvPr>
        </p:nvSpPr>
        <p:spPr/>
        <p:txBody>
          <a:bodyPr/>
          <a:lstStyle/>
          <a:p>
            <a:fld id="{8855D8E2-29A2-41CA-9FBE-F57DE3BC4D20}"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UIC Data Flow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E-reporting: </a:t>
            </a:r>
          </a:p>
          <a:p>
            <a:pPr lvl="1"/>
            <a:r>
              <a:rPr lang="en-US" dirty="0" smtClean="0"/>
              <a:t>Burden reduction for paper UIC reporting </a:t>
            </a:r>
          </a:p>
          <a:p>
            <a:pPr lvl="1"/>
            <a:r>
              <a:rPr lang="en-US" dirty="0" smtClean="0"/>
              <a:t>1 of 10 EN priority data flows</a:t>
            </a:r>
          </a:p>
          <a:p>
            <a:r>
              <a:rPr lang="en-US" dirty="0" smtClean="0"/>
              <a:t>Simple process:</a:t>
            </a:r>
          </a:p>
          <a:p>
            <a:pPr lvl="1"/>
            <a:r>
              <a:rPr lang="en-US" dirty="0" smtClean="0"/>
              <a:t>Tools available to support for data flow</a:t>
            </a:r>
          </a:p>
          <a:p>
            <a:pPr lvl="1"/>
            <a:r>
              <a:rPr lang="en-US" dirty="0" smtClean="0"/>
              <a:t>Flexible way to submit data</a:t>
            </a:r>
          </a:p>
          <a:p>
            <a:r>
              <a:rPr lang="en-US" dirty="0" smtClean="0"/>
              <a:t>Data quality improvement &amp; long-term cost saving:</a:t>
            </a:r>
          </a:p>
          <a:p>
            <a:pPr lvl="1"/>
            <a:r>
              <a:rPr lang="en-US" dirty="0" smtClean="0"/>
              <a:t>Improve data quality</a:t>
            </a:r>
          </a:p>
          <a:p>
            <a:pPr lvl="1"/>
            <a:r>
              <a:rPr lang="en-US" dirty="0" smtClean="0"/>
              <a:t>Increase automatic operation, reduce cost of staffs, do more with less</a:t>
            </a:r>
          </a:p>
          <a:p>
            <a:pPr lvl="1"/>
            <a:r>
              <a:rPr lang="en-US" dirty="0" smtClean="0"/>
              <a:t>Easy access data</a:t>
            </a:r>
            <a:endParaRPr lang="en-US" dirty="0"/>
          </a:p>
        </p:txBody>
      </p:sp>
      <p:sp>
        <p:nvSpPr>
          <p:cNvPr id="4" name="Date Placeholder 3"/>
          <p:cNvSpPr>
            <a:spLocks noGrp="1"/>
          </p:cNvSpPr>
          <p:nvPr>
            <p:ph type="dt" sz="half" idx="10"/>
          </p:nvPr>
        </p:nvSpPr>
        <p:spPr/>
        <p:txBody>
          <a:bodyPr/>
          <a:lstStyle/>
          <a:p>
            <a:fld id="{3FD7C8D2-D346-4456-9829-E08EA7D5FCF2}"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Milestones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Logical Mapping </a:t>
            </a:r>
            <a:r>
              <a:rPr lang="en-US" dirty="0" smtClean="0"/>
              <a:t>Form</a:t>
            </a:r>
          </a:p>
          <a:p>
            <a:pPr marL="514350" indent="-514350">
              <a:buFont typeface="+mj-lt"/>
              <a:buAutoNum type="arabicPeriod"/>
            </a:pPr>
            <a:endParaRPr lang="en-US" dirty="0" smtClean="0"/>
          </a:p>
          <a:p>
            <a:pPr marL="514350" indent="-514350">
              <a:buFont typeface="+mj-lt"/>
              <a:buAutoNum type="arabicPeriod"/>
            </a:pPr>
            <a:r>
              <a:rPr lang="en-US" dirty="0" smtClean="0"/>
              <a:t>XML document/Staging UIC </a:t>
            </a:r>
            <a:r>
              <a:rPr lang="en-US" dirty="0" smtClean="0"/>
              <a:t>Database</a:t>
            </a:r>
          </a:p>
          <a:p>
            <a:pPr marL="514350" indent="-514350">
              <a:buFont typeface="+mj-lt"/>
              <a:buAutoNum type="arabicPeriod"/>
            </a:pPr>
            <a:endParaRPr lang="en-US" dirty="0" smtClean="0"/>
          </a:p>
          <a:p>
            <a:pPr marL="514350" indent="-514350">
              <a:buFont typeface="+mj-lt"/>
              <a:buAutoNum type="arabicPeriod"/>
            </a:pPr>
            <a:r>
              <a:rPr lang="en-US" dirty="0" smtClean="0"/>
              <a:t>Test </a:t>
            </a:r>
            <a:r>
              <a:rPr lang="en-US" dirty="0" smtClean="0"/>
              <a:t>Submission</a:t>
            </a:r>
          </a:p>
          <a:p>
            <a:pPr marL="514350" indent="-514350">
              <a:buFont typeface="+mj-lt"/>
              <a:buAutoNum type="arabicPeriod"/>
            </a:pPr>
            <a:endParaRPr lang="en-US" dirty="0" smtClean="0"/>
          </a:p>
          <a:p>
            <a:pPr marL="514350" indent="-514350">
              <a:buFont typeface="+mj-lt"/>
              <a:buAutoNum type="arabicPeriod"/>
            </a:pPr>
            <a:r>
              <a:rPr lang="en-US" dirty="0" smtClean="0"/>
              <a:t>Production Submission</a:t>
            </a:r>
          </a:p>
        </p:txBody>
      </p:sp>
      <p:sp>
        <p:nvSpPr>
          <p:cNvPr id="4" name="Date Placeholder 3"/>
          <p:cNvSpPr>
            <a:spLocks noGrp="1"/>
          </p:cNvSpPr>
          <p:nvPr>
            <p:ph type="dt" sz="half" idx="10"/>
          </p:nvPr>
        </p:nvSpPr>
        <p:spPr/>
        <p:txBody>
          <a:bodyPr/>
          <a:lstStyle/>
          <a:p>
            <a:fld id="{1E49D31C-AB4E-409C-B779-84152C365DD9}"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Mapping Form</a:t>
            </a:r>
            <a:endParaRPr lang="en-US" dirty="0"/>
          </a:p>
        </p:txBody>
      </p:sp>
      <p:sp>
        <p:nvSpPr>
          <p:cNvPr id="3" name="Content Placeholder 2"/>
          <p:cNvSpPr>
            <a:spLocks noGrp="1"/>
          </p:cNvSpPr>
          <p:nvPr>
            <p:ph idx="1"/>
          </p:nvPr>
        </p:nvSpPr>
        <p:spPr/>
        <p:txBody>
          <a:bodyPr/>
          <a:lstStyle/>
          <a:p>
            <a:r>
              <a:rPr lang="en-US" dirty="0" smtClean="0"/>
              <a:t>Excel format, “</a:t>
            </a:r>
            <a:r>
              <a:rPr lang="en-US" dirty="0" smtClean="0">
                <a:hlinkClick r:id="rId2"/>
              </a:rPr>
              <a:t>UIC Logical Mapping Form</a:t>
            </a:r>
            <a:r>
              <a:rPr lang="en-US" dirty="0" smtClean="0"/>
              <a:t>”</a:t>
            </a:r>
          </a:p>
          <a:p>
            <a:r>
              <a:rPr lang="en-US" dirty="0" smtClean="0"/>
              <a:t>A document of activities:</a:t>
            </a:r>
          </a:p>
          <a:p>
            <a:pPr lvl="1"/>
            <a:r>
              <a:rPr lang="en-US" dirty="0" smtClean="0"/>
              <a:t>Identify data match in source data </a:t>
            </a:r>
          </a:p>
          <a:p>
            <a:pPr lvl="1"/>
            <a:r>
              <a:rPr lang="en-US" dirty="0" smtClean="0"/>
              <a:t>Recognize if data is available in source data</a:t>
            </a:r>
          </a:p>
          <a:p>
            <a:pPr lvl="1"/>
            <a:r>
              <a:rPr lang="en-US" dirty="0" smtClean="0"/>
              <a:t>Note if available data is in what forms: paper files, text, Excel, Access, etc.</a:t>
            </a:r>
          </a:p>
          <a:p>
            <a:r>
              <a:rPr lang="en-US" dirty="0" smtClean="0"/>
              <a:t>A conceptual evaluation of data readiness for physical UIC transfer process</a:t>
            </a:r>
            <a:endParaRPr lang="en-US" dirty="0"/>
          </a:p>
        </p:txBody>
      </p:sp>
      <p:sp>
        <p:nvSpPr>
          <p:cNvPr id="4" name="Date Placeholder 3"/>
          <p:cNvSpPr>
            <a:spLocks noGrp="1"/>
          </p:cNvSpPr>
          <p:nvPr>
            <p:ph type="dt" sz="half" idx="10"/>
          </p:nvPr>
        </p:nvSpPr>
        <p:spPr/>
        <p:txBody>
          <a:bodyPr/>
          <a:lstStyle/>
          <a:p>
            <a:fld id="{7650232B-4E0D-47A5-ADE2-B86B8D739A24}" type="datetime1">
              <a:rPr lang="en-US" smtClean="0"/>
              <a:t>5/17/2012</a:t>
            </a:fld>
            <a:endParaRPr lang="en-US"/>
          </a:p>
        </p:txBody>
      </p:sp>
      <p:sp>
        <p:nvSpPr>
          <p:cNvPr id="5" name="Slide Number Placeholder 4"/>
          <p:cNvSpPr>
            <a:spLocks noGrp="1"/>
          </p:cNvSpPr>
          <p:nvPr>
            <p:ph type="sldNum" sz="quarter" idx="12"/>
          </p:nvPr>
        </p:nvSpPr>
        <p:spPr/>
        <p:txBody>
          <a:bodyPr/>
          <a:lstStyle/>
          <a:p>
            <a:fld id="{AF4A1FCD-163D-4B66-B81C-E0A4C04EF212}"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1325</TotalTime>
  <Words>1318</Words>
  <Application>Microsoft Office PowerPoint</Application>
  <PresentationFormat>On-screen Show (4:3)</PresentationFormat>
  <Paragraphs>305</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Underground Injection Control (UIC): Steps to Flow Data via Exchange Network</vt:lpstr>
      <vt:lpstr>Overview</vt:lpstr>
      <vt:lpstr> What is Underground Injection Control?</vt:lpstr>
      <vt:lpstr>UIC Well Class</vt:lpstr>
      <vt:lpstr>National UIC Data Flow </vt:lpstr>
      <vt:lpstr>Data Flow Status</vt:lpstr>
      <vt:lpstr>Benefits of UIC Data Flow</vt:lpstr>
      <vt:lpstr>Data Flow Milestones</vt:lpstr>
      <vt:lpstr>Logical Mapping Form</vt:lpstr>
      <vt:lpstr>Logical Mapping Process</vt:lpstr>
      <vt:lpstr>a. Understand Required Data</vt:lpstr>
      <vt:lpstr>b. Find Equivalent Data</vt:lpstr>
      <vt:lpstr>c. Document Data Found</vt:lpstr>
      <vt:lpstr>XML document/UIC Staging Database</vt:lpstr>
      <vt:lpstr>Available Mapping Tools</vt:lpstr>
      <vt:lpstr>Test Submission</vt:lpstr>
      <vt:lpstr>Production Submission</vt:lpstr>
      <vt:lpstr>Next Steps</vt:lpstr>
      <vt:lpstr>Contact</vt:lpstr>
      <vt:lpstr>Targeting UIC State Programs</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EPA</dc:creator>
  <cp:lastModifiedBy>EPA</cp:lastModifiedBy>
  <cp:revision>139</cp:revision>
  <dcterms:created xsi:type="dcterms:W3CDTF">2012-05-11T21:28:24Z</dcterms:created>
  <dcterms:modified xsi:type="dcterms:W3CDTF">2012-05-17T22:19:47Z</dcterms:modified>
</cp:coreProperties>
</file>