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75" r:id="rId4"/>
    <p:sldId id="276" r:id="rId5"/>
    <p:sldId id="277" r:id="rId6"/>
    <p:sldId id="281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4F4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17" autoAdjust="0"/>
    <p:restoredTop sz="89915" autoAdjust="0"/>
  </p:normalViewPr>
  <p:slideViewPr>
    <p:cSldViewPr>
      <p:cViewPr>
        <p:scale>
          <a:sx n="100" d="100"/>
          <a:sy n="100" d="100"/>
        </p:scale>
        <p:origin x="-648" y="-15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138" y="57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BC8555AC-5A34-4AF5-B8F8-DD9649D0C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344D91C0-C598-4681-9BB3-DE476BA00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1053A-FC68-45B1-95A3-C78CEF07667C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90891-3535-480F-943D-66D72DE85909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D91C0-C598-4681-9BB3-DE476BA007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>
            <a:lum bright="-10000" contrast="28000"/>
          </a:blip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3038-7E16-4D2E-9656-19664E6B9B9A}" type="datetime1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C902A-7282-481C-A293-33D3EC2B2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lev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7A31-7CE4-41BB-955D-FBE78D74DE75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DD47C-5390-4BD4-8F61-32A576380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A1B86-8189-49FD-9703-AA4099172CEF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42F8-0934-4D0A-846E-38F0D6BF3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F08E3-AC53-4342-9459-D15F9A64CFB2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F5A0-71B1-4A50-B328-CFB3CE51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9E5F-DF44-430F-820D-B96B05491710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6AAD-470B-4CD8-86FA-D0E48A451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15E6-F0E2-45E7-BDB3-801C8FB2333D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27877-844D-4D49-9018-45CD8BE9E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E790-D964-41C9-8388-53D149D35EB7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844E-B2A1-45D9-BE6F-4881D839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2854-DED6-42EF-9135-E5F1843124C9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8F98-7386-4AFC-958E-C538897A1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A7716-0302-4729-88DB-F2A22B73FABB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72E4F-F078-4C3A-9576-4993511BF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0BC0-C9E0-4455-BBA0-6F1AD9A6BF3F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CD01F-0E5A-4E14-ABBD-F63493763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F53E5-B88F-400A-8BC8-65C3AB241020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D377-E2AA-43F1-88DA-050F1291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1279-134C-4A47-ADA9-4432D05541C3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FBDAC-3155-4310-BD69-07ADEA18B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DB4C-8562-495F-A0F2-AC0E6494D7BD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2DA8-0650-41D3-AE78-101A070F3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715E-A0DD-4196-A4BB-31CB5A9E69AB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5BA2-A3EC-47E2-9AAF-B5FA5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5189E-6262-49A7-A774-438147F7E8D4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0A3F-476D-40EB-8ABF-8914FDE2A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17" cstate="print">
            <a:lum bright="10000"/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A4C0D6B8-1502-47EC-A7AD-521394ABA34D}" type="datetime1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C6407065-9F0B-4614-81AD-18EFBD8EB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ynolds.salena@epa.gov" TargetMode="External"/><Relationship Id="rId2" Type="http://schemas.openxmlformats.org/officeDocument/2006/relationships/hyperlink" Target="mailto:Jacobson.jonathan@ep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Exchange Network Grant Program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Guide for Exchange Network Rookies and Vets</a:t>
            </a: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5/30/2012</a:t>
            </a:r>
          </a:p>
        </p:txBody>
      </p:sp>
      <p:sp>
        <p:nvSpPr>
          <p:cNvPr id="1741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0CFF0-4461-4BCB-832C-5FC49A4CB640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7414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  <a:p>
            <a:r>
              <a:rPr lang="en-US" smtClean="0">
                <a:latin typeface="Arial" pitchFamily="34" charset="0"/>
                <a:ea typeface="ＭＳ Ｐゴシック"/>
                <a:cs typeface="ＭＳ Ｐゴシック"/>
              </a:rPr>
              <a:t>U.S. Environmental Protection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57388"/>
            <a:ext cx="7772400" cy="579437"/>
          </a:xfrm>
        </p:spPr>
        <p:txBody>
          <a:bodyPr anchor="t"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It?</a:t>
            </a:r>
          </a:p>
          <a:p>
            <a:pPr eaLnBrk="1" hangingPunct="1"/>
            <a:r>
              <a:rPr lang="en-US" smtClean="0"/>
              <a:t>How Do I Prepare a Quality Proposal?</a:t>
            </a:r>
          </a:p>
          <a:p>
            <a:pPr eaLnBrk="1" hangingPunct="1"/>
            <a:r>
              <a:rPr lang="en-US" smtClean="0"/>
              <a:t>What Pitfalls should I avoid?</a:t>
            </a:r>
          </a:p>
          <a:p>
            <a:pPr eaLnBrk="1" hangingPunct="1"/>
            <a:endParaRPr lang="en-US" smtClean="0"/>
          </a:p>
        </p:txBody>
      </p:sp>
      <p:sp>
        <p:nvSpPr>
          <p:cNvPr id="18436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5/30/2012</a:t>
            </a:r>
          </a:p>
        </p:txBody>
      </p:sp>
      <p:sp>
        <p:nvSpPr>
          <p:cNvPr id="1843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7D6FC1-6768-481B-961E-EB3D568A6D1E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438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U.S. Environmental Protection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EN </a:t>
            </a:r>
            <a:r>
              <a:rPr lang="en-US" dirty="0" smtClean="0">
                <a:solidFill>
                  <a:srgbClr val="000000"/>
                </a:solidFill>
              </a:rPr>
              <a:t>Grant</a:t>
            </a:r>
            <a:r>
              <a:rPr lang="en-US" dirty="0" smtClean="0"/>
              <a:t> Program?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latin typeface="Verdana" pitchFamily="34" charset="0"/>
                <a:cs typeface="Arial" pitchFamily="34" charset="0"/>
              </a:rPr>
              <a:t>Competitive Grant Program</a:t>
            </a:r>
          </a:p>
          <a:p>
            <a:pPr lvl="1"/>
            <a:r>
              <a:rPr lang="en-US" sz="1400" dirty="0" smtClean="0">
                <a:latin typeface="Verdana" pitchFamily="34" charset="0"/>
                <a:cs typeface="Arial" pitchFamily="34" charset="0"/>
              </a:rPr>
              <a:t>States, tribes, territories</a:t>
            </a:r>
          </a:p>
          <a:p>
            <a:pPr lvl="1"/>
            <a:r>
              <a:rPr lang="en-US" sz="1400" dirty="0" smtClean="0">
                <a:latin typeface="Verdana" pitchFamily="34" charset="0"/>
                <a:cs typeface="Arial" pitchFamily="34" charset="0"/>
              </a:rPr>
              <a:t>Develop and deploy infrastructure</a:t>
            </a:r>
          </a:p>
          <a:p>
            <a:pPr lvl="1"/>
            <a:r>
              <a:rPr lang="en-US" sz="1400" dirty="0" smtClean="0">
                <a:latin typeface="Verdana" pitchFamily="34" charset="0"/>
                <a:cs typeface="Arial" pitchFamily="34" charset="0"/>
              </a:rPr>
              <a:t>Develop and implement specific data exchanges (flows such as WQX)</a:t>
            </a:r>
          </a:p>
          <a:p>
            <a:pPr lvl="1"/>
            <a:r>
              <a:rPr lang="en-US" sz="1400" dirty="0" smtClean="0">
                <a:latin typeface="Verdana" pitchFamily="34" charset="0"/>
                <a:cs typeface="Arial" pitchFamily="34" charset="0"/>
              </a:rPr>
              <a:t>Reusable and shareable services, and applications (build once, use many)</a:t>
            </a:r>
          </a:p>
          <a:p>
            <a:pPr lvl="1"/>
            <a:r>
              <a:rPr lang="en-US" sz="1400" dirty="0" smtClean="0">
                <a:latin typeface="Verdana" pitchFamily="34" charset="0"/>
                <a:cs typeface="Arial" pitchFamily="34" charset="0"/>
              </a:rPr>
              <a:t>Not for O&amp;M</a:t>
            </a:r>
          </a:p>
          <a:p>
            <a:endParaRPr lang="en-US" sz="1400" dirty="0" smtClean="0">
              <a:latin typeface="Verdana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Verdana" pitchFamily="34" charset="0"/>
                <a:cs typeface="Arial" pitchFamily="34" charset="0"/>
              </a:rPr>
              <a:t>FY 2013</a:t>
            </a:r>
          </a:p>
          <a:p>
            <a:pPr lvl="1"/>
            <a:r>
              <a:rPr lang="en-US" sz="1400" dirty="0" smtClean="0">
                <a:latin typeface="Verdana" pitchFamily="34" charset="0"/>
                <a:cs typeface="Arial" pitchFamily="34" charset="0"/>
              </a:rPr>
              <a:t>SN stakeholder review draft and conf calls late June</a:t>
            </a:r>
          </a:p>
          <a:p>
            <a:pPr lvl="1"/>
            <a:r>
              <a:rPr lang="en-US" sz="1400" dirty="0" smtClean="0">
                <a:latin typeface="Verdana" pitchFamily="34" charset="0"/>
                <a:cs typeface="Arial" pitchFamily="34" charset="0"/>
              </a:rPr>
              <a:t>SN posted </a:t>
            </a:r>
            <a:r>
              <a:rPr lang="en-US" sz="1400" dirty="0" err="1" smtClean="0">
                <a:latin typeface="Verdana" pitchFamily="34" charset="0"/>
                <a:cs typeface="Arial" pitchFamily="34" charset="0"/>
              </a:rPr>
              <a:t>nlt</a:t>
            </a:r>
            <a:r>
              <a:rPr lang="en-US" sz="1400" dirty="0" smtClean="0">
                <a:latin typeface="Verdana" pitchFamily="34" charset="0"/>
                <a:cs typeface="Arial" pitchFamily="34" charset="0"/>
              </a:rPr>
              <a:t> 8/15/12</a:t>
            </a:r>
          </a:p>
          <a:p>
            <a:pPr lvl="1"/>
            <a:r>
              <a:rPr lang="en-US" sz="1400" dirty="0" smtClean="0">
                <a:latin typeface="Verdana" pitchFamily="34" charset="0"/>
                <a:cs typeface="Arial" pitchFamily="34" charset="0"/>
              </a:rPr>
              <a:t>Applications due early November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5/30/2012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D118C-F0DD-4B3E-A549-AA29A46604E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20574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ＭＳ Ｐゴシック"/>
              </a:rPr>
              <a:t>U.S. Environmental Protection Agency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7620000" cy="990600"/>
          </a:xfrm>
        </p:spPr>
        <p:txBody>
          <a:bodyPr/>
          <a:lstStyle/>
          <a:p>
            <a:r>
              <a:rPr lang="en-US" dirty="0" smtClean="0"/>
              <a:t>How Much?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Calibri" pitchFamily="34" charset="0"/>
              </a:rPr>
              <a:t>Since 2002, 574 grants worth $165 million</a:t>
            </a:r>
          </a:p>
          <a:p>
            <a:pPr lvl="1" eaLnBrk="1" hangingPunct="1"/>
            <a:r>
              <a:rPr lang="en-US" sz="1600" dirty="0" smtClean="0">
                <a:latin typeface="Calibri" pitchFamily="34" charset="0"/>
              </a:rPr>
              <a:t>399 awards worth $132 million to states</a:t>
            </a:r>
          </a:p>
          <a:p>
            <a:pPr lvl="1" eaLnBrk="1" hangingPunct="1"/>
            <a:r>
              <a:rPr lang="en-US" sz="1600" dirty="0" smtClean="0">
                <a:latin typeface="Calibri" pitchFamily="34" charset="0"/>
              </a:rPr>
              <a:t>132 awards worth $22 million to tribes</a:t>
            </a:r>
          </a:p>
          <a:p>
            <a:pPr lvl="1" eaLnBrk="1" hangingPunct="1"/>
            <a:r>
              <a:rPr lang="en-US" sz="1600" dirty="0" smtClean="0">
                <a:latin typeface="Calibri" pitchFamily="34" charset="0"/>
              </a:rPr>
              <a:t>13 awards worth $2.4 million to territories</a:t>
            </a:r>
          </a:p>
          <a:p>
            <a:pPr lvl="1" eaLnBrk="1" hangingPunct="1"/>
            <a:r>
              <a:rPr lang="en-US" sz="1600" dirty="0" smtClean="0">
                <a:latin typeface="Calibri" pitchFamily="34" charset="0"/>
              </a:rPr>
              <a:t>$8 mil to ECOS for associated program support</a:t>
            </a:r>
          </a:p>
          <a:p>
            <a:pPr lvl="1" eaLnBrk="1" hangingPunct="1">
              <a:buFontTx/>
              <a:buNone/>
            </a:pPr>
            <a:endParaRPr lang="en-US" sz="1600" dirty="0" smtClean="0">
              <a:latin typeface="Calibri" pitchFamily="34" charset="0"/>
            </a:endParaRPr>
          </a:p>
          <a:p>
            <a:pPr eaLnBrk="1" hangingPunct="1"/>
            <a:r>
              <a:rPr lang="en-US" sz="1800" dirty="0" smtClean="0">
                <a:latin typeface="Calibri" pitchFamily="34" charset="0"/>
              </a:rPr>
              <a:t>In process of awarding 43 grants worth $8.8 mil for FY 2012 </a:t>
            </a:r>
          </a:p>
          <a:p>
            <a:pPr lvl="1" eaLnBrk="1" hangingPunct="1">
              <a:spcBef>
                <a:spcPts val="475"/>
              </a:spcBef>
            </a:pPr>
            <a:r>
              <a:rPr lang="en-US" sz="1600" dirty="0" smtClean="0">
                <a:latin typeface="Calibri" pitchFamily="34" charset="0"/>
              </a:rPr>
              <a:t>31 awards worth $6.0 million to states</a:t>
            </a:r>
          </a:p>
          <a:p>
            <a:pPr lvl="1" eaLnBrk="1" hangingPunct="1"/>
            <a:r>
              <a:rPr lang="en-US" sz="1600" dirty="0" smtClean="0">
                <a:latin typeface="Calibri" pitchFamily="34" charset="0"/>
              </a:rPr>
              <a:t>11 awards worth $2.1 million to tribes</a:t>
            </a:r>
          </a:p>
          <a:p>
            <a:pPr lvl="1" eaLnBrk="1" hangingPunct="1"/>
            <a:r>
              <a:rPr lang="en-US" sz="1600" dirty="0" smtClean="0">
                <a:latin typeface="Calibri" pitchFamily="34" charset="0"/>
              </a:rPr>
              <a:t>1 award worth $0.2 million to territories</a:t>
            </a:r>
          </a:p>
          <a:p>
            <a:pPr lvl="1" eaLnBrk="1" hangingPunct="1"/>
            <a:r>
              <a:rPr lang="en-US" sz="1600" dirty="0" smtClean="0">
                <a:latin typeface="Calibri" pitchFamily="34" charset="0"/>
              </a:rPr>
              <a:t>$0.5 million to ECOS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FE78E-C2F4-4866-B79B-931533072D1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938439" y="3657600"/>
            <a:ext cx="1824561" cy="18271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620000" cy="990600"/>
          </a:xfrm>
        </p:spPr>
        <p:txBody>
          <a:bodyPr/>
          <a:lstStyle/>
          <a:p>
            <a:r>
              <a:rPr lang="en-US" dirty="0" smtClean="0"/>
              <a:t>Tips and Tricks for Preparing a Successful Grant Application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2200" dirty="0" smtClean="0"/>
              <a:t>Read last years SN to get your thinking started</a:t>
            </a:r>
          </a:p>
          <a:p>
            <a:pPr>
              <a:defRPr/>
            </a:pPr>
            <a:r>
              <a:rPr lang="en-US" sz="2200" dirty="0" smtClean="0"/>
              <a:t>Read this year’s stakeholder draft when ready; focus on</a:t>
            </a:r>
          </a:p>
          <a:p>
            <a:pPr lvl="1">
              <a:defRPr/>
            </a:pPr>
            <a:r>
              <a:rPr lang="en-US" sz="1800" dirty="0" smtClean="0"/>
              <a:t>Priorities</a:t>
            </a:r>
          </a:p>
          <a:p>
            <a:pPr lvl="1">
              <a:defRPr/>
            </a:pPr>
            <a:r>
              <a:rPr lang="en-US" sz="1800" dirty="0" smtClean="0"/>
              <a:t>Evaluation criteria</a:t>
            </a:r>
          </a:p>
          <a:p>
            <a:pPr>
              <a:defRPr/>
            </a:pPr>
            <a:r>
              <a:rPr lang="en-US" sz="2200" dirty="0" smtClean="0"/>
              <a:t>Participate in stakeholder calls; provide comments to help improve clarity</a:t>
            </a:r>
          </a:p>
          <a:p>
            <a:pPr>
              <a:defRPr/>
            </a:pPr>
            <a:r>
              <a:rPr lang="en-US" sz="2200" dirty="0" smtClean="0"/>
              <a:t>Develop project ideas</a:t>
            </a:r>
          </a:p>
          <a:p>
            <a:pPr lvl="1">
              <a:defRPr/>
            </a:pPr>
            <a:r>
              <a:rPr lang="en-US" sz="1800" dirty="0" smtClean="0"/>
              <a:t>Agencies overall plan for the network</a:t>
            </a:r>
          </a:p>
          <a:p>
            <a:pPr lvl="1">
              <a:defRPr/>
            </a:pPr>
            <a:r>
              <a:rPr lang="en-US" sz="1800" dirty="0" smtClean="0"/>
              <a:t>Collaborate with program offices</a:t>
            </a:r>
          </a:p>
          <a:p>
            <a:pPr lvl="1">
              <a:defRPr/>
            </a:pPr>
            <a:r>
              <a:rPr lang="en-US" sz="1800" dirty="0" smtClean="0"/>
              <a:t>Establish priorities and select project(s)</a:t>
            </a:r>
          </a:p>
          <a:p>
            <a:pPr lvl="1">
              <a:defRPr/>
            </a:pPr>
            <a:r>
              <a:rPr lang="en-US" sz="1800" dirty="0" smtClean="0"/>
              <a:t>Applications can include multiple goals (projects)</a:t>
            </a:r>
          </a:p>
          <a:p>
            <a:pPr>
              <a:defRPr/>
            </a:pPr>
            <a:r>
              <a:rPr lang="en-US" sz="2200" dirty="0" smtClean="0"/>
              <a:t>Read SN carefully when posted</a:t>
            </a:r>
          </a:p>
          <a:p>
            <a:pPr lvl="1">
              <a:defRPr/>
            </a:pPr>
            <a:r>
              <a:rPr lang="en-US" sz="1800" dirty="0" smtClean="0"/>
              <a:t>Note all requirements for a complete application</a:t>
            </a:r>
          </a:p>
          <a:p>
            <a:pPr lvl="1">
              <a:defRPr/>
            </a:pPr>
            <a:r>
              <a:rPr lang="en-US" sz="1800" dirty="0" smtClean="0"/>
              <a:t>SN includes a checklist</a:t>
            </a:r>
            <a:endParaRPr lang="en-US" sz="1800" dirty="0" smtClean="0"/>
          </a:p>
          <a:p>
            <a:pPr>
              <a:defRPr/>
            </a:pPr>
            <a:r>
              <a:rPr lang="en-US" sz="2200" dirty="0" smtClean="0"/>
              <a:t>Write to the evaluation criteria</a:t>
            </a:r>
          </a:p>
          <a:p>
            <a:pPr lvl="1">
              <a:defRPr/>
            </a:pPr>
            <a:r>
              <a:rPr lang="en-US" sz="1800" dirty="0" smtClean="0"/>
              <a:t>Make this easy for reviewers – take the guess work out</a:t>
            </a:r>
          </a:p>
          <a:p>
            <a:pPr lvl="1">
              <a:defRPr/>
            </a:pPr>
            <a:r>
              <a:rPr lang="en-US" sz="1800" dirty="0" smtClean="0"/>
              <a:t>This is not supposed to be award winning prose</a:t>
            </a:r>
          </a:p>
          <a:p>
            <a:pPr>
              <a:defRPr/>
            </a:pPr>
            <a:r>
              <a:rPr lang="en-US" sz="2200" dirty="0" smtClean="0"/>
              <a:t>Review the applications to make sure it is complete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83173-7972-4364-B2CB-2791AFAC780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20000" cy="990600"/>
          </a:xfrm>
        </p:spPr>
        <p:txBody>
          <a:bodyPr/>
          <a:lstStyle/>
          <a:p>
            <a:r>
              <a:rPr lang="en-US" dirty="0" smtClean="0"/>
              <a:t>Common </a:t>
            </a:r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38100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Goals, outputs and outcomes not well organized or described</a:t>
            </a:r>
          </a:p>
          <a:p>
            <a:pPr>
              <a:defRPr/>
            </a:pPr>
            <a:r>
              <a:rPr lang="en-US" sz="1800" dirty="0" smtClean="0"/>
              <a:t>Budgets not broken down by goal</a:t>
            </a:r>
          </a:p>
          <a:p>
            <a:pPr>
              <a:defRPr/>
            </a:pPr>
            <a:r>
              <a:rPr lang="en-US" sz="1800" dirty="0" smtClean="0"/>
              <a:t>States – missing implementation plans; DQ’s applications</a:t>
            </a:r>
          </a:p>
          <a:p>
            <a:pPr>
              <a:defRPr/>
            </a:pPr>
            <a:r>
              <a:rPr lang="en-US" sz="1800" dirty="0" smtClean="0"/>
              <a:t>Applications that are not related to EN technology</a:t>
            </a:r>
          </a:p>
          <a:p>
            <a:pPr>
              <a:defRPr/>
            </a:pPr>
            <a:r>
              <a:rPr lang="en-US" sz="1800" dirty="0" smtClean="0"/>
              <a:t>Applications that do not align with priorities</a:t>
            </a:r>
          </a:p>
          <a:p>
            <a:pPr>
              <a:defRPr/>
            </a:pPr>
            <a:r>
              <a:rPr lang="en-US" sz="1800" dirty="0" smtClean="0"/>
              <a:t>Applications that include O&amp;M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5/30/2012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6096000"/>
            <a:ext cx="1905000" cy="457200"/>
          </a:xfrm>
        </p:spPr>
        <p:txBody>
          <a:bodyPr/>
          <a:lstStyle/>
          <a:p>
            <a:pPr>
              <a:defRPr/>
            </a:pPr>
            <a:fld id="{D4027877-844D-4D49-9018-45CD8BE9E22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2"/>
          </p:nvPr>
        </p:nvPicPr>
        <p:blipFill>
          <a:blip r:embed="rId2" cstate="print"/>
          <a:srcRect l="11972" t="13366" r="62315" b="46483"/>
          <a:stretch>
            <a:fillRect/>
          </a:stretch>
        </p:blipFill>
        <p:spPr bwMode="auto">
          <a:xfrm>
            <a:off x="4648200" y="2819400"/>
            <a:ext cx="3810000" cy="237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8509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7EFF2-947A-4D7F-8214-2B041E7DF98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</a:p>
        </p:txBody>
      </p:sp>
      <p:sp>
        <p:nvSpPr>
          <p:cNvPr id="24579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Jonathan Jacobson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/>
              <a:t>Information Exchange Partnership Branch Chief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hlinkClick r:id="rId2"/>
              </a:rPr>
              <a:t>jacobson.jonathan@epa.gov</a:t>
            </a:r>
            <a:r>
              <a:rPr lang="en-US" sz="2000" dirty="0" smtClean="0"/>
              <a:t>; 202-566-1984</a:t>
            </a:r>
          </a:p>
          <a:p>
            <a:pPr lvl="1"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/>
              <a:t>Salena</a:t>
            </a:r>
            <a:r>
              <a:rPr lang="en-US" dirty="0" smtClean="0"/>
              <a:t> Reynolds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/>
              <a:t>Exchange Network Grants Program Manager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hlinkClick r:id="rId3"/>
              </a:rPr>
              <a:t>reynolds.salena@epa.gov</a:t>
            </a:r>
            <a:r>
              <a:rPr lang="en-US" sz="2000" dirty="0" smtClean="0"/>
              <a:t>; 202-566-0466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114A5-69FF-4A4C-ACB5-148D4A7D9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431</Words>
  <Application>Microsoft Office PowerPoint</Application>
  <PresentationFormat>On-screen Show (4:3)</PresentationFormat>
  <Paragraphs>93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Exchange Network Grant Program</vt:lpstr>
      <vt:lpstr>Overview</vt:lpstr>
      <vt:lpstr>What Is the EN Grant Program?</vt:lpstr>
      <vt:lpstr>How Much?</vt:lpstr>
      <vt:lpstr>Tips and Tricks for Preparing a Successful Grant Application</vt:lpstr>
      <vt:lpstr>Common Pitfalls</vt:lpstr>
      <vt:lpstr>Questions?</vt:lpstr>
      <vt:lpstr>Contacts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JJacobso</cp:lastModifiedBy>
  <cp:revision>43</cp:revision>
  <dcterms:created xsi:type="dcterms:W3CDTF">2011-02-09T16:00:48Z</dcterms:created>
  <dcterms:modified xsi:type="dcterms:W3CDTF">2012-05-21T14:44:11Z</dcterms:modified>
</cp:coreProperties>
</file>