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42" r:id="rId2"/>
    <p:sldId id="343" r:id="rId3"/>
    <p:sldId id="344" r:id="rId4"/>
    <p:sldId id="377" r:id="rId5"/>
    <p:sldId id="376" r:id="rId6"/>
    <p:sldId id="381" r:id="rId7"/>
    <p:sldId id="369" r:id="rId8"/>
    <p:sldId id="372" r:id="rId9"/>
    <p:sldId id="380" r:id="rId10"/>
    <p:sldId id="373" r:id="rId11"/>
    <p:sldId id="367" r:id="rId12"/>
    <p:sldId id="374" r:id="rId13"/>
    <p:sldId id="370" r:id="rId14"/>
    <p:sldId id="371" r:id="rId15"/>
    <p:sldId id="368" r:id="rId16"/>
    <p:sldId id="345" r:id="rId17"/>
    <p:sldId id="348" r:id="rId18"/>
    <p:sldId id="366" r:id="rId19"/>
    <p:sldId id="349" r:id="rId20"/>
    <p:sldId id="350" r:id="rId21"/>
    <p:sldId id="351" r:id="rId22"/>
    <p:sldId id="354" r:id="rId23"/>
    <p:sldId id="355" r:id="rId24"/>
    <p:sldId id="352" r:id="rId25"/>
    <p:sldId id="353" r:id="rId26"/>
    <p:sldId id="356" r:id="rId27"/>
    <p:sldId id="357" r:id="rId28"/>
    <p:sldId id="359" r:id="rId29"/>
    <p:sldId id="360" r:id="rId30"/>
    <p:sldId id="362" r:id="rId31"/>
    <p:sldId id="358" r:id="rId32"/>
    <p:sldId id="361" r:id="rId33"/>
    <p:sldId id="363" r:id="rId34"/>
    <p:sldId id="364" r:id="rId35"/>
    <p:sldId id="382" r:id="rId36"/>
    <p:sldId id="365" r:id="rId37"/>
  </p:sldIdLst>
  <p:sldSz cx="9144000" cy="6858000" type="screen4x3"/>
  <p:notesSz cx="7061200" cy="934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F99"/>
    <a:srgbClr val="CC99FF"/>
    <a:srgbClr val="339966"/>
    <a:srgbClr val="006600"/>
    <a:srgbClr val="00CC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6" autoAdjust="0"/>
    <p:restoredTop sz="86395" autoAdjust="0"/>
  </p:normalViewPr>
  <p:slideViewPr>
    <p:cSldViewPr snapToGrid="0">
      <p:cViewPr varScale="1">
        <p:scale>
          <a:sx n="102" d="100"/>
          <a:sy n="102" d="100"/>
        </p:scale>
        <p:origin x="-1344" y="-112"/>
      </p:cViewPr>
      <p:guideLst>
        <p:guide orient="horz" pos="3754"/>
        <p:guide pos="1102"/>
      </p:guideLst>
    </p:cSldViewPr>
  </p:slideViewPr>
  <p:outlineViewPr>
    <p:cViewPr>
      <p:scale>
        <a:sx n="33" d="100"/>
        <a:sy n="33" d="100"/>
      </p:scale>
      <p:origin x="0" y="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1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2088" y="0"/>
            <a:ext cx="30591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0475"/>
            <a:ext cx="30591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2088" y="8880475"/>
            <a:ext cx="30591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FA04B816-039A-4617-A47A-A57A3C228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1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2088" y="0"/>
            <a:ext cx="30591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1675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4440238"/>
            <a:ext cx="5178425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0475"/>
            <a:ext cx="30591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2088" y="8880475"/>
            <a:ext cx="30591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11AF61B7-D726-4B78-921C-ED8EE76EC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59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57D3D-2E9C-4C64-B25E-4E557ACD4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162675"/>
            <a:ext cx="9144000" cy="69532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35000">
                <a:srgbClr val="E6E6E6"/>
              </a:gs>
              <a:gs pos="100000">
                <a:srgbClr val="7D8496"/>
              </a:gs>
              <a:gs pos="63000">
                <a:srgbClr val="E6E6E6"/>
              </a:gs>
              <a:gs pos="90000">
                <a:schemeClr val="bg1">
                  <a:lumMod val="85000"/>
                </a:schemeClr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9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A0D9-CDD8-4C88-8E4F-3D9402A03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4382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2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B17EA-65EB-4937-9EE7-DFA2A3925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8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7225" y="1055688"/>
            <a:ext cx="3406775" cy="4903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055688"/>
            <a:ext cx="3408363" cy="4903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E1567-CB81-4E83-B896-DBD77337B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2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04DF-D914-42D4-8FFF-C369C99D9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8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62675"/>
            <a:ext cx="9144000" cy="69532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35000">
                <a:srgbClr val="E6E6E6"/>
              </a:gs>
              <a:gs pos="100000">
                <a:srgbClr val="7D8496"/>
              </a:gs>
              <a:gs pos="63000">
                <a:srgbClr val="E6E6E6"/>
              </a:gs>
              <a:gs pos="90000">
                <a:schemeClr val="bg1">
                  <a:lumMod val="85000"/>
                </a:schemeClr>
              </a:gs>
              <a:gs pos="100000">
                <a:srgbClr val="E6E6E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1651" y="0"/>
            <a:ext cx="737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8200" y="6337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fld id="{0A544492-7191-4637-A74A-454098726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\\gsdsrv4\PubProjects\Projects\hullmw\Environ_Data_eXchange_Network\EDEN_FINAL_EPACHOICE\EDEN_Final5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2" y="193578"/>
            <a:ext cx="152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0" y="1134837"/>
            <a:ext cx="9144000" cy="2420"/>
          </a:xfrm>
          <a:prstGeom prst="line">
            <a:avLst/>
          </a:prstGeom>
          <a:ln>
            <a:solidFill>
              <a:srgbClr val="006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82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99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9966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9966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9966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9966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339966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339966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339966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339966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terqualitydata.us/portal.html" TargetMode="External"/><Relationship Id="rId3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ill_rensmith@windsorsolutions.co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200" y="2101850"/>
            <a:ext cx="7594600" cy="1470025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Exchange Network Essentials II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33500" y="3857625"/>
            <a:ext cx="6553200" cy="175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Exchange Network National Meeting</a:t>
            </a:r>
          </a:p>
          <a:p>
            <a:pPr eaLnBrk="1" hangingPunct="1"/>
            <a:r>
              <a:rPr lang="en-US" sz="2400" dirty="0" smtClean="0"/>
              <a:t>Philadelphia, PA</a:t>
            </a:r>
          </a:p>
          <a:p>
            <a:pPr eaLnBrk="1" hangingPunct="1"/>
            <a:r>
              <a:rPr lang="en-US" sz="2400" dirty="0" smtClean="0"/>
              <a:t>5/30/2012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B4D5BF-DE2B-4553-A8B0-AA730793BE97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I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2" y="1397000"/>
            <a:ext cx="3086100" cy="1586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1826" y="1236135"/>
            <a:ext cx="5486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Integrated Project Team</a:t>
            </a:r>
          </a:p>
          <a:p>
            <a:r>
              <a:rPr lang="en-US" dirty="0">
                <a:latin typeface="Calibri"/>
                <a:cs typeface="Calibri"/>
              </a:rPr>
              <a:t>A </a:t>
            </a:r>
            <a:r>
              <a:rPr lang="en-US" dirty="0" smtClean="0">
                <a:latin typeface="Calibri"/>
                <a:cs typeface="Calibri"/>
              </a:rPr>
              <a:t>cross-disciplinary group </a:t>
            </a:r>
            <a:r>
              <a:rPr lang="en-US" dirty="0">
                <a:latin typeface="Calibri"/>
                <a:cs typeface="Calibri"/>
              </a:rPr>
              <a:t>of individuals </a:t>
            </a:r>
            <a:r>
              <a:rPr lang="en-US" dirty="0" smtClean="0">
                <a:latin typeface="Calibri"/>
                <a:cs typeface="Calibri"/>
              </a:rPr>
              <a:t>organized </a:t>
            </a:r>
            <a:r>
              <a:rPr lang="en-US" dirty="0">
                <a:latin typeface="Calibri"/>
                <a:cs typeface="Calibri"/>
              </a:rPr>
              <a:t>to design and implement a specific </a:t>
            </a:r>
            <a:r>
              <a:rPr lang="en-US" dirty="0" smtClean="0">
                <a:latin typeface="Calibri"/>
                <a:cs typeface="Calibri"/>
              </a:rPr>
              <a:t>data exchange.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471333"/>
            <a:ext cx="8534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Successful IPTs include individuals with a mix of business </a:t>
            </a:r>
            <a:r>
              <a:rPr lang="en-US" dirty="0">
                <a:latin typeface="Calibri"/>
                <a:cs typeface="Calibri"/>
              </a:rPr>
              <a:t>and technology </a:t>
            </a:r>
            <a:r>
              <a:rPr lang="en-US" dirty="0" smtClean="0">
                <a:latin typeface="Calibri"/>
                <a:cs typeface="Calibri"/>
              </a:rPr>
              <a:t>skills that represent multiple stakeholders 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May be initiated by anyone with an idea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IPTs currently exist for Drinking Water, Water Permit Compliance Data, Greenhouse Gas Emissions, others…</a:t>
            </a:r>
          </a:p>
        </p:txBody>
      </p:sp>
    </p:spTree>
    <p:extLst>
      <p:ext uri="{BB962C8B-B14F-4D97-AF65-F5344CB8AC3E}">
        <p14:creationId xmlns:p14="http://schemas.microsoft.com/office/powerpoint/2010/main" val="164060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Content Placeholder 4" descr="CD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 b="3692"/>
          <a:stretch>
            <a:fillRect/>
          </a:stretch>
        </p:blipFill>
        <p:spPr>
          <a:xfrm>
            <a:off x="253998" y="1388533"/>
            <a:ext cx="2955838" cy="1625598"/>
          </a:xfrm>
        </p:spPr>
      </p:pic>
      <p:sp>
        <p:nvSpPr>
          <p:cNvPr id="6" name="TextBox 5"/>
          <p:cNvSpPr txBox="1"/>
          <p:nvPr/>
        </p:nvSpPr>
        <p:spPr>
          <a:xfrm>
            <a:off x="3285066" y="1236135"/>
            <a:ext cx="54864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Central Data Exchange Node</a:t>
            </a:r>
          </a:p>
          <a:p>
            <a:r>
              <a:rPr lang="en-US" dirty="0" smtClean="0">
                <a:latin typeface="Calibri"/>
                <a:cs typeface="Calibri"/>
              </a:rPr>
              <a:t>Node which manages information coming into and out of U.S. EPA on </a:t>
            </a:r>
            <a:r>
              <a:rPr lang="en-US" dirty="0">
                <a:latin typeface="Calibri"/>
                <a:cs typeface="Calibri"/>
              </a:rPr>
              <a:t>the Exchange </a:t>
            </a:r>
            <a:r>
              <a:rPr lang="en-US" dirty="0" smtClean="0">
                <a:latin typeface="Calibri"/>
                <a:cs typeface="Calibri"/>
              </a:rPr>
              <a:t>Network.</a:t>
            </a:r>
            <a:endParaRPr lang="en-US" dirty="0">
              <a:latin typeface="Calibri"/>
              <a:cs typeface="Calibri"/>
            </a:endParaRPr>
          </a:p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471333"/>
            <a:ext cx="8622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CDX Node addresses (URLs) vary by flow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A complete list is available on the Exchange Network website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CDX Node should not be </a:t>
            </a:r>
            <a:r>
              <a:rPr lang="en-US" dirty="0">
                <a:latin typeface="Calibri"/>
                <a:cs typeface="Calibri"/>
              </a:rPr>
              <a:t>confused with CDX </a:t>
            </a:r>
            <a:r>
              <a:rPr lang="en-US" dirty="0" smtClean="0">
                <a:latin typeface="Calibri"/>
                <a:cs typeface="Calibri"/>
              </a:rPr>
              <a:t>Web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3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NA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413933"/>
            <a:ext cx="3077633" cy="1613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1826" y="1236135"/>
            <a:ext cx="54864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Network Authentication &amp; Authorization Service</a:t>
            </a:r>
          </a:p>
          <a:p>
            <a:r>
              <a:rPr lang="en-US" dirty="0">
                <a:latin typeface="Calibri"/>
                <a:cs typeface="Calibri"/>
              </a:rPr>
              <a:t>S</a:t>
            </a:r>
            <a:r>
              <a:rPr lang="en-US" dirty="0" smtClean="0">
                <a:latin typeface="Calibri"/>
                <a:cs typeface="Calibri"/>
              </a:rPr>
              <a:t>ecurity service </a:t>
            </a:r>
            <a:r>
              <a:rPr lang="en-US" dirty="0">
                <a:latin typeface="Calibri"/>
                <a:cs typeface="Calibri"/>
              </a:rPr>
              <a:t>that </a:t>
            </a:r>
            <a:r>
              <a:rPr lang="en-US" dirty="0" smtClean="0">
                <a:latin typeface="Calibri"/>
                <a:cs typeface="Calibri"/>
              </a:rPr>
              <a:t>partners </a:t>
            </a:r>
            <a:r>
              <a:rPr lang="en-US" dirty="0">
                <a:latin typeface="Calibri"/>
                <a:cs typeface="Calibri"/>
              </a:rPr>
              <a:t>can use to authenticate and </a:t>
            </a:r>
            <a:r>
              <a:rPr lang="en-US" dirty="0" smtClean="0">
                <a:latin typeface="Calibri"/>
                <a:cs typeface="Calibri"/>
              </a:rPr>
              <a:t>authorize data users</a:t>
            </a:r>
            <a:r>
              <a:rPr lang="en-US" dirty="0">
                <a:latin typeface="Calibri"/>
                <a:cs typeface="Calibri"/>
              </a:rPr>
              <a:t>.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471333"/>
            <a:ext cx="8534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Central service managed by U.S. EPA for the entire Network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Allows partners to control access to their data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Node administrators can decide who to friend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Many Node software products allow you to administer NAAS accounts and policies</a:t>
            </a:r>
          </a:p>
        </p:txBody>
      </p:sp>
    </p:spTree>
    <p:extLst>
      <p:ext uri="{BB962C8B-B14F-4D97-AF65-F5344CB8AC3E}">
        <p14:creationId xmlns:p14="http://schemas.microsoft.com/office/powerpoint/2010/main" val="7500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E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9" y="1388531"/>
            <a:ext cx="2992961" cy="1598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1826" y="1236135"/>
            <a:ext cx="5595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Exchange Network Discovery Service</a:t>
            </a:r>
          </a:p>
          <a:p>
            <a:r>
              <a:rPr lang="en-US" dirty="0" smtClean="0">
                <a:latin typeface="Calibri"/>
                <a:cs typeface="Calibri"/>
              </a:rPr>
              <a:t>Provides </a:t>
            </a:r>
            <a:r>
              <a:rPr lang="en-US" dirty="0">
                <a:latin typeface="Calibri"/>
                <a:cs typeface="Calibri"/>
              </a:rPr>
              <a:t>an automated </a:t>
            </a:r>
            <a:r>
              <a:rPr lang="en-US" dirty="0" smtClean="0">
                <a:latin typeface="Calibri"/>
                <a:cs typeface="Calibri"/>
              </a:rPr>
              <a:t>system for describing, cataloging, and discovering Exchange </a:t>
            </a:r>
            <a:r>
              <a:rPr lang="en-US" dirty="0">
                <a:latin typeface="Calibri"/>
                <a:cs typeface="Calibri"/>
              </a:rPr>
              <a:t>Network </a:t>
            </a:r>
            <a:r>
              <a:rPr lang="en-US" dirty="0" smtClean="0">
                <a:latin typeface="Calibri"/>
                <a:cs typeface="Calibri"/>
              </a:rPr>
              <a:t>data services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471333"/>
            <a:ext cx="8534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Central service managed by U.S. EPA for the entire Network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Acts as a phonebook for the Network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Who has what data?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How can I access it?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Powers tools such as the EN Browser and the EN Services Center</a:t>
            </a:r>
          </a:p>
        </p:txBody>
      </p:sp>
    </p:spTree>
    <p:extLst>
      <p:ext uri="{BB962C8B-B14F-4D97-AF65-F5344CB8AC3E}">
        <p14:creationId xmlns:p14="http://schemas.microsoft.com/office/powerpoint/2010/main" val="374614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ENL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3" y="1363135"/>
            <a:ext cx="2066161" cy="1185502"/>
          </a:xfrm>
          <a:prstGeom prst="rect">
            <a:avLst/>
          </a:prstGeom>
        </p:spPr>
      </p:pic>
      <p:pic>
        <p:nvPicPr>
          <p:cNvPr id="6" name="Picture 5" descr="NO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9" y="2652920"/>
            <a:ext cx="2087769" cy="1172637"/>
          </a:xfrm>
          <a:prstGeom prst="rect">
            <a:avLst/>
          </a:prstGeom>
        </p:spPr>
      </p:pic>
      <p:pic>
        <p:nvPicPr>
          <p:cNvPr id="7" name="Picture 6" descr="NPR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9" y="3929840"/>
            <a:ext cx="2108208" cy="1139012"/>
          </a:xfrm>
          <a:prstGeom prst="rect">
            <a:avLst/>
          </a:prstGeom>
        </p:spPr>
      </p:pic>
      <p:pic>
        <p:nvPicPr>
          <p:cNvPr id="8" name="Picture 7" descr="NT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9" y="5173136"/>
            <a:ext cx="2084849" cy="1227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5378" y="1298394"/>
            <a:ext cx="6524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Exchange Network Leadership Council</a:t>
            </a:r>
          </a:p>
          <a:p>
            <a:r>
              <a:rPr lang="en-US" sz="2000" dirty="0" smtClean="0">
                <a:latin typeface="Calibri"/>
                <a:cs typeface="Calibri"/>
              </a:rPr>
              <a:t>Establishes </a:t>
            </a:r>
            <a:r>
              <a:rPr lang="en-US" sz="2000" dirty="0">
                <a:latin typeface="Calibri"/>
                <a:cs typeface="Calibri"/>
              </a:rPr>
              <a:t>strategic </a:t>
            </a:r>
            <a:r>
              <a:rPr lang="en-US" sz="2000" dirty="0" smtClean="0">
                <a:latin typeface="Calibri"/>
                <a:cs typeface="Calibri"/>
              </a:rPr>
              <a:t>direction and provides </a:t>
            </a:r>
            <a:r>
              <a:rPr lang="en-US" sz="2000" dirty="0">
                <a:latin typeface="Calibri"/>
                <a:cs typeface="Calibri"/>
              </a:rPr>
              <a:t>the Network with political support and </a:t>
            </a:r>
            <a:r>
              <a:rPr lang="en-US" sz="2000" dirty="0" smtClean="0">
                <a:latin typeface="Calibri"/>
                <a:cs typeface="Calibri"/>
              </a:rPr>
              <a:t>leadership. The Honchos.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5378" y="2517522"/>
            <a:ext cx="6524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Network Operations Board</a:t>
            </a:r>
          </a:p>
          <a:p>
            <a:r>
              <a:rPr lang="en-US" sz="2000" dirty="0" smtClean="0">
                <a:latin typeface="Calibri"/>
                <a:cs typeface="Calibri"/>
              </a:rPr>
              <a:t>Oversees the day-to-day operations of the Exchange Network. Establishes </a:t>
            </a:r>
            <a:r>
              <a:rPr lang="en-US" sz="2000" dirty="0">
                <a:latin typeface="Calibri"/>
                <a:cs typeface="Calibri"/>
              </a:rPr>
              <a:t>and </a:t>
            </a:r>
            <a:r>
              <a:rPr lang="en-US" sz="2000" dirty="0" smtClean="0">
                <a:latin typeface="Calibri"/>
                <a:cs typeface="Calibri"/>
              </a:rPr>
              <a:t>maintains procedures</a:t>
            </a:r>
            <a:r>
              <a:rPr lang="en-US" sz="2000" dirty="0">
                <a:latin typeface="Calibri"/>
                <a:cs typeface="Calibri"/>
              </a:rPr>
              <a:t>, standards, and </a:t>
            </a:r>
            <a:r>
              <a:rPr lang="en-US" sz="2000" dirty="0" smtClean="0">
                <a:latin typeface="Calibri"/>
                <a:cs typeface="Calibri"/>
              </a:rPr>
              <a:t>guidance. 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5378" y="3836266"/>
            <a:ext cx="6524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Network Partnership and Resources Group</a:t>
            </a:r>
          </a:p>
          <a:p>
            <a:r>
              <a:rPr lang="en-US" sz="2000" dirty="0" smtClean="0">
                <a:latin typeface="Calibri"/>
                <a:cs typeface="Calibri"/>
              </a:rPr>
              <a:t>Subgroup of the NOB responsible for communications, outreach, and resource planning.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5378" y="5055395"/>
            <a:ext cx="6524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Network Technology Group</a:t>
            </a:r>
          </a:p>
          <a:p>
            <a:r>
              <a:rPr lang="en-US" sz="2000" dirty="0">
                <a:latin typeface="Calibri"/>
                <a:cs typeface="Calibri"/>
              </a:rPr>
              <a:t>Subgroup of the NOB </a:t>
            </a:r>
            <a:r>
              <a:rPr lang="en-US" sz="2000" dirty="0" smtClean="0"/>
              <a:t>provides </a:t>
            </a:r>
            <a:r>
              <a:rPr lang="en-US" sz="2000" dirty="0"/>
              <a:t>direction for the management of Network </a:t>
            </a:r>
            <a:r>
              <a:rPr lang="en-US" sz="2000" dirty="0" smtClean="0"/>
              <a:t>technology and infrastructure. Implements </a:t>
            </a:r>
            <a:r>
              <a:rPr lang="en-US" sz="2000" dirty="0"/>
              <a:t>technical and operational decisions made by the </a:t>
            </a:r>
            <a:r>
              <a:rPr lang="en-US" sz="2000" dirty="0" smtClean="0"/>
              <a:t>NOB. 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4171" y="4258624"/>
            <a:ext cx="40693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8326" y="5581519"/>
            <a:ext cx="40693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0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CROMER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9" y="1405466"/>
            <a:ext cx="2876291" cy="1642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4719" y="1236135"/>
            <a:ext cx="569029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Calibri"/>
                <a:cs typeface="Calibri"/>
              </a:rPr>
              <a:t>Cross-Media Electronic Reporting Rule</a:t>
            </a:r>
          </a:p>
          <a:p>
            <a:r>
              <a:rPr lang="en-US" dirty="0" smtClean="0">
                <a:latin typeface="Calibri"/>
                <a:cs typeface="Calibri"/>
              </a:rPr>
              <a:t>Rule that sets </a:t>
            </a:r>
            <a:r>
              <a:rPr lang="en-US" dirty="0">
                <a:latin typeface="Calibri"/>
                <a:cs typeface="Calibri"/>
              </a:rPr>
              <a:t>standards for systems that </a:t>
            </a:r>
            <a:r>
              <a:rPr lang="en-US" dirty="0" smtClean="0">
                <a:latin typeface="Calibri"/>
                <a:cs typeface="Calibri"/>
              </a:rPr>
              <a:t>receive </a:t>
            </a:r>
            <a:r>
              <a:rPr lang="en-US" dirty="0">
                <a:latin typeface="Calibri"/>
                <a:cs typeface="Calibri"/>
              </a:rPr>
              <a:t>electronic reports from facilities </a:t>
            </a:r>
            <a:r>
              <a:rPr lang="en-US" dirty="0" smtClean="0">
                <a:latin typeface="Calibri"/>
                <a:cs typeface="Calibri"/>
              </a:rPr>
              <a:t>regulated under </a:t>
            </a:r>
            <a:r>
              <a:rPr lang="en-US" dirty="0">
                <a:latin typeface="Calibri"/>
                <a:cs typeface="Calibri"/>
              </a:rPr>
              <a:t>EPA-authorized programs</a:t>
            </a:r>
          </a:p>
          <a:p>
            <a:endParaRPr lang="en-US" b="1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34" y="3471333"/>
            <a:ext cx="8534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States</a:t>
            </a:r>
            <a:r>
              <a:rPr lang="en-US" dirty="0"/>
              <a:t> </a:t>
            </a:r>
            <a:r>
              <a:rPr lang="en-US" dirty="0" smtClean="0"/>
              <a:t>and tribes with electronic reporting systems must receive CROMERR approval from US EPA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Most, if not all, transactions on the Exchange Network are </a:t>
            </a:r>
            <a:r>
              <a:rPr lang="en-US" b="1" i="1" dirty="0" smtClean="0"/>
              <a:t>not</a:t>
            </a:r>
            <a:r>
              <a:rPr lang="en-US" dirty="0" smtClean="0"/>
              <a:t> subject to CROMERR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More opportunities to learn about CROMERR throughout the meeting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627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2950" y="1384300"/>
            <a:ext cx="8151813" cy="4575175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It starts with the Internet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 generic foundation that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supports a variety of transport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options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  <a:tabLst>
                <a:tab pos="3606800" algn="l"/>
              </a:tabLst>
            </a:pPr>
            <a:r>
              <a:rPr lang="en-US" dirty="0" smtClean="0"/>
              <a:t>	</a:t>
            </a:r>
          </a:p>
          <a:p>
            <a:pPr marL="457200" lvl="1" indent="0">
              <a:buNone/>
              <a:tabLst>
                <a:tab pos="3606800" algn="l"/>
              </a:tabLst>
            </a:pP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latin typeface="Calibri"/>
                <a:cs typeface="Calibri"/>
              </a:rPr>
              <a:t>“Traffic” can come in a 	variety of vehicles</a:t>
            </a:r>
          </a:p>
          <a:p>
            <a:pPr marL="457200" lvl="1" indent="0">
              <a:buNone/>
              <a:tabLst>
                <a:tab pos="3606800" algn="l"/>
              </a:tabLst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- Web Browsers</a:t>
            </a:r>
          </a:p>
          <a:p>
            <a:pPr marL="457200" lvl="1" indent="0">
              <a:buNone/>
              <a:tabLst>
                <a:tab pos="3606800" algn="l"/>
              </a:tabLst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- Mobile Apps</a:t>
            </a:r>
          </a:p>
          <a:p>
            <a:pPr marL="457200" lvl="1" indent="0">
              <a:buNone/>
              <a:tabLst>
                <a:tab pos="3606800" algn="l"/>
              </a:tabLst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- Exchange Network data…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 descr="http://drspikecook.com/files/2012/02/istock_winding_road-1jdvrl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584325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9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Network Technology </a:t>
            </a:r>
            <a:r>
              <a:rPr lang="en-US" sz="3000" dirty="0" smtClean="0">
                <a:solidFill>
                  <a:srgbClr val="339966"/>
                </a:solidFill>
                <a:effectLst/>
                <a:latin typeface="+mj-lt"/>
                <a:ea typeface="+mj-ea"/>
                <a:cs typeface="+mj-cs"/>
              </a:rPr>
              <a:t>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 descr="http://drspikecook.com/files/2012/02/istock_winding_road-1jdvrl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584325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2950" y="1384300"/>
            <a:ext cx="8151813" cy="45751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  <a:tabLst>
                <a:tab pos="3606800" algn="l"/>
              </a:tabLst>
            </a:pPr>
            <a:r>
              <a:rPr lang="en-US" dirty="0" smtClean="0"/>
              <a:t>	</a:t>
            </a:r>
          </a:p>
          <a:p>
            <a:pPr marL="457200" lvl="1" indent="0">
              <a:buNone/>
              <a:tabLst>
                <a:tab pos="3606800" algn="l"/>
              </a:tabLst>
            </a:pP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	</a:t>
            </a:r>
            <a:r>
              <a:rPr lang="en-US" b="1" dirty="0" smtClean="0">
                <a:latin typeface="Calibri"/>
                <a:cs typeface="Calibri"/>
              </a:rPr>
              <a:t>Web Services </a:t>
            </a:r>
            <a:r>
              <a:rPr lang="en-US" dirty="0" smtClean="0">
                <a:latin typeface="Calibri"/>
                <a:cs typeface="Calibri"/>
              </a:rPr>
              <a:t>are the trucks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5624" y="1965325"/>
            <a:ext cx="4054475" cy="2181308"/>
            <a:chOff x="555624" y="1965325"/>
            <a:chExt cx="4054475" cy="2181308"/>
          </a:xfrm>
        </p:grpSpPr>
        <p:pic>
          <p:nvPicPr>
            <p:cNvPr id="6" name="Picture 2" descr="http://www.johnsontrailerco.com/images/truck_flatbed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FF8"/>
                </a:clrFrom>
                <a:clrTo>
                  <a:srgbClr val="FCFF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122">
              <a:off x="555624" y="1965325"/>
              <a:ext cx="4054475" cy="218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790405">
              <a:off x="615107" y="2953876"/>
              <a:ext cx="2002819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haroni" pitchFamily="2" charset="-79"/>
                  <a:cs typeface="Aharoni" pitchFamily="2" charset="-79"/>
                </a:rPr>
                <a:t>Data Express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75656" y="4454949"/>
            <a:ext cx="3974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libri"/>
                <a:cs typeface="Calibri"/>
              </a:rPr>
              <a:t>XML documents </a:t>
            </a:r>
            <a:r>
              <a:rPr lang="en-US" dirty="0">
                <a:latin typeface="Calibri"/>
                <a:cs typeface="Calibri"/>
              </a:rPr>
              <a:t>are the cargo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448">
            <a:off x="1695219" y="2169796"/>
            <a:ext cx="1143462" cy="8861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800" y="5285946"/>
            <a:ext cx="488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Nodes implement Web Services</a:t>
            </a:r>
          </a:p>
          <a:p>
            <a:r>
              <a:rPr lang="en-US" dirty="0" smtClean="0">
                <a:latin typeface="Calibri"/>
                <a:cs typeface="Calibri"/>
              </a:rPr>
              <a:t>Flows define the XML documents and the workflow (driving directions)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33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Technology (cont’d)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Nodes </a:t>
            </a:r>
            <a:r>
              <a:rPr lang="en-US" dirty="0" smtClean="0">
                <a:latin typeface="Calibri"/>
                <a:cs typeface="Calibri"/>
              </a:rPr>
              <a:t>are the trucks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Think of a node as a generic tool to transport the data to/from partners</a:t>
            </a:r>
          </a:p>
          <a:p>
            <a:r>
              <a:rPr lang="en-US" b="1" dirty="0" smtClean="0">
                <a:latin typeface="Calibri"/>
                <a:cs typeface="Calibri"/>
              </a:rPr>
              <a:t>Flows </a:t>
            </a:r>
            <a:r>
              <a:rPr lang="en-US" dirty="0" smtClean="0">
                <a:latin typeface="Calibri"/>
                <a:cs typeface="Calibri"/>
              </a:rPr>
              <a:t>or </a:t>
            </a:r>
            <a:r>
              <a:rPr lang="en-US" b="1" dirty="0" smtClean="0">
                <a:latin typeface="Calibri"/>
                <a:cs typeface="Calibri"/>
              </a:rPr>
              <a:t>Exchanges </a:t>
            </a:r>
            <a:r>
              <a:rPr lang="en-US" dirty="0" smtClean="0">
                <a:latin typeface="Calibri"/>
                <a:cs typeface="Calibri"/>
              </a:rPr>
              <a:t>are the cargo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Flow documentation defines: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The cargo (in specific XML file formats)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the </a:t>
            </a:r>
            <a:r>
              <a:rPr lang="en-US" dirty="0">
                <a:latin typeface="Calibri"/>
                <a:cs typeface="Calibri"/>
              </a:rPr>
              <a:t>driving directions </a:t>
            </a:r>
            <a:r>
              <a:rPr lang="en-US" dirty="0" smtClean="0">
                <a:latin typeface="Calibri"/>
                <a:cs typeface="Calibri"/>
              </a:rPr>
              <a:t>(the workflow)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43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XML (</a:t>
            </a:r>
            <a:r>
              <a:rPr lang="en-US" sz="2800" dirty="0" err="1" smtClean="0"/>
              <a:t>eXtensible</a:t>
            </a:r>
            <a:r>
              <a:rPr lang="en-US" sz="2800" dirty="0" smtClean="0"/>
              <a:t> Markup Language)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Nothing more than a text file</a:t>
            </a:r>
          </a:p>
          <a:p>
            <a:r>
              <a:rPr lang="en-US" dirty="0">
                <a:latin typeface="Calibri"/>
                <a:cs typeface="Calibri"/>
              </a:rPr>
              <a:t>A format for representing data in a flexible, structured way</a:t>
            </a:r>
          </a:p>
          <a:p>
            <a:r>
              <a:rPr lang="en-US" dirty="0">
                <a:latin typeface="Calibri"/>
                <a:cs typeface="Calibri"/>
              </a:rPr>
              <a:t>Consider a list of permits</a:t>
            </a:r>
            <a:r>
              <a:rPr lang="en-US" dirty="0" smtClean="0">
                <a:latin typeface="Calibri"/>
                <a:cs typeface="Calibri"/>
              </a:rPr>
              <a:t>: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80" y="5057775"/>
            <a:ext cx="1690151" cy="130986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6972"/>
              </p:ext>
            </p:extLst>
          </p:nvPr>
        </p:nvGraphicFramePr>
        <p:xfrm>
          <a:off x="923925" y="3479800"/>
          <a:ext cx="671829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9433"/>
                <a:gridCol w="2239433"/>
                <a:gridCol w="22394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IssuedDate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PermitStatusText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WA000111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6/23/2003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Expired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WA000222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1/23/2009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 Effect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WA000333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5/12/2010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Pending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24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27225" y="1384300"/>
            <a:ext cx="6967538" cy="4575175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Network Terminology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Alphabet soup</a:t>
            </a:r>
          </a:p>
          <a:p>
            <a:r>
              <a:rPr lang="en-US" dirty="0" smtClean="0">
                <a:latin typeface="Calibri"/>
                <a:cs typeface="Calibri"/>
              </a:rPr>
              <a:t>Network Technology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XML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Web Services</a:t>
            </a:r>
          </a:p>
          <a:p>
            <a:r>
              <a:rPr lang="en-US" dirty="0" smtClean="0">
                <a:latin typeface="Calibri"/>
                <a:cs typeface="Calibri"/>
              </a:rPr>
              <a:t>Tools for Using the Network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Software and services</a:t>
            </a:r>
          </a:p>
          <a:p>
            <a:r>
              <a:rPr lang="en-US" dirty="0" smtClean="0">
                <a:latin typeface="Calibri"/>
                <a:cs typeface="Calibri"/>
              </a:rPr>
              <a:t>Practical Examples of Using the Exchange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5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339966"/>
                </a:solidFill>
                <a:effectLst/>
                <a:latin typeface="+mj-lt"/>
                <a:ea typeface="+mj-ea"/>
                <a:cs typeface="+mj-cs"/>
              </a:rPr>
              <a:t>XML (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+mj-lt"/>
                <a:ea typeface="+mj-ea"/>
                <a:cs typeface="+mj-cs"/>
              </a:rPr>
              <a:t>eXtensible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+mj-lt"/>
                <a:ea typeface="+mj-ea"/>
                <a:cs typeface="+mj-cs"/>
              </a:rPr>
              <a:t> Markup Language)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Same list of permits as XML: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4525" y="2051029"/>
            <a:ext cx="4724400" cy="46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23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339966"/>
                </a:solidFill>
                <a:effectLst/>
                <a:latin typeface="+mj-lt"/>
                <a:ea typeface="+mj-ea"/>
                <a:cs typeface="+mj-cs"/>
              </a:rPr>
              <a:t>XML (</a:t>
            </a:r>
            <a:r>
              <a:rPr lang="en-US" sz="2800" dirty="0" err="1" smtClean="0">
                <a:solidFill>
                  <a:srgbClr val="339966"/>
                </a:solidFill>
                <a:effectLst/>
                <a:latin typeface="+mj-lt"/>
                <a:ea typeface="+mj-ea"/>
                <a:cs typeface="+mj-cs"/>
              </a:rPr>
              <a:t>eXtensible</a:t>
            </a:r>
            <a:r>
              <a:rPr lang="en-US" sz="2800" dirty="0" smtClean="0">
                <a:solidFill>
                  <a:srgbClr val="339966"/>
                </a:solidFill>
                <a:effectLst/>
                <a:latin typeface="+mj-lt"/>
                <a:ea typeface="+mj-ea"/>
                <a:cs typeface="+mj-cs"/>
              </a:rPr>
              <a:t> Markup Language)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47214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/>
                <a:cs typeface="Calibri"/>
              </a:rPr>
              <a:t>Tags wrap data: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	</a:t>
            </a:r>
            <a:r>
              <a:rPr lang="en-US" sz="2400" b="1" dirty="0">
                <a:solidFill>
                  <a:srgbClr val="800000"/>
                </a:solidFill>
                <a:latin typeface="Calibri"/>
                <a:cs typeface="Calibri"/>
              </a:rPr>
              <a:t>&lt;</a:t>
            </a:r>
            <a:r>
              <a:rPr lang="en-US" sz="2400" b="1" dirty="0" err="1">
                <a:solidFill>
                  <a:srgbClr val="800000"/>
                </a:solidFill>
                <a:latin typeface="Calibri"/>
                <a:cs typeface="Calibri"/>
              </a:rPr>
              <a:t>PermitNumber</a:t>
            </a:r>
            <a:r>
              <a:rPr lang="en-US" sz="2400" b="1" dirty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  <a:r>
              <a:rPr lang="en-US" sz="2400" dirty="0">
                <a:latin typeface="Calibri"/>
                <a:cs typeface="Calibri"/>
              </a:rPr>
              <a:t>WA0000111</a:t>
            </a:r>
            <a:r>
              <a:rPr lang="en-US" sz="2400" b="1" dirty="0">
                <a:solidFill>
                  <a:srgbClr val="800000"/>
                </a:solidFill>
                <a:latin typeface="Calibri"/>
                <a:cs typeface="Calibri"/>
              </a:rPr>
              <a:t>&lt;/</a:t>
            </a:r>
            <a:r>
              <a:rPr lang="en-US" sz="2400" b="1" dirty="0" err="1">
                <a:solidFill>
                  <a:srgbClr val="800000"/>
                </a:solidFill>
                <a:latin typeface="Calibri"/>
                <a:cs typeface="Calibri"/>
              </a:rPr>
              <a:t>PermitNumber</a:t>
            </a:r>
            <a:r>
              <a:rPr lang="en-US" sz="2400" b="1" dirty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</a:p>
          <a:p>
            <a:r>
              <a:rPr lang="en-US" dirty="0">
                <a:latin typeface="Calibri"/>
                <a:cs typeface="Calibri"/>
              </a:rPr>
              <a:t>Tags can be empty:</a:t>
            </a:r>
          </a:p>
          <a:p>
            <a:pPr>
              <a:buNone/>
            </a:pPr>
            <a:r>
              <a:rPr lang="en-US" sz="2400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lang="en-US" sz="2400" b="1" dirty="0">
                <a:solidFill>
                  <a:srgbClr val="800000"/>
                </a:solidFill>
                <a:latin typeface="Calibri"/>
                <a:cs typeface="Calibri"/>
              </a:rPr>
              <a:t>&lt;</a:t>
            </a:r>
            <a:r>
              <a:rPr lang="en-US" sz="2400" b="1" dirty="0" err="1">
                <a:solidFill>
                  <a:srgbClr val="800000"/>
                </a:solidFill>
                <a:latin typeface="Calibri"/>
                <a:cs typeface="Calibri"/>
              </a:rPr>
              <a:t>PermitNumber</a:t>
            </a:r>
            <a:r>
              <a:rPr lang="en-US" sz="2400" b="1" dirty="0">
                <a:solidFill>
                  <a:srgbClr val="800000"/>
                </a:solidFill>
                <a:latin typeface="Calibri"/>
                <a:cs typeface="Calibri"/>
              </a:rPr>
              <a:t>/&gt;</a:t>
            </a:r>
          </a:p>
          <a:p>
            <a:r>
              <a:rPr lang="en-US" dirty="0">
                <a:latin typeface="Calibri"/>
                <a:cs typeface="Calibri"/>
              </a:rPr>
              <a:t>Tags can wrap other tags to create a group:</a:t>
            </a:r>
          </a:p>
          <a:p>
            <a:pPr lvl="1">
              <a:buNone/>
            </a:pP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&lt;</a:t>
            </a:r>
            <a:r>
              <a:rPr lang="en-US" b="1" dirty="0" err="1">
                <a:solidFill>
                  <a:srgbClr val="800000"/>
                </a:solidFill>
                <a:latin typeface="Calibri"/>
                <a:cs typeface="Calibri"/>
              </a:rPr>
              <a:t>PermitList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</a:p>
          <a:p>
            <a:pPr lvl="1">
              <a:buNone/>
            </a:pP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   &lt;</a:t>
            </a:r>
            <a:r>
              <a:rPr lang="en-US" dirty="0" err="1">
                <a:solidFill>
                  <a:srgbClr val="800000"/>
                </a:solidFill>
                <a:latin typeface="Calibri"/>
                <a:cs typeface="Calibri"/>
              </a:rPr>
              <a:t>PermitNumber</a:t>
            </a: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  <a:r>
              <a:rPr lang="en-US" dirty="0">
                <a:latin typeface="Calibri"/>
                <a:cs typeface="Calibri"/>
              </a:rPr>
              <a:t>WA0000111</a:t>
            </a: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&lt;/</a:t>
            </a:r>
            <a:r>
              <a:rPr lang="en-US" dirty="0" err="1">
                <a:solidFill>
                  <a:srgbClr val="800000"/>
                </a:solidFill>
                <a:latin typeface="Calibri"/>
                <a:cs typeface="Calibri"/>
              </a:rPr>
              <a:t>PermitNumber</a:t>
            </a: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</a:p>
          <a:p>
            <a:pPr lvl="1">
              <a:buNone/>
            </a:pP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   &lt;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PermitNumber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  <a:r>
              <a:rPr lang="en-US" dirty="0" smtClean="0">
                <a:latin typeface="Calibri"/>
                <a:cs typeface="Calibri"/>
              </a:rPr>
              <a:t>WA0000222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&lt;/</a:t>
            </a:r>
            <a:r>
              <a:rPr lang="en-US" dirty="0" err="1">
                <a:solidFill>
                  <a:srgbClr val="800000"/>
                </a:solidFill>
                <a:latin typeface="Calibri"/>
                <a:cs typeface="Calibri"/>
              </a:rPr>
              <a:t>PermitNumber</a:t>
            </a: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  <a:endParaRPr lang="en-US" dirty="0">
              <a:latin typeface="Calibri"/>
              <a:cs typeface="Calibri"/>
            </a:endParaRPr>
          </a:p>
          <a:p>
            <a:pPr lvl="1">
              <a:buNone/>
            </a:pP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   &lt;</a:t>
            </a:r>
            <a:r>
              <a:rPr lang="en-US" dirty="0" err="1" smtClean="0">
                <a:solidFill>
                  <a:srgbClr val="800000"/>
                </a:solidFill>
                <a:latin typeface="Calibri"/>
                <a:cs typeface="Calibri"/>
              </a:rPr>
              <a:t>PermitNumber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  <a:r>
              <a:rPr lang="en-US" dirty="0" smtClean="0">
                <a:latin typeface="Calibri"/>
                <a:cs typeface="Calibri"/>
              </a:rPr>
              <a:t>WA0000333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</a:rPr>
              <a:t>&lt;/</a:t>
            </a:r>
            <a:r>
              <a:rPr lang="en-US" dirty="0" err="1">
                <a:solidFill>
                  <a:srgbClr val="800000"/>
                </a:solidFill>
                <a:latin typeface="Calibri"/>
                <a:cs typeface="Calibri"/>
              </a:rPr>
              <a:t>PermitNumber</a:t>
            </a: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  <a:endParaRPr lang="en-US" dirty="0">
              <a:latin typeface="Calibri"/>
              <a:cs typeface="Calibri"/>
            </a:endParaRPr>
          </a:p>
          <a:p>
            <a:pPr lvl="1">
              <a:buNone/>
            </a:pP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&lt;/</a:t>
            </a:r>
            <a:r>
              <a:rPr lang="en-US" b="1" dirty="0" err="1">
                <a:solidFill>
                  <a:srgbClr val="800000"/>
                </a:solidFill>
                <a:latin typeface="Calibri"/>
                <a:cs typeface="Calibri"/>
              </a:rPr>
              <a:t>PermitList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858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A schema describes the structure of an XML file</a:t>
            </a:r>
            <a:endParaRPr lang="en-US" sz="2800" dirty="0" smtClean="0">
              <a:effectLst/>
              <a:latin typeface="Calibri"/>
              <a:cs typeface="Calibri"/>
            </a:endParaRPr>
          </a:p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Can be used to prove an XML file is valid</a:t>
            </a:r>
            <a:endParaRPr lang="en-US" dirty="0" smtClean="0">
              <a:effectLst/>
              <a:latin typeface="Calibri"/>
              <a:cs typeface="Calibri"/>
            </a:endParaRPr>
          </a:p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Enforces element data types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(string, date, integer,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boolean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, etc.)</a:t>
            </a:r>
            <a:endParaRPr lang="en-US" dirty="0" smtClean="0">
              <a:effectLst/>
              <a:latin typeface="Calibri"/>
              <a:cs typeface="Calibri"/>
            </a:endParaRPr>
          </a:p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Can limit an element to a list of allowable values (lookups), patterns (e.g. email address), etc…</a:t>
            </a:r>
            <a:endParaRPr lang="en-US" dirty="0" smtClean="0">
              <a:effectLst/>
              <a:latin typeface="Calibri"/>
              <a:cs typeface="Calibri"/>
            </a:endParaRPr>
          </a:p>
          <a:p>
            <a:pPr rtl="0" eaLnBrk="0" fontAlgn="base" hangingPunct="0"/>
            <a:r>
              <a:rPr lang="en-US" sz="280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Cannot do cross-field validation!</a:t>
            </a:r>
            <a:endParaRPr lang="en-US" dirty="0" smtClean="0">
              <a:effectLst/>
              <a:latin typeface="Calibri"/>
              <a:cs typeface="Calibri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Other technologies needed</a:t>
            </a:r>
          </a:p>
          <a:p>
            <a:r>
              <a:rPr lang="en-US" dirty="0" smtClean="0">
                <a:latin typeface="Calibri"/>
                <a:cs typeface="Calibri"/>
              </a:rPr>
              <a:t>An XML schema is itself an XML document</a:t>
            </a:r>
          </a:p>
        </p:txBody>
      </p:sp>
    </p:spTree>
    <p:extLst>
      <p:ext uri="{BB962C8B-B14F-4D97-AF65-F5344CB8AC3E}">
        <p14:creationId xmlns:p14="http://schemas.microsoft.com/office/powerpoint/2010/main" val="410394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 (cont’d)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472141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“Well formed” vs. “Valid” XML files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Well Formed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Every element has an opening and closing tag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Do not need a schema to check that an XML file is well formed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Valid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Means an XML file conforms to the structure prescribed in the schema</a:t>
            </a:r>
          </a:p>
        </p:txBody>
      </p:sp>
    </p:spTree>
    <p:extLst>
      <p:ext uri="{BB962C8B-B14F-4D97-AF65-F5344CB8AC3E}">
        <p14:creationId xmlns:p14="http://schemas.microsoft.com/office/powerpoint/2010/main" val="143243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339966"/>
                </a:solidFill>
                <a:effectLst/>
                <a:latin typeface="+mj-lt"/>
                <a:ea typeface="+mj-ea"/>
                <a:cs typeface="+mj-cs"/>
              </a:rPr>
              <a:t>XML on the Exchange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XML is almost exclusively used on the EN to copy data between partner databases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2857500"/>
            <a:ext cx="8356146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44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XML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438275"/>
            <a:ext cx="8229600" cy="51022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There </a:t>
            </a:r>
            <a:r>
              <a:rPr lang="en-US" dirty="0" smtClean="0">
                <a:latin typeface="Calibri"/>
                <a:cs typeface="Calibri"/>
              </a:rPr>
              <a:t>is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a multitude of tools to create XML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Developers: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Directly from database query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Software development toolkits</a:t>
            </a:r>
          </a:p>
          <a:p>
            <a:pPr lvl="2"/>
            <a:r>
              <a:rPr lang="en-US" dirty="0" err="1" smtClean="0">
                <a:latin typeface="Calibri"/>
                <a:cs typeface="Calibri"/>
              </a:rPr>
              <a:t>Altova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MapForce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b="1" dirty="0" smtClean="0">
                <a:latin typeface="Calibri"/>
                <a:cs typeface="Calibri"/>
              </a:rPr>
              <a:t>Business Users: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Purpose-built software</a:t>
            </a:r>
          </a:p>
          <a:p>
            <a:pPr lvl="3"/>
            <a:r>
              <a:rPr lang="en-US" dirty="0" smtClean="0">
                <a:latin typeface="Calibri"/>
                <a:cs typeface="Calibri"/>
              </a:rPr>
              <a:t>EIS Bridge</a:t>
            </a:r>
          </a:p>
          <a:p>
            <a:pPr lvl="3"/>
            <a:r>
              <a:rPr lang="en-US" dirty="0" smtClean="0">
                <a:latin typeface="Calibri"/>
                <a:cs typeface="Calibri"/>
              </a:rPr>
              <a:t>Beach Notification Access Database</a:t>
            </a:r>
          </a:p>
          <a:p>
            <a:r>
              <a:rPr lang="en-US" dirty="0" smtClean="0">
                <a:latin typeface="Calibri"/>
                <a:cs typeface="Calibri"/>
              </a:rPr>
              <a:t>New projects will likely require a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technical person to design and build</a:t>
            </a:r>
          </a:p>
          <a:p>
            <a:r>
              <a:rPr lang="en-US" dirty="0" smtClean="0">
                <a:latin typeface="Calibri"/>
                <a:cs typeface="Calibri"/>
              </a:rPr>
              <a:t>Open source nodes have canned software to create XML for various Exchange Network flows</a:t>
            </a:r>
          </a:p>
        </p:txBody>
      </p:sp>
      <p:pic>
        <p:nvPicPr>
          <p:cNvPr id="3074" name="Picture 2" descr="http://www.bandstra.com/images/bo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8384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5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Web Services?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 web service defines </a:t>
            </a:r>
            <a:r>
              <a:rPr lang="en-US" b="1" i="1" u="sng" dirty="0" smtClean="0">
                <a:latin typeface="Calibri"/>
                <a:cs typeface="Calibri"/>
              </a:rPr>
              <a:t>how</a:t>
            </a:r>
            <a:r>
              <a:rPr lang="en-US" dirty="0" smtClean="0">
                <a:latin typeface="Calibri"/>
                <a:cs typeface="Calibri"/>
              </a:rPr>
              <a:t> two pieces of software communicate over the internet</a:t>
            </a:r>
          </a:p>
          <a:p>
            <a:r>
              <a:rPr lang="en-US" dirty="0">
                <a:latin typeface="Calibri"/>
                <a:cs typeface="Calibri"/>
              </a:rPr>
              <a:t>A series of protocols and rules for interoperating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 </a:t>
            </a:r>
            <a:r>
              <a:rPr lang="en-US" b="1" dirty="0" smtClean="0">
                <a:latin typeface="Calibri"/>
                <a:cs typeface="Calibri"/>
              </a:rPr>
              <a:t>Server </a:t>
            </a:r>
            <a:r>
              <a:rPr lang="en-US" dirty="0" smtClean="0">
                <a:latin typeface="Calibri"/>
                <a:cs typeface="Calibri"/>
              </a:rPr>
              <a:t>provides the data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 </a:t>
            </a:r>
            <a:r>
              <a:rPr lang="en-US" b="1" dirty="0" smtClean="0">
                <a:latin typeface="Calibri"/>
                <a:cs typeface="Calibri"/>
              </a:rPr>
              <a:t>Client </a:t>
            </a:r>
            <a:r>
              <a:rPr lang="en-US" dirty="0" smtClean="0">
                <a:latin typeface="Calibri"/>
                <a:cs typeface="Calibri"/>
              </a:rPr>
              <a:t>consumes the data</a:t>
            </a:r>
          </a:p>
          <a:p>
            <a:r>
              <a:rPr lang="en-US" dirty="0" smtClean="0">
                <a:latin typeface="Calibri"/>
                <a:cs typeface="Calibri"/>
              </a:rPr>
              <a:t>Each node on the Exchange Network is both a server and a client.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Can request data from another node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Can make data available for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other partners to come and get</a:t>
            </a:r>
          </a:p>
        </p:txBody>
      </p:sp>
      <p:pic>
        <p:nvPicPr>
          <p:cNvPr id="7" name="Picture 2" descr="http://www.johnsontrailerco.com/images/truck_flatbed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8"/>
              </a:clrFrom>
              <a:clrTo>
                <a:srgbClr val="FC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122">
            <a:off x="5905499" y="4916837"/>
            <a:ext cx="2959100" cy="15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1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r>
              <a:rPr lang="en-US" baseline="0" dirty="0" smtClean="0"/>
              <a:t> (Cont’d)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Two dominant web service technologies: 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SOAP and REST</a:t>
            </a:r>
          </a:p>
          <a:p>
            <a:r>
              <a:rPr lang="en-US" b="1" dirty="0" smtClean="0">
                <a:latin typeface="Calibri"/>
                <a:cs typeface="Calibri"/>
              </a:rPr>
              <a:t>SOAP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The chosen technology of the Exchange Network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Uses </a:t>
            </a:r>
            <a:r>
              <a:rPr lang="en-US" dirty="0">
                <a:latin typeface="Calibri"/>
                <a:cs typeface="Calibri"/>
              </a:rPr>
              <a:t>formally defined and adopted protocols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Good at supporting very </a:t>
            </a:r>
            <a:r>
              <a:rPr lang="en-US" dirty="0">
                <a:latin typeface="Calibri"/>
                <a:cs typeface="Calibri"/>
              </a:rPr>
              <a:t>large messages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Enforces a formal contract between sender and </a:t>
            </a:r>
            <a:r>
              <a:rPr lang="en-US" dirty="0" smtClean="0">
                <a:latin typeface="Calibri"/>
                <a:cs typeface="Calibri"/>
              </a:rPr>
              <a:t>receiver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Mostly used for enterprise integration of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two or more systems over the web</a:t>
            </a:r>
          </a:p>
        </p:txBody>
      </p:sp>
      <p:pic>
        <p:nvPicPr>
          <p:cNvPr id="6" name="Picture 2" descr="http://graphicssoft.about.com/library/tuts/images2/tut11-19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4737100"/>
            <a:ext cx="2133599" cy="14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 (Cont’d)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438275"/>
            <a:ext cx="8229600" cy="47339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REST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Not officially supported by the Exchange Network (yet)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Very simple to implement, just need a web address (URL) to request data from a partner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Far less structure/rigor compared to SOAP conventions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REST is the #1 web service technology in use for pulling data from a third party and integrating it into an application (“</a:t>
            </a:r>
            <a:r>
              <a:rPr lang="en-US" dirty="0" err="1" smtClean="0">
                <a:latin typeface="Calibri"/>
                <a:cs typeface="Calibri"/>
              </a:rPr>
              <a:t>mashups</a:t>
            </a:r>
            <a:r>
              <a:rPr lang="en-US" dirty="0" smtClean="0">
                <a:latin typeface="Calibri"/>
                <a:cs typeface="Calibri"/>
              </a:rPr>
              <a:t>”)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Not really ideal for submitting data</a:t>
            </a:r>
          </a:p>
          <a:p>
            <a:pPr lvl="2"/>
            <a:r>
              <a:rPr lang="en-US" sz="2000" dirty="0">
                <a:latin typeface="Calibri"/>
                <a:cs typeface="Calibri"/>
                <a:hlinkClick r:id="rId2"/>
              </a:rPr>
              <a:t>http://</a:t>
            </a:r>
            <a:r>
              <a:rPr lang="en-US" sz="2000" dirty="0" smtClean="0">
                <a:latin typeface="Calibri"/>
                <a:cs typeface="Calibri"/>
                <a:hlinkClick r:id="rId2"/>
              </a:rPr>
              <a:t>www.waterqualitydata.us/portal.html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</a:p>
        </p:txBody>
      </p:sp>
      <p:pic>
        <p:nvPicPr>
          <p:cNvPr id="5122" name="Picture 2" descr="http://www.productivitygoal.com/uploads/sleeping_clipart-thum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889499"/>
            <a:ext cx="23622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71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Network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50600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Demo of Exchange Network </a:t>
            </a:r>
            <a:r>
              <a:rPr lang="en-US" dirty="0">
                <a:latin typeface="Calibri"/>
                <a:cs typeface="Calibri"/>
              </a:rPr>
              <a:t>Browser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Preview </a:t>
            </a:r>
            <a:r>
              <a:rPr lang="en-US" dirty="0" smtClean="0">
                <a:latin typeface="Calibri"/>
                <a:cs typeface="Calibri"/>
              </a:rPr>
              <a:t>of Exchange Network Services </a:t>
            </a:r>
            <a:r>
              <a:rPr lang="en-US" dirty="0">
                <a:latin typeface="Calibri"/>
                <a:cs typeface="Calibri"/>
              </a:rPr>
              <a:t>Center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Accessing </a:t>
            </a:r>
            <a:r>
              <a:rPr lang="en-US" dirty="0" smtClean="0">
                <a:latin typeface="Calibri"/>
                <a:cs typeface="Calibri"/>
              </a:rPr>
              <a:t>Open </a:t>
            </a:r>
            <a:r>
              <a:rPr lang="en-US" dirty="0">
                <a:latin typeface="Calibri"/>
                <a:cs typeface="Calibri"/>
              </a:rPr>
              <a:t>Source Nodes and Node </a:t>
            </a:r>
            <a:r>
              <a:rPr lang="en-US" dirty="0" smtClean="0">
                <a:latin typeface="Calibri"/>
                <a:cs typeface="Calibri"/>
              </a:rPr>
              <a:t>Clients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 smtClean="0"/>
              <a:t>Alphabet Soup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3A0D9-CDD8-4C88-8E4F-3D9402A03EF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ampbell__s_Soup_Kids_by_Ixheartxart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66" y="2341030"/>
            <a:ext cx="4114800" cy="290779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0799" y="1066800"/>
            <a:ext cx="3776134" cy="1320800"/>
          </a:xfrm>
          <a:prstGeom prst="cloudCallout">
            <a:avLst>
              <a:gd name="adj1" fmla="val 30288"/>
              <a:gd name="adj2" fmla="val 676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0938" y="1388535"/>
            <a:ext cx="333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The Exchange Network 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is </a:t>
            </a:r>
            <a:r>
              <a:rPr lang="en-US" sz="2000" dirty="0" err="1" smtClean="0">
                <a:latin typeface="Comic Sans MS"/>
                <a:cs typeface="Comic Sans MS"/>
              </a:rPr>
              <a:t>Mmm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Mmm</a:t>
            </a:r>
            <a:r>
              <a:rPr lang="en-US" sz="2000" dirty="0" smtClean="0">
                <a:latin typeface="Comic Sans MS"/>
                <a:cs typeface="Comic Sans MS"/>
              </a:rPr>
              <a:t> Good!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317067" y="1117600"/>
            <a:ext cx="3776134" cy="1320800"/>
          </a:xfrm>
          <a:prstGeom prst="cloudCallout">
            <a:avLst>
              <a:gd name="adj1" fmla="val -28456"/>
              <a:gd name="adj2" fmla="val 740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7206" y="1405469"/>
            <a:ext cx="333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/>
                <a:cs typeface="Comic Sans MS"/>
              </a:rPr>
              <a:t>Yep. But all these </a:t>
            </a: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letters are </a:t>
            </a:r>
            <a:r>
              <a:rPr lang="en-US" sz="2000" dirty="0" err="1" smtClean="0">
                <a:latin typeface="Comic Sans MS"/>
                <a:cs typeface="Comic Sans MS"/>
              </a:rPr>
              <a:t>killin</a:t>
            </a:r>
            <a:r>
              <a:rPr lang="en-US" sz="2000" dirty="0" smtClean="0">
                <a:latin typeface="Comic Sans MS"/>
                <a:cs typeface="Comic Sans MS"/>
              </a:rPr>
              <a:t>’ me…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5867" y="4741332"/>
            <a:ext cx="5029200" cy="575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el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0" y="4580467"/>
            <a:ext cx="3996267" cy="20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6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Exchange Scenario #1:</a:t>
            </a:r>
            <a:br>
              <a:rPr lang="en-US" dirty="0" smtClean="0"/>
            </a:br>
            <a:r>
              <a:rPr lang="en-US" dirty="0" smtClean="0"/>
              <a:t>Submitting Data to a Partner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57200" y="1438275"/>
            <a:ext cx="8229600" cy="4962525"/>
          </a:xfrm>
        </p:spPr>
        <p:txBody>
          <a:bodyPr>
            <a:normAutofit lnSpcReduction="10000"/>
          </a:bodyPr>
          <a:lstStyle/>
          <a:p>
            <a:r>
              <a:rPr lang="en-US" baseline="0" dirty="0" smtClean="0">
                <a:latin typeface="Calibri"/>
                <a:cs typeface="Calibri"/>
              </a:rPr>
              <a:t>Agency to EPA: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b="1" dirty="0" smtClean="0">
                <a:latin typeface="Calibri"/>
                <a:cs typeface="Calibri"/>
              </a:rPr>
              <a:t>EIS</a:t>
            </a:r>
            <a:r>
              <a:rPr lang="en-US" b="1" baseline="0" dirty="0" smtClean="0">
                <a:latin typeface="Calibri"/>
                <a:cs typeface="Calibri"/>
              </a:rPr>
              <a:t> </a:t>
            </a:r>
            <a:r>
              <a:rPr lang="en-US" baseline="0" dirty="0" smtClean="0">
                <a:latin typeface="Calibri"/>
                <a:cs typeface="Calibri"/>
              </a:rPr>
              <a:t>– Emissions Inventory System</a:t>
            </a:r>
          </a:p>
          <a:p>
            <a:pPr lvl="1"/>
            <a:r>
              <a:rPr lang="en-US" b="1" baseline="0" dirty="0" smtClean="0">
                <a:latin typeface="Calibri"/>
                <a:cs typeface="Calibri"/>
              </a:rPr>
              <a:t>WQX </a:t>
            </a:r>
            <a:r>
              <a:rPr lang="en-US" baseline="0" dirty="0" smtClean="0">
                <a:latin typeface="Calibri"/>
                <a:cs typeface="Calibri"/>
              </a:rPr>
              <a:t>– Water Quality Exchange</a:t>
            </a:r>
          </a:p>
          <a:p>
            <a:pPr lvl="1"/>
            <a:r>
              <a:rPr lang="en-US" b="1" baseline="0" dirty="0" smtClean="0">
                <a:latin typeface="Calibri"/>
                <a:cs typeface="Calibri"/>
              </a:rPr>
              <a:t>RCRA </a:t>
            </a:r>
            <a:r>
              <a:rPr lang="en-US" baseline="0" dirty="0" smtClean="0">
                <a:latin typeface="Calibri"/>
                <a:cs typeface="Calibri"/>
              </a:rPr>
              <a:t>– Hazardous Waste Data</a:t>
            </a:r>
          </a:p>
          <a:p>
            <a:pPr lvl="1"/>
            <a:r>
              <a:rPr lang="en-US" b="1" baseline="0" dirty="0" smtClean="0">
                <a:latin typeface="Calibri"/>
                <a:cs typeface="Calibri"/>
              </a:rPr>
              <a:t>ICIS-NPDES </a:t>
            </a:r>
            <a:r>
              <a:rPr lang="en-US" baseline="0" dirty="0" smtClean="0">
                <a:latin typeface="Calibri"/>
                <a:cs typeface="Calibri"/>
              </a:rPr>
              <a:t>– Wastewater Data</a:t>
            </a:r>
          </a:p>
          <a:p>
            <a:r>
              <a:rPr lang="en-US" dirty="0">
                <a:latin typeface="Calibri"/>
                <a:cs typeface="Calibri"/>
              </a:rPr>
              <a:t>EPA to </a:t>
            </a:r>
            <a:r>
              <a:rPr lang="en-US" dirty="0" smtClean="0">
                <a:latin typeface="Calibri"/>
                <a:cs typeface="Calibri"/>
              </a:rPr>
              <a:t>Agency: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TRI – </a:t>
            </a:r>
            <a:r>
              <a:rPr lang="en-US" dirty="0" smtClean="0">
                <a:latin typeface="Calibri"/>
                <a:cs typeface="Calibri"/>
              </a:rPr>
              <a:t>Toxic Release Inventory</a:t>
            </a:r>
          </a:p>
          <a:p>
            <a:r>
              <a:rPr lang="en-US" dirty="0" smtClean="0">
                <a:latin typeface="Calibri"/>
                <a:cs typeface="Calibri"/>
              </a:rPr>
              <a:t>Not</a:t>
            </a:r>
            <a:r>
              <a:rPr lang="en-US" baseline="0" dirty="0" smtClean="0">
                <a:latin typeface="Calibri"/>
                <a:cs typeface="Calibri"/>
              </a:rPr>
              <a:t> just to EPA, but also regional exchanges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PNWWQX </a:t>
            </a:r>
            <a:r>
              <a:rPr lang="en-US" dirty="0" smtClean="0">
                <a:latin typeface="Calibri"/>
                <a:cs typeface="Calibri"/>
              </a:rPr>
              <a:t>– Pacific Northwest Water Quality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WQX </a:t>
            </a:r>
            <a:r>
              <a:rPr lang="en-US" dirty="0" smtClean="0">
                <a:latin typeface="Calibri"/>
                <a:cs typeface="Calibri"/>
              </a:rPr>
              <a:t>- Tribes</a:t>
            </a:r>
            <a:r>
              <a:rPr lang="en-US" baseline="0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to NWIFC</a:t>
            </a:r>
          </a:p>
          <a:p>
            <a:r>
              <a:rPr lang="en-US" dirty="0" smtClean="0">
                <a:latin typeface="Calibri"/>
                <a:cs typeface="Calibri"/>
              </a:rPr>
              <a:t>Interagency</a:t>
            </a:r>
            <a:r>
              <a:rPr lang="en-US" baseline="0" dirty="0" smtClean="0">
                <a:latin typeface="Calibri"/>
                <a:cs typeface="Calibri"/>
              </a:rPr>
              <a:t> Exchanges (DEQ to DOH)</a:t>
            </a:r>
          </a:p>
        </p:txBody>
      </p:sp>
    </p:spTree>
    <p:extLst>
      <p:ext uri="{BB962C8B-B14F-4D97-AF65-F5344CB8AC3E}">
        <p14:creationId xmlns:p14="http://schemas.microsoft.com/office/powerpoint/2010/main" val="126863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Data over the Exchange</a:t>
            </a:r>
            <a:r>
              <a:rPr lang="en-US" baseline="0" dirty="0" smtClean="0"/>
              <a:t>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1800" y="1320800"/>
            <a:ext cx="1778000" cy="4584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Sender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29400" y="1320800"/>
            <a:ext cx="1778000" cy="4584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Receiver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435100"/>
            <a:ext cx="1416050" cy="876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1. Prepare XML</a:t>
            </a:r>
            <a:endParaRPr lang="en-US" sz="2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03400" y="2336800"/>
            <a:ext cx="5016500" cy="1047750"/>
            <a:chOff x="1803400" y="2336800"/>
            <a:chExt cx="5016500" cy="1047750"/>
          </a:xfrm>
        </p:grpSpPr>
        <p:sp>
          <p:nvSpPr>
            <p:cNvPr id="10" name="Left Arrow 9"/>
            <p:cNvSpPr/>
            <p:nvPr/>
          </p:nvSpPr>
          <p:spPr>
            <a:xfrm>
              <a:off x="1803400" y="2743200"/>
              <a:ext cx="4711700" cy="641350"/>
            </a:xfrm>
            <a:prstGeom prst="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Submit Response</a:t>
              </a: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127250" y="2336800"/>
              <a:ext cx="4692650" cy="736600"/>
            </a:xfrm>
            <a:prstGeom prst="rightArrow">
              <a:avLst/>
            </a:prstGeom>
            <a:gradFill>
              <a:gsLst>
                <a:gs pos="0">
                  <a:srgbClr val="FFFF00"/>
                </a:gs>
                <a:gs pos="68000">
                  <a:schemeClr val="bg1"/>
                </a:gs>
                <a:gs pos="100000">
                  <a:schemeClr val="bg1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2. Submit XML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22450" y="3435350"/>
            <a:ext cx="5016500" cy="1047750"/>
            <a:chOff x="1822450" y="3435350"/>
            <a:chExt cx="5016500" cy="1047750"/>
          </a:xfrm>
        </p:grpSpPr>
        <p:sp>
          <p:nvSpPr>
            <p:cNvPr id="12" name="Left Arrow 11"/>
            <p:cNvSpPr/>
            <p:nvPr/>
          </p:nvSpPr>
          <p:spPr>
            <a:xfrm>
              <a:off x="1822450" y="3841750"/>
              <a:ext cx="4711700" cy="641350"/>
            </a:xfrm>
            <a:prstGeom prst="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Get Status Response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146300" y="3435350"/>
              <a:ext cx="4692650" cy="736600"/>
            </a:xfrm>
            <a:prstGeom prst="rightArrow">
              <a:avLst/>
            </a:prstGeom>
            <a:gradFill>
              <a:gsLst>
                <a:gs pos="0">
                  <a:srgbClr val="FFFF00"/>
                </a:gs>
                <a:gs pos="68000">
                  <a:schemeClr val="bg1"/>
                </a:gs>
                <a:gs pos="100000">
                  <a:schemeClr val="bg1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3. Get Status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03400" y="4521200"/>
            <a:ext cx="5016500" cy="1047750"/>
            <a:chOff x="1803400" y="4521200"/>
            <a:chExt cx="5016500" cy="1047750"/>
          </a:xfrm>
        </p:grpSpPr>
        <p:sp>
          <p:nvSpPr>
            <p:cNvPr id="14" name="Left Arrow 13"/>
            <p:cNvSpPr/>
            <p:nvPr/>
          </p:nvSpPr>
          <p:spPr>
            <a:xfrm>
              <a:off x="1803400" y="4927600"/>
              <a:ext cx="4711700" cy="641350"/>
            </a:xfrm>
            <a:prstGeom prst="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Download Response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127250" y="4521200"/>
              <a:ext cx="4692650" cy="736600"/>
            </a:xfrm>
            <a:prstGeom prst="rightArrow">
              <a:avLst/>
            </a:prstGeom>
            <a:gradFill>
              <a:gsLst>
                <a:gs pos="0">
                  <a:srgbClr val="FFFF00"/>
                </a:gs>
                <a:gs pos="68000">
                  <a:schemeClr val="bg1"/>
                </a:gs>
                <a:gs pos="100000">
                  <a:schemeClr val="bg1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4. Download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4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Exchange Scenario</a:t>
            </a:r>
            <a:r>
              <a:rPr lang="en-US" baseline="0" dirty="0" smtClean="0"/>
              <a:t> #2:</a:t>
            </a:r>
            <a:br>
              <a:rPr lang="en-US" baseline="0" dirty="0" smtClean="0"/>
            </a:br>
            <a:r>
              <a:rPr lang="en-US" baseline="0" dirty="0" smtClean="0"/>
              <a:t>Querying Data from a Partner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Requesting data from a partner can </a:t>
            </a:r>
            <a:r>
              <a:rPr lang="en-US" dirty="0" smtClean="0">
                <a:latin typeface="Calibri"/>
                <a:cs typeface="Calibri"/>
              </a:rPr>
              <a:t>be </a:t>
            </a:r>
            <a:r>
              <a:rPr lang="en-US" dirty="0" smtClean="0">
                <a:latin typeface="Calibri"/>
                <a:cs typeface="Calibri"/>
              </a:rPr>
              <a:t>done </a:t>
            </a:r>
            <a:r>
              <a:rPr lang="en-US" dirty="0" smtClean="0">
                <a:latin typeface="Calibri"/>
                <a:cs typeface="Calibri"/>
              </a:rPr>
              <a:t>in </a:t>
            </a:r>
            <a:r>
              <a:rPr lang="en-US" dirty="0" smtClean="0">
                <a:latin typeface="Calibri"/>
                <a:cs typeface="Calibri"/>
              </a:rPr>
              <a:t>two ways: </a:t>
            </a:r>
            <a:r>
              <a:rPr lang="en-US" b="1" dirty="0" smtClean="0">
                <a:latin typeface="Calibri"/>
                <a:cs typeface="Calibri"/>
              </a:rPr>
              <a:t>Query</a:t>
            </a:r>
            <a:r>
              <a:rPr lang="en-US" dirty="0" smtClean="0">
                <a:latin typeface="Calibri"/>
                <a:cs typeface="Calibri"/>
              </a:rPr>
              <a:t> or </a:t>
            </a:r>
            <a:r>
              <a:rPr lang="en-US" b="1" dirty="0" smtClean="0">
                <a:latin typeface="Calibri"/>
                <a:cs typeface="Calibri"/>
              </a:rPr>
              <a:t>Solicit</a:t>
            </a:r>
          </a:p>
          <a:p>
            <a:r>
              <a:rPr lang="en-US" dirty="0" smtClean="0">
                <a:latin typeface="Calibri"/>
                <a:cs typeface="Calibri"/>
              </a:rPr>
              <a:t>Query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Immediate response is returned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Ideal for getting smaller data sets</a:t>
            </a:r>
          </a:p>
          <a:p>
            <a:r>
              <a:rPr lang="en-US" dirty="0" smtClean="0">
                <a:latin typeface="Calibri"/>
                <a:cs typeface="Calibri"/>
              </a:rPr>
              <a:t>Solicit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Request the data, but come back later to download it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Server provides a Transaction ID to track the request</a:t>
            </a:r>
          </a:p>
          <a:p>
            <a:pPr marL="0" indent="-400050"/>
            <a:r>
              <a:rPr lang="en-US" dirty="0" smtClean="0">
                <a:latin typeface="Calibri"/>
                <a:cs typeface="Calibri"/>
              </a:rPr>
              <a:t>Both Query and Solicit support parameters </a:t>
            </a:r>
            <a:r>
              <a:rPr lang="en-US" dirty="0" smtClean="0">
                <a:latin typeface="Calibri"/>
                <a:cs typeface="Calibri"/>
              </a:rPr>
              <a:t>for     passing </a:t>
            </a:r>
            <a:r>
              <a:rPr lang="en-US" dirty="0" smtClean="0">
                <a:latin typeface="Calibri"/>
                <a:cs typeface="Calibri"/>
              </a:rPr>
              <a:t>in criteria</a:t>
            </a:r>
          </a:p>
        </p:txBody>
      </p:sp>
    </p:spTree>
    <p:extLst>
      <p:ext uri="{BB962C8B-B14F-4D97-AF65-F5344CB8AC3E}">
        <p14:creationId xmlns:p14="http://schemas.microsoft.com/office/powerpoint/2010/main" val="21578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Data </a:t>
            </a:r>
            <a:br>
              <a:rPr lang="en-US" dirty="0" smtClean="0"/>
            </a:br>
            <a:r>
              <a:rPr lang="en-US" dirty="0" smtClean="0"/>
              <a:t>over the Exchange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1800" y="1320800"/>
            <a:ext cx="1778000" cy="4584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1320800"/>
            <a:ext cx="1778000" cy="4584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Provider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03400" y="1812925"/>
            <a:ext cx="5016500" cy="1047750"/>
            <a:chOff x="1803400" y="2336800"/>
            <a:chExt cx="5016500" cy="1047750"/>
          </a:xfrm>
        </p:grpSpPr>
        <p:sp>
          <p:nvSpPr>
            <p:cNvPr id="9" name="Left Arrow 8"/>
            <p:cNvSpPr/>
            <p:nvPr/>
          </p:nvSpPr>
          <p:spPr>
            <a:xfrm>
              <a:off x="1803400" y="2743200"/>
              <a:ext cx="4711700" cy="641350"/>
            </a:xfrm>
            <a:prstGeom prst="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Query Response</a:t>
              </a:r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127250" y="2336800"/>
              <a:ext cx="4692650" cy="736600"/>
            </a:xfrm>
            <a:prstGeom prst="rightArrow">
              <a:avLst/>
            </a:prstGeom>
            <a:gradFill>
              <a:gsLst>
                <a:gs pos="0">
                  <a:srgbClr val="FFFF00"/>
                </a:gs>
                <a:gs pos="68000">
                  <a:schemeClr val="bg1"/>
                </a:gs>
                <a:gs pos="100000">
                  <a:schemeClr val="bg1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1. Query</a:t>
              </a:r>
              <a:endParaRPr lang="en-US" b="1" dirty="0"/>
            </a:p>
          </p:txBody>
        </p:sp>
      </p:grpSp>
      <p:sp>
        <p:nvSpPr>
          <p:cNvPr id="18" name="Rounded Rectangular Callout 17"/>
          <p:cNvSpPr/>
          <p:nvPr/>
        </p:nvSpPr>
        <p:spPr>
          <a:xfrm>
            <a:off x="2489200" y="4660900"/>
            <a:ext cx="4025900" cy="1244600"/>
          </a:xfrm>
          <a:prstGeom prst="wedgeRoundRectCallout">
            <a:avLst>
              <a:gd name="adj1" fmla="val 48142"/>
              <a:gd name="adj2" fmla="val -227103"/>
              <a:gd name="adj3" fmla="val 16667"/>
            </a:avLst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&lt;</a:t>
            </a:r>
            <a:r>
              <a:rPr lang="en-US" sz="1200" b="1" dirty="0" err="1" smtClean="0">
                <a:solidFill>
                  <a:schemeClr val="tx1"/>
                </a:solidFill>
              </a:rPr>
              <a:t>FacilityDetails</a:t>
            </a:r>
            <a:r>
              <a:rPr lang="en-US" sz="1200" b="1" dirty="0" smtClean="0">
                <a:solidFill>
                  <a:schemeClr val="tx1"/>
                </a:solidFill>
              </a:rPr>
              <a:t>&gt;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     &lt;Facility&gt;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          &lt;</a:t>
            </a:r>
            <a:r>
              <a:rPr lang="en-US" sz="1200" b="1" dirty="0" err="1" smtClean="0">
                <a:solidFill>
                  <a:schemeClr val="tx1"/>
                </a:solidFill>
              </a:rPr>
              <a:t>FacilityName</a:t>
            </a:r>
            <a:r>
              <a:rPr lang="en-US" sz="1200" b="1" dirty="0" smtClean="0">
                <a:solidFill>
                  <a:schemeClr val="tx1"/>
                </a:solidFill>
              </a:rPr>
              <a:t>&gt;</a:t>
            </a:r>
            <a:r>
              <a:rPr lang="en-US" sz="1200" b="1" dirty="0" smtClean="0">
                <a:solidFill>
                  <a:srgbClr val="0000FF"/>
                </a:solidFill>
              </a:rPr>
              <a:t>ACME, Inc.</a:t>
            </a:r>
            <a:r>
              <a:rPr lang="en-US" sz="1200" b="1" dirty="0" smtClean="0">
                <a:solidFill>
                  <a:schemeClr val="tx1"/>
                </a:solidFill>
              </a:rPr>
              <a:t>&lt;/</a:t>
            </a:r>
            <a:r>
              <a:rPr lang="en-US" sz="1200" b="1" dirty="0" err="1" smtClean="0">
                <a:solidFill>
                  <a:schemeClr val="tx1"/>
                </a:solidFill>
              </a:rPr>
              <a:t>FacilityName</a:t>
            </a:r>
            <a:r>
              <a:rPr lang="en-US" sz="1200" b="1" dirty="0" smtClean="0">
                <a:solidFill>
                  <a:schemeClr val="tx1"/>
                </a:solidFill>
              </a:rPr>
              <a:t>&gt;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          &lt;Address&gt;</a:t>
            </a:r>
            <a:r>
              <a:rPr lang="en-US" sz="1200" b="1" dirty="0" smtClean="0">
                <a:solidFill>
                  <a:srgbClr val="0000FF"/>
                </a:solidFill>
              </a:rPr>
              <a:t>123 Main St.</a:t>
            </a:r>
            <a:r>
              <a:rPr lang="en-US" sz="1200" b="1" dirty="0" smtClean="0">
                <a:solidFill>
                  <a:schemeClr val="tx1"/>
                </a:solidFill>
              </a:rPr>
              <a:t>&lt;/Address&gt;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          &lt;</a:t>
            </a:r>
            <a:r>
              <a:rPr lang="en-US" sz="1200" b="1" dirty="0" err="1" smtClean="0">
                <a:solidFill>
                  <a:schemeClr val="tx1"/>
                </a:solidFill>
              </a:rPr>
              <a:t>CityName</a:t>
            </a:r>
            <a:r>
              <a:rPr lang="en-US" sz="1200" b="1" dirty="0" smtClean="0">
                <a:solidFill>
                  <a:schemeClr val="tx1"/>
                </a:solidFill>
              </a:rPr>
              <a:t>&gt;</a:t>
            </a:r>
            <a:r>
              <a:rPr lang="en-US" sz="1200" b="1" dirty="0" smtClean="0">
                <a:solidFill>
                  <a:srgbClr val="0000FF"/>
                </a:solidFill>
              </a:rPr>
              <a:t>Denver</a:t>
            </a:r>
            <a:r>
              <a:rPr lang="en-US" sz="1200" b="1" dirty="0" smtClean="0">
                <a:solidFill>
                  <a:schemeClr val="tx1"/>
                </a:solidFill>
              </a:rPr>
              <a:t>&lt;/</a:t>
            </a:r>
            <a:r>
              <a:rPr lang="en-US" sz="1200" b="1" dirty="0" err="1" smtClean="0">
                <a:solidFill>
                  <a:schemeClr val="tx1"/>
                </a:solidFill>
              </a:rPr>
              <a:t>CityName</a:t>
            </a:r>
            <a:r>
              <a:rPr lang="en-US" sz="1200" b="1" dirty="0" smtClean="0">
                <a:solidFill>
                  <a:schemeClr val="tx1"/>
                </a:solidFill>
              </a:rPr>
              <a:t>&gt;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          . . 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2324099" y="3003550"/>
            <a:ext cx="2924175" cy="1428750"/>
          </a:xfrm>
          <a:prstGeom prst="wedgeRoundRectCallout">
            <a:avLst>
              <a:gd name="adj1" fmla="val -39243"/>
              <a:gd name="adj2" fmla="val -106243"/>
              <a:gd name="adj3" fmla="val 16667"/>
            </a:avLst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Request: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“Get Facility By Name”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Parameters: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Facility Name: “ACME”</a:t>
            </a:r>
          </a:p>
        </p:txBody>
      </p:sp>
    </p:spTree>
    <p:extLst>
      <p:ext uri="{BB962C8B-B14F-4D97-AF65-F5344CB8AC3E}">
        <p14:creationId xmlns:p14="http://schemas.microsoft.com/office/powerpoint/2010/main" val="261078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Soliciting</a:t>
            </a:r>
            <a:r>
              <a:rPr lang="en-US" baseline="0" dirty="0" smtClean="0"/>
              <a:t> Data</a:t>
            </a:r>
            <a:br>
              <a:rPr lang="en-US" baseline="0" dirty="0" smtClean="0"/>
            </a:br>
            <a:r>
              <a:rPr lang="en-US" baseline="0" dirty="0" smtClean="0"/>
              <a:t>over the Exchange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31800" y="1320800"/>
            <a:ext cx="1778000" cy="4584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29400" y="1320800"/>
            <a:ext cx="1778000" cy="4584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Receiver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03400" y="2514600"/>
            <a:ext cx="5016500" cy="1047750"/>
            <a:chOff x="1803400" y="2336800"/>
            <a:chExt cx="5016500" cy="1047750"/>
          </a:xfrm>
        </p:grpSpPr>
        <p:sp>
          <p:nvSpPr>
            <p:cNvPr id="20" name="Left Arrow 19"/>
            <p:cNvSpPr/>
            <p:nvPr/>
          </p:nvSpPr>
          <p:spPr>
            <a:xfrm>
              <a:off x="1803400" y="2743200"/>
              <a:ext cx="4711700" cy="641350"/>
            </a:xfrm>
            <a:prstGeom prst="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Solicit Response</a:t>
              </a:r>
              <a:endParaRPr lang="en-US" dirty="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2127250" y="2336800"/>
              <a:ext cx="4692650" cy="736600"/>
            </a:xfrm>
            <a:prstGeom prst="rightArrow">
              <a:avLst/>
            </a:prstGeom>
            <a:gradFill>
              <a:gsLst>
                <a:gs pos="0">
                  <a:srgbClr val="FFFF00"/>
                </a:gs>
                <a:gs pos="68000">
                  <a:schemeClr val="bg1"/>
                </a:gs>
                <a:gs pos="100000">
                  <a:schemeClr val="bg1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1. Solicit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2450" y="3613150"/>
            <a:ext cx="5016500" cy="1047750"/>
            <a:chOff x="1822450" y="3435350"/>
            <a:chExt cx="5016500" cy="1047750"/>
          </a:xfrm>
        </p:grpSpPr>
        <p:sp>
          <p:nvSpPr>
            <p:cNvPr id="23" name="Left Arrow 22"/>
            <p:cNvSpPr/>
            <p:nvPr/>
          </p:nvSpPr>
          <p:spPr>
            <a:xfrm>
              <a:off x="1822450" y="3841750"/>
              <a:ext cx="4711700" cy="641350"/>
            </a:xfrm>
            <a:prstGeom prst="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Get Status Response</a:t>
              </a:r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146300" y="3435350"/>
              <a:ext cx="4692650" cy="736600"/>
            </a:xfrm>
            <a:prstGeom prst="rightArrow">
              <a:avLst/>
            </a:prstGeom>
            <a:gradFill>
              <a:gsLst>
                <a:gs pos="0">
                  <a:srgbClr val="FFFF00"/>
                </a:gs>
                <a:gs pos="68000">
                  <a:schemeClr val="bg1"/>
                </a:gs>
                <a:gs pos="100000">
                  <a:schemeClr val="bg1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3. Get Status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03400" y="4699000"/>
            <a:ext cx="5016500" cy="1047750"/>
            <a:chOff x="1803400" y="4521200"/>
            <a:chExt cx="5016500" cy="1047750"/>
          </a:xfrm>
        </p:grpSpPr>
        <p:sp>
          <p:nvSpPr>
            <p:cNvPr id="26" name="Left Arrow 25"/>
            <p:cNvSpPr/>
            <p:nvPr/>
          </p:nvSpPr>
          <p:spPr>
            <a:xfrm>
              <a:off x="1803400" y="4927600"/>
              <a:ext cx="4711700" cy="641350"/>
            </a:xfrm>
            <a:prstGeom prst="lef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Download Response</a:t>
              </a:r>
              <a:endParaRPr lang="en-US" dirty="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127250" y="4521200"/>
              <a:ext cx="4692650" cy="736600"/>
            </a:xfrm>
            <a:prstGeom prst="rightArrow">
              <a:avLst/>
            </a:prstGeom>
            <a:gradFill>
              <a:gsLst>
                <a:gs pos="0">
                  <a:srgbClr val="FFFF00"/>
                </a:gs>
                <a:gs pos="68000">
                  <a:schemeClr val="bg1"/>
                </a:gs>
                <a:gs pos="100000">
                  <a:schemeClr val="bg1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4. Download</a:t>
              </a:r>
            </a:p>
          </p:txBody>
        </p:sp>
      </p:grpSp>
      <p:sp>
        <p:nvSpPr>
          <p:cNvPr id="28" name="Rounded Rectangular Callout 27"/>
          <p:cNvSpPr/>
          <p:nvPr/>
        </p:nvSpPr>
        <p:spPr>
          <a:xfrm>
            <a:off x="3365499" y="1187450"/>
            <a:ext cx="2924175" cy="1428750"/>
          </a:xfrm>
          <a:prstGeom prst="wedgeRoundRectCallout">
            <a:avLst>
              <a:gd name="adj1" fmla="val -70079"/>
              <a:gd name="adj2" fmla="val 67979"/>
              <a:gd name="adj3" fmla="val 16667"/>
            </a:avLst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Request: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“Get Facility By Name”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Parameters: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Facility Name: “ACME”</a:t>
            </a:r>
          </a:p>
        </p:txBody>
      </p:sp>
    </p:spTree>
    <p:extLst>
      <p:ext uri="{BB962C8B-B14F-4D97-AF65-F5344CB8AC3E}">
        <p14:creationId xmlns:p14="http://schemas.microsoft.com/office/powerpoint/2010/main" val="41482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Bill </a:t>
            </a:r>
            <a:r>
              <a:rPr lang="en-US" dirty="0" err="1" smtClean="0">
                <a:latin typeface="Calibri"/>
                <a:cs typeface="Calibri"/>
              </a:rPr>
              <a:t>Rensmith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Windsor Solutions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  <a:hlinkClick r:id="rId2"/>
              </a:rPr>
              <a:t>bill_rensmith@</a:t>
            </a:r>
            <a:r>
              <a:rPr lang="en-US" dirty="0" smtClean="0">
                <a:latin typeface="Calibri"/>
                <a:cs typeface="Calibri"/>
                <a:hlinkClick r:id="rId2"/>
              </a:rPr>
              <a:t>windsorsolutions.com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503.675.7833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Kurt Rakouskas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Network Coordinator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r>
              <a:rPr lang="en-US" dirty="0" err="1" smtClean="0">
                <a:latin typeface="Calibri"/>
                <a:cs typeface="Calibri"/>
              </a:rPr>
              <a:t>kurt@exchangenetwork.net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301.531.5186</a:t>
            </a:r>
          </a:p>
        </p:txBody>
      </p:sp>
    </p:spTree>
    <p:extLst>
      <p:ext uri="{BB962C8B-B14F-4D97-AF65-F5344CB8AC3E}">
        <p14:creationId xmlns:p14="http://schemas.microsoft.com/office/powerpoint/2010/main" val="2413075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000" dirty="0">
                <a:solidFill>
                  <a:srgbClr val="339966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1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N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5" y="1384296"/>
            <a:ext cx="3014132" cy="158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9256" y="1236135"/>
            <a:ext cx="54864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Node</a:t>
            </a:r>
          </a:p>
          <a:p>
            <a:r>
              <a:rPr lang="en-US" sz="2800" dirty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 partner’s portal for providing and receiving information via the Exchange Network.</a:t>
            </a:r>
            <a:endParaRPr lang="en-US" sz="2800" dirty="0">
              <a:latin typeface="Calibri"/>
              <a:cs typeface="Calibri"/>
            </a:endParaRPr>
          </a:p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272101"/>
            <a:ext cx="8534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A Node </a:t>
            </a:r>
            <a:r>
              <a:rPr lang="en-US" dirty="0">
                <a:latin typeface="Calibri"/>
                <a:cs typeface="Calibri"/>
              </a:rPr>
              <a:t>is </a:t>
            </a:r>
            <a:r>
              <a:rPr lang="en-US" dirty="0" smtClean="0">
                <a:latin typeface="Calibri"/>
                <a:cs typeface="Calibri"/>
              </a:rPr>
              <a:t>just a piece of software running on a web server.</a:t>
            </a:r>
          </a:p>
          <a:p>
            <a:pPr marL="342900" indent="-342900">
              <a:buFont typeface="Arial"/>
              <a:buChar char="•"/>
            </a:pPr>
            <a:endParaRPr lang="en-US" sz="8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The Exchange Network Node Functional Specification defines how a Node must make and respond to requests for information. </a:t>
            </a:r>
          </a:p>
          <a:p>
            <a:pPr marL="342900" indent="-342900">
              <a:buFont typeface="Arial"/>
              <a:buChar char="•"/>
            </a:pPr>
            <a:endParaRPr lang="en-US" sz="8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R</a:t>
            </a:r>
            <a:r>
              <a:rPr lang="en-US" dirty="0" smtClean="0">
                <a:latin typeface="Calibri"/>
                <a:cs typeface="Calibri"/>
              </a:rPr>
              <a:t>equired for automated data sharing or data publishing</a:t>
            </a:r>
          </a:p>
          <a:p>
            <a:pPr marL="342900" indent="-342900">
              <a:buFont typeface="Arial"/>
              <a:buChar char="•"/>
            </a:pPr>
            <a:endParaRPr lang="en-US" sz="8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Several flavors of Node software are available for free download on the Exchange Network website </a:t>
            </a:r>
          </a:p>
        </p:txBody>
      </p:sp>
    </p:spTree>
    <p:extLst>
      <p:ext uri="{BB962C8B-B14F-4D97-AF65-F5344CB8AC3E}">
        <p14:creationId xmlns:p14="http://schemas.microsoft.com/office/powerpoint/2010/main" val="122659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Node Cl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05467"/>
            <a:ext cx="3014133" cy="1800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9731" y="1236135"/>
            <a:ext cx="54864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Node Client</a:t>
            </a:r>
          </a:p>
          <a:p>
            <a:r>
              <a:rPr lang="en-US" dirty="0" smtClean="0">
                <a:latin typeface="Calibri"/>
                <a:cs typeface="Calibri"/>
              </a:rPr>
              <a:t>Software that can interact with a Node by submitting data, requesting data, or receiving results.</a:t>
            </a:r>
            <a:endParaRPr lang="en-US" dirty="0">
              <a:latin typeface="Calibri"/>
              <a:cs typeface="Calibri"/>
            </a:endParaRPr>
          </a:p>
          <a:p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371717"/>
            <a:ext cx="85343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Node Clients can initiate conversations on the Network but they can’t respond to requests.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A Node is to a Home </a:t>
            </a:r>
            <a:r>
              <a:rPr lang="en-US" dirty="0">
                <a:latin typeface="Calibri"/>
                <a:cs typeface="Calibri"/>
              </a:rPr>
              <a:t>P</a:t>
            </a:r>
            <a:r>
              <a:rPr lang="en-US" dirty="0" smtClean="0">
                <a:latin typeface="Calibri"/>
                <a:cs typeface="Calibri"/>
              </a:rPr>
              <a:t>hone as a Node Client is to a Pay Phone</a:t>
            </a:r>
          </a:p>
          <a:p>
            <a:pPr marL="342900" indent="-342900">
              <a:buFont typeface="Arial"/>
              <a:buChar char="•"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Node Clients can be standalone desktop clients, web-based, or built into other software applications.</a:t>
            </a:r>
          </a:p>
          <a:p>
            <a:pPr marL="342900" indent="-342900">
              <a:buFont typeface="Arial"/>
              <a:buChar char="•"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Often appropriate for partners with less complex data sharing needs or a desire to make manual submissions.</a:t>
            </a:r>
          </a:p>
        </p:txBody>
      </p:sp>
    </p:spTree>
    <p:extLst>
      <p:ext uri="{BB962C8B-B14F-4D97-AF65-F5344CB8AC3E}">
        <p14:creationId xmlns:p14="http://schemas.microsoft.com/office/powerpoint/2010/main" val="91949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XM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7" y="1392767"/>
            <a:ext cx="3001433" cy="1701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3446" y="1236135"/>
            <a:ext cx="5486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alibri"/>
                <a:cs typeface="Calibri"/>
              </a:rPr>
              <a:t>eXtensible</a:t>
            </a:r>
            <a:r>
              <a:rPr lang="en-US" sz="2800" b="1" dirty="0" smtClean="0">
                <a:latin typeface="Calibri"/>
                <a:cs typeface="Calibri"/>
              </a:rPr>
              <a:t> Markup Language</a:t>
            </a:r>
          </a:p>
          <a:p>
            <a:r>
              <a:rPr lang="en-US" dirty="0" smtClean="0">
                <a:latin typeface="Calibri"/>
                <a:cs typeface="Calibri"/>
              </a:rPr>
              <a:t>XML is a text-based format for representing data in a flexible and structured way.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471333"/>
            <a:ext cx="8534399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 smtClean="0">
                <a:latin typeface="Calibri"/>
                <a:cs typeface="Calibri"/>
              </a:rPr>
              <a:t>XML is the primary format for data sharing on the Exchange Network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 smtClean="0">
                <a:latin typeface="Calibri"/>
                <a:cs typeface="Calibri"/>
              </a:rPr>
              <a:t>Data are tagged with descriptive names and structured to enable </a:t>
            </a:r>
            <a:r>
              <a:rPr lang="en-US" dirty="0">
                <a:latin typeface="Calibri"/>
                <a:cs typeface="Calibri"/>
              </a:rPr>
              <a:t>automated, machine-to-machine </a:t>
            </a:r>
            <a:r>
              <a:rPr lang="en-US" dirty="0" smtClean="0">
                <a:latin typeface="Calibri"/>
                <a:cs typeface="Calibri"/>
              </a:rPr>
              <a:t>exchanges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 smtClean="0">
                <a:latin typeface="Calibri"/>
                <a:cs typeface="Calibri"/>
              </a:rPr>
              <a:t>Data exchanges have a schema that defines the proper structure of an XML file 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 smtClean="0">
                <a:latin typeface="Calibri"/>
                <a:cs typeface="Calibri"/>
              </a:rPr>
              <a:t>More on XML later…</a:t>
            </a:r>
          </a:p>
        </p:txBody>
      </p:sp>
    </p:spTree>
    <p:extLst>
      <p:ext uri="{BB962C8B-B14F-4D97-AF65-F5344CB8AC3E}">
        <p14:creationId xmlns:p14="http://schemas.microsoft.com/office/powerpoint/2010/main" val="329351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D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97001"/>
            <a:ext cx="3018367" cy="1552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9731" y="1236135"/>
            <a:ext cx="5592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Data Exchange Template</a:t>
            </a:r>
          </a:p>
          <a:p>
            <a:r>
              <a:rPr lang="en-US" dirty="0" smtClean="0">
                <a:latin typeface="Calibri"/>
                <a:cs typeface="Calibri"/>
              </a:rPr>
              <a:t>Document that lists the data </a:t>
            </a:r>
            <a:r>
              <a:rPr lang="en-US" dirty="0">
                <a:latin typeface="Calibri"/>
                <a:cs typeface="Calibri"/>
              </a:rPr>
              <a:t>elements </a:t>
            </a:r>
            <a:r>
              <a:rPr lang="en-US" dirty="0" smtClean="0">
                <a:latin typeface="Calibri"/>
                <a:cs typeface="Calibri"/>
              </a:rPr>
              <a:t>included in a data exchange along with </a:t>
            </a:r>
            <a:r>
              <a:rPr lang="en-US" dirty="0">
                <a:latin typeface="Calibri"/>
                <a:cs typeface="Calibri"/>
              </a:rPr>
              <a:t>their definitions and validation rules.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471333"/>
            <a:ext cx="8534399" cy="318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DETs are </a:t>
            </a:r>
            <a:r>
              <a:rPr lang="en-US" dirty="0">
                <a:latin typeface="Calibri"/>
                <a:cs typeface="Calibri"/>
              </a:rPr>
              <a:t>more </a:t>
            </a:r>
            <a:r>
              <a:rPr lang="en-US" dirty="0" smtClean="0">
                <a:latin typeface="Calibri"/>
                <a:cs typeface="Calibri"/>
              </a:rPr>
              <a:t>human-readable representations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dirty="0" smtClean="0">
                <a:latin typeface="Calibri"/>
                <a:cs typeface="Calibri"/>
              </a:rPr>
              <a:t>XML schema</a:t>
            </a:r>
          </a:p>
          <a:p>
            <a:pPr marL="342900" indent="-342900">
              <a:buFont typeface="Arial"/>
              <a:buChar char="•"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Useful for helping partners </a:t>
            </a:r>
            <a:r>
              <a:rPr lang="en-US" dirty="0">
                <a:latin typeface="Calibri"/>
                <a:cs typeface="Calibri"/>
              </a:rPr>
              <a:t>map </a:t>
            </a:r>
            <a:r>
              <a:rPr lang="en-US" dirty="0" smtClean="0">
                <a:latin typeface="Calibri"/>
                <a:cs typeface="Calibri"/>
              </a:rPr>
              <a:t>information in source databases to the schema </a:t>
            </a:r>
            <a:endParaRPr lang="en-US" b="1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DETs are required documentation for any Exchange Network data exchange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A </a:t>
            </a:r>
            <a:r>
              <a:rPr lang="en-US" dirty="0">
                <a:latin typeface="Calibri"/>
                <a:cs typeface="Calibri"/>
              </a:rPr>
              <a:t>standard template for DETs is available on the Exchange Network Website.</a:t>
            </a:r>
          </a:p>
        </p:txBody>
      </p:sp>
    </p:spTree>
    <p:extLst>
      <p:ext uri="{BB962C8B-B14F-4D97-AF65-F5344CB8AC3E}">
        <p14:creationId xmlns:p14="http://schemas.microsoft.com/office/powerpoint/2010/main" val="27908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FC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2" y="1410305"/>
            <a:ext cx="3061960" cy="1591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1351" y="1236135"/>
            <a:ext cx="5486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Flow Configuration Document</a:t>
            </a:r>
          </a:p>
          <a:p>
            <a:r>
              <a:rPr lang="en-US" dirty="0" smtClean="0">
                <a:latin typeface="Calibri"/>
                <a:cs typeface="Calibri"/>
              </a:rPr>
              <a:t>The document that identifies and standardizes a data exchange’s technical configuration and business processes.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471333"/>
            <a:ext cx="853439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Defines available web services and allowable query parameters</a:t>
            </a:r>
          </a:p>
          <a:p>
            <a:pPr marL="342900" indent="-342900">
              <a:buFont typeface="Arial"/>
              <a:buChar char="•"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Basic instruction manual for exchanging data on the Network </a:t>
            </a:r>
          </a:p>
          <a:p>
            <a:pPr marL="342900" indent="-342900">
              <a:buFont typeface="Arial"/>
              <a:buChar char="•"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FCDs are required documentation for any Exchange Network data exchange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11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A </a:t>
            </a:r>
            <a:r>
              <a:rPr lang="en-US" dirty="0">
                <a:latin typeface="Calibri"/>
                <a:cs typeface="Calibri"/>
              </a:rPr>
              <a:t>standard template for </a:t>
            </a:r>
            <a:r>
              <a:rPr lang="en-US" dirty="0" smtClean="0">
                <a:latin typeface="Calibri"/>
                <a:cs typeface="Calibri"/>
              </a:rPr>
              <a:t>FCDs </a:t>
            </a:r>
            <a:r>
              <a:rPr lang="en-US" dirty="0">
                <a:latin typeface="Calibri"/>
                <a:cs typeface="Calibri"/>
              </a:rPr>
              <a:t>is available on the Exchange Network Website.</a:t>
            </a:r>
          </a:p>
        </p:txBody>
      </p:sp>
    </p:spTree>
    <p:extLst>
      <p:ext uri="{BB962C8B-B14F-4D97-AF65-F5344CB8AC3E}">
        <p14:creationId xmlns:p14="http://schemas.microsoft.com/office/powerpoint/2010/main" val="24887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3A0D9-CDD8-4C88-8E4F-3D9402A03E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T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1397000"/>
            <a:ext cx="3039534" cy="160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1351" y="1236135"/>
            <a:ext cx="5486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/>
                <a:cs typeface="Calibri"/>
              </a:rPr>
              <a:t>Trading Partner Agreement</a:t>
            </a:r>
          </a:p>
          <a:p>
            <a:r>
              <a:rPr lang="en-US" dirty="0">
                <a:latin typeface="Calibri"/>
                <a:cs typeface="Calibri"/>
              </a:rPr>
              <a:t>D</a:t>
            </a:r>
            <a:r>
              <a:rPr lang="en-US" dirty="0" smtClean="0">
                <a:latin typeface="Calibri"/>
                <a:cs typeface="Calibri"/>
              </a:rPr>
              <a:t>efines responsibilities </a:t>
            </a:r>
            <a:r>
              <a:rPr lang="en-US" dirty="0">
                <a:latin typeface="Calibri"/>
                <a:cs typeface="Calibri"/>
              </a:rPr>
              <a:t>in </a:t>
            </a:r>
            <a:r>
              <a:rPr lang="en-US" dirty="0" smtClean="0">
                <a:latin typeface="Calibri"/>
                <a:cs typeface="Calibri"/>
              </a:rPr>
              <a:t>data stewardship</a:t>
            </a:r>
            <a:r>
              <a:rPr lang="en-US" dirty="0">
                <a:latin typeface="Calibri"/>
                <a:cs typeface="Calibri"/>
              </a:rPr>
              <a:t>, security, and other </a:t>
            </a:r>
            <a:r>
              <a:rPr lang="en-US" dirty="0" smtClean="0">
                <a:latin typeface="Calibri"/>
                <a:cs typeface="Calibri"/>
              </a:rPr>
              <a:t>items </a:t>
            </a:r>
            <a:r>
              <a:rPr lang="en-US" dirty="0">
                <a:latin typeface="Calibri"/>
                <a:cs typeface="Calibri"/>
              </a:rPr>
              <a:t>for the effective exchange of </a:t>
            </a:r>
            <a:r>
              <a:rPr lang="en-US" dirty="0" smtClean="0">
                <a:latin typeface="Calibri"/>
                <a:cs typeface="Calibri"/>
              </a:rPr>
              <a:t>information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289908"/>
            <a:ext cx="85343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Intended to </a:t>
            </a:r>
            <a:r>
              <a:rPr lang="en-US" dirty="0">
                <a:latin typeface="Calibri"/>
                <a:cs typeface="Calibri"/>
              </a:rPr>
              <a:t>encourage partners to clarify the </a:t>
            </a:r>
            <a:r>
              <a:rPr lang="en-US" dirty="0" smtClean="0">
                <a:latin typeface="Calibri"/>
                <a:cs typeface="Calibri"/>
              </a:rPr>
              <a:t>use</a:t>
            </a:r>
            <a:r>
              <a:rPr lang="en-US" dirty="0">
                <a:latin typeface="Calibri"/>
                <a:cs typeface="Calibri"/>
              </a:rPr>
              <a:t>, ownership, type, quality, and frequency of data </a:t>
            </a:r>
            <a:r>
              <a:rPr lang="en-US" dirty="0" smtClean="0">
                <a:latin typeface="Calibri"/>
                <a:cs typeface="Calibri"/>
              </a:rPr>
              <a:t>exchanged. </a:t>
            </a:r>
          </a:p>
          <a:p>
            <a:pPr marL="342900" indent="-342900">
              <a:buFont typeface="Arial"/>
              <a:buChar char="•"/>
            </a:pPr>
            <a:endParaRPr lang="en-US" sz="8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Used in the absence of other written agreements that define a data sharing relationship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(Performance Partnership Agreements/Grants, Cooperative Agreements, etc.)</a:t>
            </a:r>
          </a:p>
          <a:p>
            <a:pPr marL="342900" indent="-342900">
              <a:buFont typeface="Arial"/>
              <a:buChar char="•"/>
            </a:pPr>
            <a:endParaRPr lang="en-US" sz="8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Guidance on creating TPAs is available on the Exchange </a:t>
            </a:r>
            <a:r>
              <a:rPr lang="en-US" dirty="0">
                <a:latin typeface="Calibri"/>
                <a:cs typeface="Calibri"/>
              </a:rPr>
              <a:t>Network </a:t>
            </a:r>
            <a:r>
              <a:rPr lang="en-US" dirty="0" smtClean="0">
                <a:latin typeface="Calibri"/>
                <a:cs typeface="Calibri"/>
              </a:rPr>
              <a:t>Website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9846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1718</Words>
  <Application>Microsoft Macintosh PowerPoint</Application>
  <PresentationFormat>On-screen Show (4:3)</PresentationFormat>
  <Paragraphs>339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Exchange Network Essentials II</vt:lpstr>
      <vt:lpstr>Agenda</vt:lpstr>
      <vt:lpstr>Network Alphabet Soup</vt:lpstr>
      <vt:lpstr>Network Terminology</vt:lpstr>
      <vt:lpstr>Network Terminology</vt:lpstr>
      <vt:lpstr>Network Terminology</vt:lpstr>
      <vt:lpstr>Network Terminology</vt:lpstr>
      <vt:lpstr>Network Terminology</vt:lpstr>
      <vt:lpstr>Network Terminology</vt:lpstr>
      <vt:lpstr>Network Terminology</vt:lpstr>
      <vt:lpstr>Network Terminology</vt:lpstr>
      <vt:lpstr>Network Terminology</vt:lpstr>
      <vt:lpstr>Network Terminology</vt:lpstr>
      <vt:lpstr>Network Terminology</vt:lpstr>
      <vt:lpstr>Network Terminology</vt:lpstr>
      <vt:lpstr>Network Technology</vt:lpstr>
      <vt:lpstr>Network Technology (cont’d)</vt:lpstr>
      <vt:lpstr>Network Technology (cont’d)</vt:lpstr>
      <vt:lpstr>XML (eXtensible Markup Language)</vt:lpstr>
      <vt:lpstr>XML (eXtensible Markup Language)</vt:lpstr>
      <vt:lpstr>XML (eXtensible Markup Language)</vt:lpstr>
      <vt:lpstr>XML Schema</vt:lpstr>
      <vt:lpstr>XML Schema (cont’d)</vt:lpstr>
      <vt:lpstr>XML on the Exchange Network</vt:lpstr>
      <vt:lpstr>Creating XML files</vt:lpstr>
      <vt:lpstr>What are Web Services?</vt:lpstr>
      <vt:lpstr>Web Services (Cont’d)</vt:lpstr>
      <vt:lpstr>Web Services (Cont’d)</vt:lpstr>
      <vt:lpstr>Exchange Network Tools</vt:lpstr>
      <vt:lpstr>Data Exchange Scenario #1: Submitting Data to a Partner</vt:lpstr>
      <vt:lpstr>Submitting Data over the Exchange Network</vt:lpstr>
      <vt:lpstr>Data Exchange Scenario #2: Querying Data from a Partner</vt:lpstr>
      <vt:lpstr>Querying Data  over the Exchange Network</vt:lpstr>
      <vt:lpstr>Soliciting Data over the Exchange Network</vt:lpstr>
      <vt:lpstr>Contact Information</vt:lpstr>
      <vt:lpstr>PowerPoint Presentation</vt:lpstr>
    </vt:vector>
  </TitlesOfParts>
  <Company>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Information  eXchange Network</dc:title>
  <dc:creator>hullmw</dc:creator>
  <cp:lastModifiedBy>Kurt Rakouskas</cp:lastModifiedBy>
  <cp:revision>135</cp:revision>
  <dcterms:created xsi:type="dcterms:W3CDTF">2002-10-09T11:58:55Z</dcterms:created>
  <dcterms:modified xsi:type="dcterms:W3CDTF">2012-05-25T04:22:40Z</dcterms:modified>
</cp:coreProperties>
</file>