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4" r:id="rId6"/>
    <p:sldId id="260" r:id="rId7"/>
    <p:sldId id="263" r:id="rId8"/>
    <p:sldId id="267" r:id="rId9"/>
    <p:sldId id="268" r:id="rId10"/>
    <p:sldId id="269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EEB500"/>
    <a:srgbClr val="E2A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573DDC2-053C-4E71-9754-BD2F5A351FFF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6409205-6A81-45DB-BEC8-85650CBCB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7392" y="2209800"/>
            <a:ext cx="2101207" cy="400110"/>
          </a:xfrm>
          <a:prstGeom prst="rect">
            <a:avLst/>
          </a:prstGeom>
          <a:solidFill>
            <a:srgbClr val="DEA900"/>
          </a:solidFill>
          <a:effectLst>
            <a:glow rad="63500">
              <a:srgbClr val="EEB500">
                <a:alpha val="40000"/>
              </a:srgb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8A54"/>
                </a:solidFill>
                <a:latin typeface="Andalus" pitchFamily="18" charset="-78"/>
              </a:rPr>
              <a:t>Roger Miller, P.G</a:t>
            </a:r>
            <a:r>
              <a:rPr lang="en-US" dirty="0">
                <a:solidFill>
                  <a:srgbClr val="049259"/>
                </a:solidFill>
                <a:latin typeface="Andalus" pitchFamily="18" charset="-7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4953000" cy="1200329"/>
          </a:xfrm>
          <a:prstGeom prst="rect">
            <a:avLst/>
          </a:prstGeom>
          <a:solidFill>
            <a:srgbClr val="DEA900"/>
          </a:solidFill>
          <a:effectLst>
            <a:glow rad="63500">
              <a:srgbClr val="EEB500">
                <a:alpha val="40000"/>
              </a:srgb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49259"/>
                </a:solidFill>
                <a:latin typeface="Biondi" pitchFamily="2" charset="0"/>
              </a:rPr>
              <a:t>WQX and the Arkansas Ambient Groundwater Quality Database</a:t>
            </a:r>
            <a:endParaRPr lang="en-US" sz="2400" dirty="0">
              <a:solidFill>
                <a:srgbClr val="049259"/>
              </a:solidFill>
              <a:latin typeface="Biondi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635105"/>
            <a:ext cx="2887715" cy="2384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191000"/>
            <a:ext cx="3250749" cy="1182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531585"/>
            <a:ext cx="2887715" cy="31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7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features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7924800" cy="3276600"/>
          </a:xfrm>
        </p:spPr>
        <p:txBody>
          <a:bodyPr/>
          <a:lstStyle/>
          <a:p>
            <a:r>
              <a:rPr lang="en-US" dirty="0" smtClean="0"/>
              <a:t>Digitization of historic “legacy” data from various sources</a:t>
            </a:r>
          </a:p>
          <a:p>
            <a:r>
              <a:rPr lang="en-US" dirty="0" smtClean="0"/>
              <a:t>Consistent flow of current ambient ADEQ groundwater data to STORET</a:t>
            </a:r>
          </a:p>
          <a:p>
            <a:r>
              <a:rPr lang="en-US" dirty="0" smtClean="0"/>
              <a:t>Interactive map to </a:t>
            </a:r>
            <a:r>
              <a:rPr lang="en-US" dirty="0"/>
              <a:t>select </a:t>
            </a:r>
            <a:r>
              <a:rPr lang="en-US" dirty="0" smtClean="0"/>
              <a:t>data types and locations</a:t>
            </a:r>
          </a:p>
          <a:p>
            <a:r>
              <a:rPr lang="en-US" dirty="0" smtClean="0"/>
              <a:t>Simultaneous access to USGS and ADEQ databases</a:t>
            </a:r>
          </a:p>
          <a:p>
            <a:r>
              <a:rPr lang="en-US" dirty="0" smtClean="0"/>
              <a:t>Various export formats (WQX-XML, MS-Excel, CSV/tab delimited)</a:t>
            </a:r>
          </a:p>
          <a:p>
            <a:r>
              <a:rPr lang="en-US" dirty="0" smtClean="0"/>
              <a:t>Visualization techniques for analysis and comparison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1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1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Uses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ambient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Groundwater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Assess background conditions</a:t>
            </a:r>
          </a:p>
          <a:p>
            <a:r>
              <a:rPr lang="en-US" dirty="0" smtClean="0"/>
              <a:t>Support groundwater research</a:t>
            </a:r>
            <a:endParaRPr lang="en-US" dirty="0"/>
          </a:p>
          <a:p>
            <a:r>
              <a:rPr lang="en-US" dirty="0" smtClean="0"/>
              <a:t>Support ADEQ permitting decisions</a:t>
            </a:r>
          </a:p>
          <a:p>
            <a:r>
              <a:rPr lang="en-US" dirty="0" smtClean="0"/>
              <a:t>Guide public </a:t>
            </a:r>
            <a:r>
              <a:rPr lang="en-US" dirty="0"/>
              <a:t>water supply </a:t>
            </a:r>
            <a:r>
              <a:rPr lang="en-US" dirty="0" smtClean="0"/>
              <a:t>well siting and development</a:t>
            </a:r>
            <a:endParaRPr lang="en-US" dirty="0"/>
          </a:p>
          <a:p>
            <a:r>
              <a:rPr lang="en-US" dirty="0"/>
              <a:t>Support groundwater management </a:t>
            </a:r>
            <a:r>
              <a:rPr lang="en-US" dirty="0" smtClean="0"/>
              <a:t>decisions (protection, conservation, standards-setting)</a:t>
            </a:r>
          </a:p>
          <a:p>
            <a:r>
              <a:rPr lang="en-US" dirty="0" smtClean="0"/>
              <a:t>Evaluate spatial and temporal trends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884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Advantages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improved process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764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ADEQ:</a:t>
            </a:r>
          </a:p>
          <a:p>
            <a:r>
              <a:rPr lang="en-US" dirty="0" smtClean="0"/>
              <a:t>Groundwater data no longer distributed in separate tables</a:t>
            </a:r>
          </a:p>
          <a:p>
            <a:r>
              <a:rPr lang="en-US" dirty="0"/>
              <a:t>Built in error traps</a:t>
            </a:r>
          </a:p>
          <a:p>
            <a:r>
              <a:rPr lang="en-US" dirty="0" smtClean="0"/>
              <a:t>Frequent uploads to STORET</a:t>
            </a:r>
          </a:p>
          <a:p>
            <a:r>
              <a:rPr lang="en-US" dirty="0" smtClean="0"/>
              <a:t>Time savings</a:t>
            </a:r>
          </a:p>
          <a:p>
            <a:pPr marL="0" indent="0">
              <a:buNone/>
            </a:pPr>
            <a:r>
              <a:rPr lang="en-US" dirty="0" smtClean="0"/>
              <a:t>For users:</a:t>
            </a:r>
          </a:p>
          <a:p>
            <a:r>
              <a:rPr lang="en-US" dirty="0" smtClean="0"/>
              <a:t>Comprehensive database</a:t>
            </a:r>
            <a:endParaRPr lang="en-US" dirty="0"/>
          </a:p>
          <a:p>
            <a:r>
              <a:rPr lang="en-US" dirty="0" smtClean="0"/>
              <a:t>Web accessible</a:t>
            </a:r>
          </a:p>
          <a:p>
            <a:r>
              <a:rPr lang="en-US" dirty="0"/>
              <a:t>Map </a:t>
            </a:r>
            <a:r>
              <a:rPr lang="en-US" dirty="0" smtClean="0"/>
              <a:t>display/selection</a:t>
            </a:r>
            <a:endParaRPr lang="en-US" dirty="0"/>
          </a:p>
          <a:p>
            <a:r>
              <a:rPr lang="en-US" dirty="0" smtClean="0"/>
              <a:t>Integral graphical depictions for analysis and comparison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5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4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905000"/>
            <a:ext cx="7162800" cy="3657600"/>
          </a:xfrm>
        </p:spPr>
        <p:txBody>
          <a:bodyPr/>
          <a:lstStyle/>
          <a:p>
            <a:r>
              <a:rPr lang="en-US" dirty="0" smtClean="0"/>
              <a:t>ADEQ Groundwater Protection Program information</a:t>
            </a:r>
          </a:p>
          <a:p>
            <a:r>
              <a:rPr lang="en-US" dirty="0"/>
              <a:t>N</a:t>
            </a:r>
            <a:r>
              <a:rPr lang="en-US" dirty="0" smtClean="0"/>
              <a:t>eed for database upgrade/modernization</a:t>
            </a:r>
          </a:p>
          <a:p>
            <a:r>
              <a:rPr lang="en-US" dirty="0" smtClean="0"/>
              <a:t>Project objectives and principal components</a:t>
            </a:r>
          </a:p>
          <a:p>
            <a:r>
              <a:rPr lang="en-US" dirty="0" smtClean="0"/>
              <a:t>End uses and specific applications</a:t>
            </a:r>
          </a:p>
          <a:p>
            <a:r>
              <a:rPr lang="en-US" dirty="0" smtClean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xmlns="" val="1185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10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ADEQ Groundwater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Protection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7924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History and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Housed in Planning Branch of Water Division (non-regulatory)</a:t>
            </a:r>
          </a:p>
          <a:p>
            <a:r>
              <a:rPr lang="en-US" dirty="0" smtClean="0"/>
              <a:t>Normal staff:  2 geologists; one supervisory/program manager</a:t>
            </a:r>
          </a:p>
          <a:p>
            <a:r>
              <a:rPr lang="en-US" dirty="0" smtClean="0"/>
              <a:t>Funding:  Percentage of EPA Clean Water Act Section 106 Grant</a:t>
            </a:r>
          </a:p>
          <a:p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“prototype” </a:t>
            </a:r>
            <a:r>
              <a:rPr lang="en-US" dirty="0" smtClean="0"/>
              <a:t>ambient monitoring </a:t>
            </a:r>
            <a:r>
              <a:rPr lang="en-US" dirty="0"/>
              <a:t>areas </a:t>
            </a:r>
            <a:r>
              <a:rPr lang="en-US" dirty="0" smtClean="0"/>
              <a:t>established in late </a:t>
            </a:r>
            <a:r>
              <a:rPr lang="en-US" dirty="0"/>
              <a:t>1980s</a:t>
            </a:r>
          </a:p>
        </p:txBody>
      </p:sp>
    </p:spTree>
    <p:extLst>
      <p:ext uri="{BB962C8B-B14F-4D97-AF65-F5344CB8AC3E}">
        <p14:creationId xmlns:p14="http://schemas.microsoft.com/office/powerpoint/2010/main" xmlns="" val="197738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ADEQ Groundwater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Protection program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27660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CAF278"/>
              </a:buClr>
              <a:buNone/>
            </a:pPr>
            <a:r>
              <a:rPr lang="en-US" sz="2000" dirty="0">
                <a:solidFill>
                  <a:prstClr val="white"/>
                </a:solidFill>
              </a:rPr>
              <a:t>Principal responsibilities</a:t>
            </a:r>
            <a:r>
              <a:rPr lang="en-US" sz="2000" dirty="0" smtClean="0">
                <a:solidFill>
                  <a:prstClr val="white"/>
                </a:solidFill>
              </a:rPr>
              <a:t>:</a:t>
            </a:r>
          </a:p>
          <a:p>
            <a:pPr marL="0" lvl="0" indent="0">
              <a:buClr>
                <a:srgbClr val="CAF278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Manage Ambient Groundwater Quality monitoring program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Administer funding provided to other state GW Protection Programs, e.g. Wellhead Protection Program at AR Dept. of Health</a:t>
            </a: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Technical support to ADEQ staff, other agencies and organizations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Collaboration with University researchers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Remediation </a:t>
            </a:r>
            <a:r>
              <a:rPr lang="en-US" dirty="0" smtClean="0">
                <a:solidFill>
                  <a:prstClr val="white"/>
                </a:solidFill>
              </a:rPr>
              <a:t>oversight - contamination events not covered by existing regulations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9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Ambient Groundwater Monitoring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Currently 11 </a:t>
            </a:r>
            <a:r>
              <a:rPr lang="en-US" dirty="0"/>
              <a:t>monitoring areas </a:t>
            </a:r>
            <a:r>
              <a:rPr lang="en-US" dirty="0" smtClean="0"/>
              <a:t>established, 1 in development</a:t>
            </a:r>
            <a:endParaRPr lang="en-US" dirty="0"/>
          </a:p>
          <a:p>
            <a:r>
              <a:rPr lang="en-US" dirty="0"/>
              <a:t>Approximately 295 active sites, </a:t>
            </a:r>
            <a:r>
              <a:rPr lang="en-US" dirty="0" smtClean="0"/>
              <a:t> of 431 sites </a:t>
            </a:r>
            <a:r>
              <a:rPr lang="en-US" dirty="0"/>
              <a:t>sampled since inception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Monitoring schedule</a:t>
            </a:r>
            <a:r>
              <a:rPr lang="en-US" dirty="0">
                <a:solidFill>
                  <a:prstClr val="white"/>
                </a:solidFill>
              </a:rPr>
              <a:t>: </a:t>
            </a:r>
            <a:r>
              <a:rPr lang="en-US" dirty="0" smtClean="0">
                <a:solidFill>
                  <a:prstClr val="white"/>
                </a:solidFill>
              </a:rPr>
              <a:t>each site sampled every </a:t>
            </a:r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baseline="30000" dirty="0">
                <a:solidFill>
                  <a:prstClr val="white"/>
                </a:solidFill>
              </a:rPr>
              <a:t>rd</a:t>
            </a:r>
            <a:r>
              <a:rPr lang="en-US" dirty="0">
                <a:solidFill>
                  <a:prstClr val="white"/>
                </a:solidFill>
              </a:rPr>
              <a:t> year on </a:t>
            </a:r>
            <a:r>
              <a:rPr lang="en-US" dirty="0" smtClean="0">
                <a:solidFill>
                  <a:prstClr val="white"/>
                </a:solidFill>
              </a:rPr>
              <a:t>average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Types of monitoring sites:</a:t>
            </a:r>
          </a:p>
          <a:p>
            <a:pPr lvl="1">
              <a:buClr>
                <a:srgbClr val="CAF278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Domestic wells</a:t>
            </a:r>
          </a:p>
          <a:p>
            <a:pPr lvl="1">
              <a:buClr>
                <a:srgbClr val="CAF278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Public water supply wells</a:t>
            </a:r>
          </a:p>
          <a:p>
            <a:pPr lvl="1">
              <a:buClr>
                <a:srgbClr val="CAF278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Springs</a:t>
            </a:r>
          </a:p>
          <a:p>
            <a:pPr lvl="1">
              <a:buClr>
                <a:srgbClr val="CAF278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Monitoring wells</a:t>
            </a:r>
          </a:p>
          <a:p>
            <a:pPr lvl="1">
              <a:buClr>
                <a:srgbClr val="CAF278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Research sites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8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Types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57400"/>
            <a:ext cx="7924800" cy="4114800"/>
          </a:xfrm>
        </p:spPr>
        <p:txBody>
          <a:bodyPr/>
          <a:lstStyle/>
          <a:p>
            <a:r>
              <a:rPr lang="en-US" dirty="0" smtClean="0"/>
              <a:t>General chemistry: Major ions, trace metals, nutrients, Total Organic Carbon (TOC)</a:t>
            </a:r>
          </a:p>
          <a:p>
            <a:r>
              <a:rPr lang="en-US" dirty="0" smtClean="0"/>
              <a:t>Volatile Organic Compounds (VOCs) and/or Semi-volatiles (SVOCs) where warranted</a:t>
            </a:r>
          </a:p>
          <a:p>
            <a:r>
              <a:rPr lang="en-US" dirty="0"/>
              <a:t>Field parameters – pH, </a:t>
            </a:r>
            <a:r>
              <a:rPr lang="en-US" dirty="0" smtClean="0"/>
              <a:t>specific conductance</a:t>
            </a:r>
            <a:r>
              <a:rPr lang="en-US" dirty="0"/>
              <a:t>, temperature, dissolved </a:t>
            </a:r>
            <a:r>
              <a:rPr lang="en-US" dirty="0" smtClean="0"/>
              <a:t>oxygen (DO), </a:t>
            </a:r>
            <a:r>
              <a:rPr lang="en-US" dirty="0"/>
              <a:t>and oxidation-reduction potential (ORP)</a:t>
            </a:r>
          </a:p>
          <a:p>
            <a:r>
              <a:rPr lang="en-US" dirty="0" smtClean="0"/>
              <a:t>Site attributes – locational coordinates, well type (use), date drilled, well depth, casing depth, geologic unit name, water-producing zones,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7505"/>
            <a:ext cx="7924800" cy="731838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Existing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Database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disadvantages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7924800" cy="2971800"/>
          </a:xfrm>
        </p:spPr>
        <p:txBody>
          <a:bodyPr/>
          <a:lstStyle/>
          <a:p>
            <a:pPr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Not available online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Data </a:t>
            </a:r>
            <a:r>
              <a:rPr lang="en-US" dirty="0">
                <a:solidFill>
                  <a:prstClr val="white"/>
                </a:solidFill>
              </a:rPr>
              <a:t>not </a:t>
            </a:r>
            <a:r>
              <a:rPr lang="en-US" dirty="0" smtClean="0">
                <a:solidFill>
                  <a:prstClr val="white"/>
                </a:solidFill>
              </a:rPr>
              <a:t>aggregated </a:t>
            </a:r>
            <a:r>
              <a:rPr lang="en-US" dirty="0">
                <a:solidFill>
                  <a:prstClr val="white"/>
                </a:solidFill>
              </a:rPr>
              <a:t>into single database</a:t>
            </a:r>
          </a:p>
          <a:p>
            <a:pPr lvl="0">
              <a:buClr>
                <a:srgbClr val="CAF278"/>
              </a:buClr>
            </a:pPr>
            <a:r>
              <a:rPr lang="en-US" dirty="0">
                <a:solidFill>
                  <a:prstClr val="white"/>
                </a:solidFill>
              </a:rPr>
              <a:t>Lab results </a:t>
            </a:r>
            <a:r>
              <a:rPr lang="en-US" dirty="0" smtClean="0">
                <a:solidFill>
                  <a:prstClr val="white"/>
                </a:solidFill>
              </a:rPr>
              <a:t>are not </a:t>
            </a:r>
            <a:r>
              <a:rPr lang="en-US" dirty="0">
                <a:solidFill>
                  <a:prstClr val="white"/>
                </a:solidFill>
              </a:rPr>
              <a:t>available in single </a:t>
            </a:r>
            <a:r>
              <a:rPr lang="en-US" dirty="0" smtClean="0">
                <a:solidFill>
                  <a:prstClr val="white"/>
                </a:solidFill>
              </a:rPr>
              <a:t>worksheet; manually compiled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Data management process is time-consuming and error prone</a:t>
            </a:r>
          </a:p>
          <a:p>
            <a:pPr lvl="0">
              <a:buClr>
                <a:srgbClr val="CAF278"/>
              </a:buClr>
            </a:pPr>
            <a:r>
              <a:rPr lang="en-US" dirty="0" smtClean="0">
                <a:solidFill>
                  <a:prstClr val="white"/>
                </a:solidFill>
              </a:rPr>
              <a:t>Older </a:t>
            </a:r>
            <a:r>
              <a:rPr lang="en-US" dirty="0">
                <a:solidFill>
                  <a:prstClr val="white"/>
                </a:solidFill>
              </a:rPr>
              <a:t>data not available electronically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077200" cy="7318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Need for upgrade/modernization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536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origination and application process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200400"/>
          </a:xfrm>
        </p:spPr>
        <p:txBody>
          <a:bodyPr/>
          <a:lstStyle/>
          <a:p>
            <a:r>
              <a:rPr lang="en-US" dirty="0" smtClean="0"/>
              <a:t>Discussions with USGS and other agencies that maintain GW data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Develop and finalize </a:t>
            </a:r>
            <a:r>
              <a:rPr lang="en-US" dirty="0"/>
              <a:t>p</a:t>
            </a:r>
            <a:r>
              <a:rPr lang="en-US" dirty="0" smtClean="0"/>
              <a:t>roposal</a:t>
            </a:r>
          </a:p>
          <a:p>
            <a:r>
              <a:rPr lang="en-US" dirty="0" smtClean="0"/>
              <a:t>Establish time lines of separate goals</a:t>
            </a:r>
          </a:p>
          <a:p>
            <a:r>
              <a:rPr lang="en-US" dirty="0" smtClean="0"/>
              <a:t>Develop budget for each goal and various phases</a:t>
            </a:r>
          </a:p>
          <a:p>
            <a:r>
              <a:rPr lang="en-US" dirty="0" smtClean="0"/>
              <a:t>Agency review/approval process</a:t>
            </a:r>
          </a:p>
          <a:p>
            <a:r>
              <a:rPr lang="en-US" dirty="0" smtClean="0"/>
              <a:t>Application, follow-up revisions and other submissions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3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Project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Goal 1 (ADEQ):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Collect and standardize existing “legacy” data from disparate sources (ADEQ and other agencies and organizations)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Upload legacy data to EPA STORET database</a:t>
            </a:r>
          </a:p>
          <a:p>
            <a:r>
              <a:rPr lang="en-US" dirty="0" smtClean="0"/>
              <a:t>Goal 2 (ADEQ):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Establish</a:t>
            </a:r>
            <a:r>
              <a:rPr lang="en-US" dirty="0" smtClean="0"/>
              <a:t> automatic flow of ambient groundwater data from ADEQ Laboratory Information Management System (LIMS) to STORET</a:t>
            </a:r>
          </a:p>
          <a:p>
            <a:r>
              <a:rPr lang="en-US" dirty="0" smtClean="0"/>
              <a:t>Goal 3 (USGS) Develop and deploy a map-based web page to: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Provide simultaneous online access to USGS NWIS and STORET 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Allow depiction and selection of sites on interactive map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Download selected data in various formats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Provide built-in visualization of data via hydrochemical plots for analysis and comparison of analytical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12672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596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Slide 1</vt:lpstr>
      <vt:lpstr>Outline</vt:lpstr>
      <vt:lpstr>ADEQ Groundwater  Protection program</vt:lpstr>
      <vt:lpstr>ADEQ Groundwater  Protection program cont’d.</vt:lpstr>
      <vt:lpstr>Ambient Groundwater Monitoring Program</vt:lpstr>
      <vt:lpstr>Types of data</vt:lpstr>
      <vt:lpstr>Existing Database disadvantages</vt:lpstr>
      <vt:lpstr>Project origination and application process</vt:lpstr>
      <vt:lpstr>Project Objectives </vt:lpstr>
      <vt:lpstr>Project features</vt:lpstr>
      <vt:lpstr>Uses of ambient  Groundwater Data</vt:lpstr>
      <vt:lpstr>Advantages of improved process</vt:lpstr>
    </vt:vector>
  </TitlesOfParts>
  <Company>Arkansas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Exchange Network grant</dc:title>
  <dc:creator>Miller, Roger</dc:creator>
  <cp:lastModifiedBy>Darcy Peth</cp:lastModifiedBy>
  <cp:revision>71</cp:revision>
  <dcterms:created xsi:type="dcterms:W3CDTF">2012-05-21T18:37:08Z</dcterms:created>
  <dcterms:modified xsi:type="dcterms:W3CDTF">2012-05-24T16:30:01Z</dcterms:modified>
</cp:coreProperties>
</file>