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99" r:id="rId4"/>
    <p:sldId id="300" r:id="rId5"/>
    <p:sldId id="301" r:id="rId6"/>
    <p:sldId id="302" r:id="rId7"/>
    <p:sldId id="303" r:id="rId8"/>
    <p:sldId id="289" r:id="rId9"/>
    <p:sldId id="267" r:id="rId10"/>
    <p:sldId id="291" r:id="rId11"/>
    <p:sldId id="266" r:id="rId12"/>
    <p:sldId id="295" r:id="rId13"/>
    <p:sldId id="294" r:id="rId14"/>
    <p:sldId id="293" r:id="rId15"/>
    <p:sldId id="297" r:id="rId16"/>
    <p:sldId id="272" r:id="rId17"/>
    <p:sldId id="288" r:id="rId18"/>
    <p:sldId id="292" r:id="rId19"/>
    <p:sldId id="296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 autoAdjust="0"/>
    <p:restoredTop sz="94714" autoAdjust="0"/>
  </p:normalViewPr>
  <p:slideViewPr>
    <p:cSldViewPr>
      <p:cViewPr varScale="1">
        <p:scale>
          <a:sx n="104" d="100"/>
          <a:sy n="104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49242C-F7E0-436A-AE71-DCABC3030C68}" type="datetimeFigureOut">
              <a:rPr lang="en-US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B91C62-84FB-441B-B54D-E4BC3736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6390A-A6C3-4541-99FE-EC72C25F406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93C9E-A1F6-4473-A141-4685CD7EAA9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93C9E-A1F6-4473-A141-4685CD7EAA9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93C9E-A1F6-4473-A141-4685CD7EAA9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93C9E-A1F6-4473-A141-4685CD7EAA9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1A74-0277-4DBB-8926-DDFC59C95083}" type="datetimeFigureOut">
              <a:rPr lang="en-US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494821-56D4-45EA-858B-357FF8287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A794-CC1E-4311-958D-1D46CEE979AD}" type="datetimeFigureOut">
              <a:rPr lang="en-US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7022-3B7B-400F-B964-520CE17B0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327D-77DB-4614-861C-BE489910FA12}" type="datetimeFigureOut">
              <a:rPr lang="en-US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6E60D44-A6E9-4A37-B1EC-5CB7C9045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CF6B5F-4523-4A58-AE01-7683EB28A992}" type="datetimeFigureOut">
              <a:rPr lang="en-US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B5F1D-D647-4008-AFFB-DE357B581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open-waters" TargetMode="External"/><Relationship Id="rId2" Type="http://schemas.openxmlformats.org/officeDocument/2006/relationships/hyperlink" Target="http://www.gnu.org/licenses/gpl.tx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timms@open-environment.org" TargetMode="External"/><Relationship Id="rId2" Type="http://schemas.openxmlformats.org/officeDocument/2006/relationships/hyperlink" Target="mailto:fharjo@muscogeenation-nsn.go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858000" cy="28194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i="1" cap="none" dirty="0" smtClean="0">
                <a:solidFill>
                  <a:srgbClr val="00B050"/>
                </a:solidFill>
              </a:rPr>
              <a:t>(Open Source)</a:t>
            </a:r>
            <a:r>
              <a:rPr lang="en-US" sz="2900" i="1" cap="none" dirty="0" smtClean="0"/>
              <a:t> </a:t>
            </a:r>
            <a:r>
              <a:rPr lang="en-US" sz="3400" cap="none" dirty="0" smtClean="0"/>
              <a:t>Water Quality Data Management with Embedded WQX Synchronization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Rebecca </a:t>
            </a:r>
            <a:r>
              <a:rPr lang="en-US" sz="2000" dirty="0" err="1" smtClean="0"/>
              <a:t>ColemaN</a:t>
            </a:r>
            <a:r>
              <a:rPr lang="en-US" sz="2000" dirty="0" smtClean="0"/>
              <a:t> – Muscogee (Creek) Nation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FRANK HARJO – Muscogee (Creek) Nation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Doug </a:t>
            </a:r>
            <a:r>
              <a:rPr lang="en-US" sz="2000" dirty="0" err="1" smtClean="0"/>
              <a:t>Timms</a:t>
            </a:r>
            <a:r>
              <a:rPr lang="en-US" sz="2000" dirty="0" smtClean="0"/>
              <a:t> – Open-environment.org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May 31, 2012</a:t>
            </a:r>
            <a:endParaRPr lang="en-US" dirty="0"/>
          </a:p>
        </p:txBody>
      </p:sp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Using Direct WQX Synchronization to Avoid WQX Submission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 Waters Features</a:t>
            </a:r>
            <a:endParaRPr lang="en-US" dirty="0"/>
          </a:p>
        </p:txBody>
      </p:sp>
      <p:sp>
        <p:nvSpPr>
          <p:cNvPr id="12291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572000"/>
          </a:xfrm>
        </p:spPr>
        <p:txBody>
          <a:bodyPr/>
          <a:lstStyle/>
          <a:p>
            <a:r>
              <a:rPr lang="en-US" sz="2400" smtClean="0"/>
              <a:t>Bulk data import (Excel/CSV)</a:t>
            </a:r>
          </a:p>
          <a:p>
            <a:r>
              <a:rPr lang="en-US" sz="2400" smtClean="0"/>
              <a:t>Data export (Excel/XML)</a:t>
            </a:r>
          </a:p>
          <a:p>
            <a:r>
              <a:rPr lang="en-US" sz="2400" smtClean="0"/>
              <a:t>Data charting module</a:t>
            </a:r>
          </a:p>
          <a:p>
            <a:r>
              <a:rPr lang="en-US" sz="2400" smtClean="0"/>
              <a:t>Configurable System Complexity</a:t>
            </a:r>
          </a:p>
          <a:p>
            <a:pPr lvl="1"/>
            <a:r>
              <a:rPr lang="en-US" sz="1900" smtClean="0"/>
              <a:t>Users define which columns appear on each screen</a:t>
            </a:r>
          </a:p>
          <a:p>
            <a:pPr lvl="1"/>
            <a:r>
              <a:rPr lang="en-US" sz="1900" smtClean="0"/>
              <a:t>Remove data fields that are of no interest to agency to streamline data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9500" t="19556" r="6387" b="14195"/>
          <a:stretch>
            <a:fillRect/>
          </a:stretch>
        </p:blipFill>
        <p:spPr bwMode="auto">
          <a:xfrm>
            <a:off x="144463" y="1524000"/>
            <a:ext cx="87709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 Waters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20000" y="5562600"/>
            <a:ext cx="1295400" cy="762000"/>
          </a:xfrm>
          <a:prstGeom prst="wedgeRoundRectCallout">
            <a:avLst>
              <a:gd name="adj1" fmla="val 31618"/>
              <a:gd name="adj2" fmla="val -1018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Filtered results can be exported to Excel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096000" y="5562600"/>
            <a:ext cx="1371600" cy="762000"/>
          </a:xfrm>
          <a:prstGeom prst="wedgeRoundRectCallout">
            <a:avLst>
              <a:gd name="adj1" fmla="val 117402"/>
              <a:gd name="adj2" fmla="val -11812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can specify which columns to appear on each page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5562600"/>
            <a:ext cx="1371600" cy="762000"/>
          </a:xfrm>
          <a:prstGeom prst="wedgeRoundRectCallout">
            <a:avLst>
              <a:gd name="adj1" fmla="val 238235"/>
              <a:gd name="adj2" fmla="val -3968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Latest WQX submission is refreshed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1000" t="17778" r="6000" b="12000"/>
          <a:stretch>
            <a:fillRect/>
          </a:stretch>
        </p:blipFill>
        <p:spPr bwMode="auto">
          <a:xfrm>
            <a:off x="228600" y="1676400"/>
            <a:ext cx="8645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Activity / Results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5943600"/>
            <a:ext cx="1447800" cy="609600"/>
          </a:xfrm>
          <a:prstGeom prst="wedgeRoundRectCallout">
            <a:avLst>
              <a:gd name="adj1" fmla="val -74557"/>
              <a:gd name="adj2" fmla="val -20218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Inline data editing for speedier data entry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362200" y="5791200"/>
            <a:ext cx="1371600" cy="762000"/>
          </a:xfrm>
          <a:prstGeom prst="wedgeRoundRectCallout">
            <a:avLst>
              <a:gd name="adj1" fmla="val 81985"/>
              <a:gd name="adj2" fmla="val -28812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defines which data goes to EPA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 Data Synchronization</a:t>
            </a:r>
            <a:endParaRPr lang="en-US" dirty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 l="10800" t="19200" r="4601" b="10400"/>
          <a:stretch>
            <a:fillRect/>
          </a:stretch>
        </p:blipFill>
        <p:spPr bwMode="auto">
          <a:xfrm>
            <a:off x="287338" y="1828800"/>
            <a:ext cx="86280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Submission Transaction Logging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9500" t="19556" r="18500" b="20889"/>
          <a:stretch>
            <a:fillRect/>
          </a:stretch>
        </p:blipFill>
        <p:spPr bwMode="auto">
          <a:xfrm>
            <a:off x="304800" y="1828800"/>
            <a:ext cx="8516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2362200" y="5791200"/>
            <a:ext cx="1752600" cy="762000"/>
          </a:xfrm>
          <a:prstGeom prst="wedgeRoundRectCallout">
            <a:avLst>
              <a:gd name="adj1" fmla="val -65841"/>
              <a:gd name="adj2" fmla="val -27562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 submission history stored and associated with updated data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724400" y="4572000"/>
            <a:ext cx="1371600" cy="609600"/>
          </a:xfrm>
          <a:prstGeom prst="wedgeRoundRectCallout">
            <a:avLst>
              <a:gd name="adj1" fmla="val -170280"/>
              <a:gd name="adj2" fmla="val -27031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Manual submission option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8504238" cy="4343400"/>
          </a:xfrm>
        </p:spPr>
        <p:txBody>
          <a:bodyPr/>
          <a:lstStyle/>
          <a:p>
            <a:r>
              <a:rPr lang="en-US" sz="2400" dirty="0" smtClean="0"/>
              <a:t>Exchange Network isn’t designed for granular data synchronization</a:t>
            </a:r>
          </a:p>
          <a:p>
            <a:pPr lvl="1"/>
            <a:r>
              <a:rPr lang="en-US" sz="1900" dirty="0" smtClean="0"/>
              <a:t>Submitting 1 tiny little result = 1 minute round trip</a:t>
            </a:r>
          </a:p>
          <a:p>
            <a:pPr lvl="1"/>
            <a:r>
              <a:rPr lang="en-US" sz="1900" dirty="0" smtClean="0"/>
              <a:t>Submitting 20 bytes of information = tens of thousands of bytes of request/response files</a:t>
            </a:r>
          </a:p>
          <a:p>
            <a:r>
              <a:rPr lang="en-US" sz="2400" dirty="0" smtClean="0"/>
              <a:t>WQX Flow isn’t optimized for machine-to-machine automation: </a:t>
            </a:r>
          </a:p>
          <a:p>
            <a:pPr lvl="1"/>
            <a:r>
              <a:rPr lang="en-US" sz="1900" dirty="0" smtClean="0"/>
              <a:t>Validation results come back in two different formats (schema validation errors in 1 XML format, business validation errors in different XML format – zipped)</a:t>
            </a:r>
          </a:p>
          <a:p>
            <a:pPr lvl="1"/>
            <a:r>
              <a:rPr lang="en-US" sz="1900" dirty="0" smtClean="0"/>
              <a:t>Validation errors not the most machine-readable:</a:t>
            </a:r>
          </a:p>
          <a:p>
            <a:pPr>
              <a:buFont typeface="Wingdings 2" pitchFamily="18" charset="2"/>
              <a:buNone/>
            </a:pPr>
            <a:r>
              <a:rPr lang="en-US" sz="1000" dirty="0" smtClean="0"/>
              <a:t>		&lt;</a:t>
            </a:r>
            <a:r>
              <a:rPr lang="en-US" sz="1000" dirty="0" err="1" smtClean="0"/>
              <a:t>LogDetail</a:t>
            </a:r>
            <a:r>
              <a:rPr lang="en-US" sz="1000" dirty="0" smtClean="0"/>
              <a:t>&gt;</a:t>
            </a:r>
          </a:p>
          <a:p>
            <a:pPr>
              <a:buFont typeface="Wingdings 2" pitchFamily="18" charset="2"/>
              <a:buNone/>
            </a:pPr>
            <a:r>
              <a:rPr lang="en-US" sz="1000" dirty="0" smtClean="0"/>
              <a:t>			&lt;Type&gt;Error&lt;/Type&gt;</a:t>
            </a:r>
          </a:p>
          <a:p>
            <a:pPr>
              <a:buFont typeface="Wingdings 2" pitchFamily="18" charset="2"/>
              <a:buNone/>
            </a:pPr>
            <a:r>
              <a:rPr lang="en-US" sz="1000" dirty="0" smtClean="0"/>
              <a:t>			&lt;Text&gt;When Result Detection Condition Text is &amp;</a:t>
            </a:r>
            <a:r>
              <a:rPr lang="en-US" sz="1000" dirty="0" err="1" smtClean="0"/>
              <a:t>apos;Not</a:t>
            </a:r>
            <a:r>
              <a:rPr lang="en-US" sz="1000" dirty="0" smtClean="0"/>
              <a:t> </a:t>
            </a:r>
            <a:r>
              <a:rPr lang="en-US" sz="1000" dirty="0" err="1" smtClean="0"/>
              <a:t>Detected&amp;apos</a:t>
            </a:r>
            <a:r>
              <a:rPr lang="en-US" sz="1000" dirty="0" smtClean="0"/>
              <a:t>; , &amp;</a:t>
            </a:r>
            <a:r>
              <a:rPr lang="en-US" sz="1000" dirty="0" err="1" smtClean="0"/>
              <a:t>apos;Present</a:t>
            </a:r>
            <a:r>
              <a:rPr lang="en-US" sz="1000" dirty="0" smtClean="0"/>
              <a:t> Above Quantification </a:t>
            </a:r>
            <a:r>
              <a:rPr lang="en-US" sz="1000" dirty="0" err="1" smtClean="0"/>
              <a:t>Limit&amp;apos</a:t>
            </a:r>
            <a:r>
              <a:rPr lang="en-US" sz="1000" dirty="0" smtClean="0"/>
              <a:t>; or &amp;</a:t>
            </a:r>
            <a:r>
              <a:rPr lang="en-US" sz="1000" dirty="0" err="1" smtClean="0"/>
              <a:t>apos;Present</a:t>
            </a:r>
            <a:r>
              <a:rPr lang="en-US" sz="1000" dirty="0" smtClean="0"/>
              <a:t> Below Quantification </a:t>
            </a:r>
            <a:r>
              <a:rPr lang="en-US" sz="1000" dirty="0" err="1" smtClean="0"/>
              <a:t>Limit&amp;apos</a:t>
            </a:r>
            <a:r>
              <a:rPr lang="en-US" sz="1000" dirty="0" smtClean="0"/>
              <a:t>;, then the Detection </a:t>
            </a:r>
            <a:r>
              <a:rPr lang="en-US" sz="1000" dirty="0" err="1" smtClean="0"/>
              <a:t>Quantitation</a:t>
            </a:r>
            <a:r>
              <a:rPr lang="en-US" sz="1000" dirty="0" smtClean="0"/>
              <a:t> Limit Type Name and Detection </a:t>
            </a:r>
            <a:r>
              <a:rPr lang="en-US" sz="1000" dirty="0" err="1" smtClean="0"/>
              <a:t>Quantitation</a:t>
            </a:r>
            <a:r>
              <a:rPr lang="en-US" sz="1000" dirty="0" smtClean="0"/>
              <a:t> Limit Measure must be reported.&lt;/Text&gt;</a:t>
            </a:r>
          </a:p>
          <a:p>
            <a:pPr>
              <a:buFont typeface="Wingdings 2" pitchFamily="18" charset="2"/>
              <a:buNone/>
            </a:pPr>
            <a:r>
              <a:rPr lang="en-US" sz="1000" dirty="0" smtClean="0"/>
              <a:t>			&lt;Context&gt;Result (Line 13)&lt;/Context&gt;</a:t>
            </a:r>
          </a:p>
          <a:p>
            <a:pPr>
              <a:buFont typeface="Wingdings 2" pitchFamily="18" charset="2"/>
              <a:buNone/>
            </a:pPr>
            <a:r>
              <a:rPr lang="en-US" sz="1000" dirty="0" smtClean="0"/>
              <a:t>		&lt;/</a:t>
            </a:r>
            <a:r>
              <a:rPr lang="en-US" sz="1000" dirty="0" err="1" smtClean="0"/>
              <a:t>LogDetail</a:t>
            </a:r>
            <a:r>
              <a:rPr lang="en-US" sz="1000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20483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4238" cy="4343400"/>
          </a:xfrm>
        </p:spPr>
        <p:txBody>
          <a:bodyPr/>
          <a:lstStyle/>
          <a:p>
            <a:r>
              <a:rPr lang="en-US" sz="2400" smtClean="0"/>
              <a:t>The Open Source Definition*:</a:t>
            </a:r>
          </a:p>
          <a:p>
            <a:pPr lvl="1"/>
            <a:r>
              <a:rPr lang="en-US" sz="1900" b="1" u="sng" smtClean="0"/>
              <a:t>Free redistribution:</a:t>
            </a:r>
            <a:r>
              <a:rPr lang="en-US" sz="1900" b="1" smtClean="0"/>
              <a:t> </a:t>
            </a:r>
            <a:r>
              <a:rPr lang="en-US" sz="1900" smtClean="0"/>
              <a:t>don’t restrict any party from giving away or selling the software </a:t>
            </a:r>
          </a:p>
          <a:p>
            <a:pPr lvl="1"/>
            <a:r>
              <a:rPr lang="en-US" sz="1900" b="1" u="sng" smtClean="0"/>
              <a:t>Source code:</a:t>
            </a:r>
            <a:r>
              <a:rPr lang="en-US" sz="1900" b="1" smtClean="0"/>
              <a:t> </a:t>
            </a:r>
            <a:r>
              <a:rPr lang="en-US" sz="1900" smtClean="0"/>
              <a:t>must be a well publicized means of obtaining source code…preferably downloading via the Internet without charge</a:t>
            </a:r>
          </a:p>
          <a:p>
            <a:pPr lvl="1"/>
            <a:r>
              <a:rPr lang="en-US" sz="1900" b="1" u="sng" smtClean="0"/>
              <a:t>Derived works:</a:t>
            </a:r>
            <a:r>
              <a:rPr lang="en-US" sz="1900" b="1" smtClean="0"/>
              <a:t> </a:t>
            </a:r>
            <a:r>
              <a:rPr lang="en-US" sz="1900" smtClean="0"/>
              <a:t>must allow modifications and derived works, and allow them to be distributed</a:t>
            </a:r>
          </a:p>
          <a:p>
            <a:pPr lvl="1"/>
            <a:r>
              <a:rPr lang="en-US" sz="1900" b="1" u="sng" smtClean="0"/>
              <a:t>No discrimination:</a:t>
            </a:r>
            <a:r>
              <a:rPr lang="en-US" sz="1900" smtClean="0"/>
              <a:t> license must be available to all (e.g. don’t restrict license to only government users or prevent competitors from using)</a:t>
            </a:r>
          </a:p>
          <a:p>
            <a:r>
              <a:rPr lang="en-US" sz="2400" smtClean="0"/>
              <a:t>Open Waters:</a:t>
            </a:r>
          </a:p>
          <a:p>
            <a:pPr lvl="1"/>
            <a:r>
              <a:rPr lang="en-US" sz="1900" smtClean="0"/>
              <a:t>License: GPL v3 (</a:t>
            </a:r>
            <a:r>
              <a:rPr lang="en-US" sz="2000" smtClean="0">
                <a:hlinkClick r:id="rId2"/>
              </a:rPr>
              <a:t>http://www.gnu.org/licenses/gpl.txt</a:t>
            </a:r>
            <a:r>
              <a:rPr lang="en-US" sz="2000" smtClean="0"/>
              <a:t>)</a:t>
            </a:r>
          </a:p>
          <a:p>
            <a:pPr lvl="1"/>
            <a:r>
              <a:rPr lang="en-US" sz="2000" smtClean="0"/>
              <a:t>Available at: </a:t>
            </a:r>
            <a:r>
              <a:rPr lang="en-US" sz="2000" smtClean="0">
                <a:hlinkClick r:id="rId3"/>
              </a:rPr>
              <a:t>http://code.google.com/p/open-waters</a:t>
            </a:r>
            <a:endParaRPr lang="en-US" sz="1900" smtClean="0"/>
          </a:p>
          <a:p>
            <a:pPr lvl="1"/>
            <a:endParaRPr lang="en-US" sz="1900" smtClean="0"/>
          </a:p>
          <a:p>
            <a:pPr lvl="1"/>
            <a:endParaRPr lang="en-US" sz="1900" smtClean="0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52400" y="6429375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* source: www.opensource.org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4238" cy="4343400"/>
          </a:xfrm>
        </p:spPr>
        <p:txBody>
          <a:bodyPr/>
          <a:lstStyle/>
          <a:p>
            <a:r>
              <a:rPr lang="en-US" sz="2400" dirty="0" smtClean="0"/>
              <a:t>Data Synchronization Support: </a:t>
            </a:r>
          </a:p>
          <a:p>
            <a:pPr lvl="1"/>
            <a:r>
              <a:rPr lang="en-US" sz="1900" dirty="0" smtClean="0"/>
              <a:t>When modernizing existing Exchange Network Data flows, EPA should consider supporting the option of more granular data synchronization</a:t>
            </a:r>
          </a:p>
          <a:p>
            <a:r>
              <a:rPr lang="en-US" sz="2400" dirty="0" smtClean="0"/>
              <a:t>Open Source: </a:t>
            </a:r>
          </a:p>
          <a:p>
            <a:pPr lvl="1"/>
            <a:r>
              <a:rPr lang="en-US" sz="1900" dirty="0" smtClean="0"/>
              <a:t>When software is advertized as Open Source, check against the open source criteria</a:t>
            </a:r>
          </a:p>
          <a:p>
            <a:pPr lvl="1"/>
            <a:r>
              <a:rPr lang="en-US" sz="1900" dirty="0" smtClean="0"/>
              <a:t>Consider TCO (Total Cost of Ownership) versus initial license fee (upgrades, locked-in-maintenance)</a:t>
            </a:r>
          </a:p>
          <a:p>
            <a:pPr lvl="1"/>
            <a:r>
              <a:rPr lang="en-US" sz="1900" dirty="0" smtClean="0"/>
              <a:t>Consider where is the “sweet spot” of buy-</a:t>
            </a:r>
            <a:r>
              <a:rPr lang="en-US" sz="1900" dirty="0" err="1" smtClean="0"/>
              <a:t>vs</a:t>
            </a:r>
            <a:r>
              <a:rPr lang="en-US" sz="1900" dirty="0" smtClean="0"/>
              <a:t>-build, and then be there</a:t>
            </a:r>
          </a:p>
          <a:p>
            <a:pPr lvl="1"/>
            <a:r>
              <a:rPr lang="en-US" sz="1900" dirty="0" smtClean="0"/>
              <a:t>Open Source software promotes collaboration and sharing among partners to build top-notch solutions</a:t>
            </a:r>
          </a:p>
          <a:p>
            <a:pPr lvl="2">
              <a:buFont typeface="Wingdings" pitchFamily="2" charset="2"/>
              <a:buNone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					(sounds  like the Exchange Network…)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52400" y="6429375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* source: www.opensource.org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Presentation 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Muscogee (Creek) Nation WQX Solution</a:t>
            </a:r>
          </a:p>
          <a:p>
            <a:pPr eaLnBrk="1" hangingPunct="1"/>
            <a:r>
              <a:rPr lang="en-US" dirty="0" smtClean="0"/>
              <a:t>Project Background </a:t>
            </a:r>
          </a:p>
          <a:p>
            <a:pPr lvl="1" eaLnBrk="1" hangingPunct="1"/>
            <a:r>
              <a:rPr lang="en-US" dirty="0" smtClean="0"/>
              <a:t>Project Requirements</a:t>
            </a:r>
          </a:p>
          <a:p>
            <a:pPr lvl="1" eaLnBrk="1" hangingPunct="1"/>
            <a:r>
              <a:rPr lang="en-US" dirty="0" smtClean="0"/>
              <a:t>Review of Existing Solutions</a:t>
            </a:r>
          </a:p>
          <a:p>
            <a:pPr eaLnBrk="1" hangingPunct="1"/>
            <a:r>
              <a:rPr lang="en-US" dirty="0" smtClean="0"/>
              <a:t>Open Waters - How we address these issues</a:t>
            </a:r>
          </a:p>
          <a:p>
            <a:pPr eaLnBrk="1" hangingPunct="1"/>
            <a:r>
              <a:rPr lang="en-US" dirty="0" smtClean="0"/>
              <a:t>Demo </a:t>
            </a:r>
          </a:p>
          <a:p>
            <a:pPr eaLnBrk="1" hangingPunct="1"/>
            <a:r>
              <a:rPr lang="en-US" dirty="0" smtClean="0"/>
              <a:t>Current Limitations / Lessons Learned</a:t>
            </a:r>
          </a:p>
          <a:p>
            <a:pPr eaLnBrk="1" hangingPunct="1"/>
            <a:r>
              <a:rPr lang="en-US" dirty="0" smtClean="0"/>
              <a:t>Open Source Publishing: </a:t>
            </a:r>
          </a:p>
          <a:p>
            <a:pPr lvl="1" eaLnBrk="1" hangingPunct="1"/>
            <a:r>
              <a:rPr lang="en-US" dirty="0" smtClean="0"/>
              <a:t>Best Practices</a:t>
            </a:r>
          </a:p>
          <a:p>
            <a:pPr lvl="1" eaLnBrk="1" hangingPunct="1"/>
            <a:r>
              <a:rPr lang="en-US" dirty="0" smtClean="0"/>
              <a:t>Recommendation for Exchange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68425" y="3736975"/>
            <a:ext cx="6480175" cy="16732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2"/>
              </a:rPr>
              <a:t>fharjo@muscogeenation-nsn.gov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3"/>
              </a:rPr>
              <a:t>RColeman@muscogeenation-nsn.gov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Doug.timms@open-environment.org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362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400" noProof="0" dirty="0" smtClean="0">
                <a:solidFill>
                  <a:prstClr val="black"/>
                </a:solidFill>
                <a:latin typeface="Georgia"/>
                <a:cs typeface="+mn-cs"/>
              </a:rPr>
              <a:t>O</a:t>
            </a:r>
            <a:r>
              <a:rPr lang="en-US" sz="2400" dirty="0" err="1" smtClean="0">
                <a:solidFill>
                  <a:prstClr val="black"/>
                </a:solidFill>
                <a:latin typeface="Georgia"/>
                <a:cs typeface="+mn-cs"/>
              </a:rPr>
              <a:t>kmulgee</a:t>
            </a:r>
            <a:r>
              <a:rPr lang="en-US" sz="2400" dirty="0" smtClean="0">
                <a:solidFill>
                  <a:prstClr val="black"/>
                </a:solidFill>
                <a:latin typeface="Georgia"/>
                <a:cs typeface="+mn-cs"/>
              </a:rPr>
              <a:t>, OK located 30 miles south of Tulsa, OK</a:t>
            </a:r>
            <a:r>
              <a:rPr kumimoji="0" lang="en-US" sz="240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240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noProof="0" dirty="0" smtClean="0">
                <a:solidFill>
                  <a:prstClr val="black"/>
                </a:solidFill>
                <a:latin typeface="Georgia"/>
              </a:rPr>
              <a:t>Over 70,000 Tribal Citizens</a:t>
            </a:r>
            <a:endParaRPr kumimoji="0" lang="en-US" sz="2400" u="none" strike="noStrike" kern="0" cap="none" spc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240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Georgia"/>
              </a:rPr>
              <a:t>Tribal Jurisdiction covers 4,867 sq miles</a:t>
            </a:r>
            <a:endParaRPr kumimoji="0" lang="en-US" sz="2400" u="none" strike="noStrike" kern="0" cap="none" spc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2400" u="none" strike="noStrike" kern="0" cap="none" spc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eorgia"/>
              </a:rPr>
              <a:t>Tribal Jurisdiction includes parts or all of 11 counties</a:t>
            </a:r>
            <a:endParaRPr kumimoji="0" lang="en-US" sz="2400" u="none" strike="noStrike" kern="0" cap="none" spc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Muscogee (Creek) Nation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MCN_JURISDICTION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Muscogee (Creek) Water Quality Program</a:t>
            </a: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934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Began monitoring with Clean Water Act, Section 106 EPA funding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Program has expanded to include eight different sites &amp; biological testing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In the process of developing in-house laboratory for water quality parameters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Working on expanding the water program to include analysis and other types of sampling</a:t>
            </a:r>
          </a:p>
        </p:txBody>
      </p:sp>
      <p:pic>
        <p:nvPicPr>
          <p:cNvPr id="4" name="Picture 3" descr="Josie Cree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600" y="1752600"/>
            <a:ext cx="1905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Past Data Challenges</a:t>
            </a: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 centralized data repository or sharing outlets within the tribe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Data management is handled through excel files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Data is not submitted on a regularly scheduled basis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Submission of data to EPA through the WQX web tool is cumbersome and complicated for non-technical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Meeting the Tribe’s Needs</a:t>
            </a: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Ability to share information with tribal decision makers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A need to archive or search past records easily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A solution the end user can easily operate without being too technical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Incorporate geographic information systems (GIS) to allow the overlay of other tribal data with water quality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What’s Being Developed</a:t>
            </a: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management application that integrates data synchronization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Flexible solution that will allow the water program to expand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An application that will allow other tribes that don’t have the infrastructure to submit their </a:t>
            </a:r>
            <a:r>
              <a:rPr lang="en-US" dirty="0" smtClean="0"/>
              <a:t>own data </a:t>
            </a:r>
            <a:r>
              <a:rPr lang="en-US" dirty="0" smtClean="0"/>
              <a:t>to </a:t>
            </a:r>
            <a:r>
              <a:rPr lang="en-US" dirty="0" smtClean="0"/>
              <a:t>EPA, could possibly submit it through our application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Review of Existing Solutions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1624" y="1527174"/>
            <a:ext cx="8689975" cy="4949825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Multi-step WQX Submission process: </a:t>
            </a:r>
            <a:r>
              <a:rPr lang="en-US" sz="2000" dirty="0" smtClean="0"/>
              <a:t>requires user to interact with 2 or more systems</a:t>
            </a:r>
          </a:p>
          <a:p>
            <a:pPr lvl="1" eaLnBrk="1" hangingPunct="1"/>
            <a:r>
              <a:rPr lang="en-US" sz="1800" dirty="0" smtClean="0"/>
              <a:t>Data management system + Node</a:t>
            </a:r>
          </a:p>
          <a:p>
            <a:pPr lvl="1" eaLnBrk="1" hangingPunct="1"/>
            <a:r>
              <a:rPr lang="en-US" sz="1800" dirty="0" smtClean="0"/>
              <a:t>Data management system + WQX Web</a:t>
            </a:r>
          </a:p>
          <a:p>
            <a:pPr eaLnBrk="1" hangingPunct="1"/>
            <a:r>
              <a:rPr lang="en-US" sz="2000" b="1" dirty="0" smtClean="0"/>
              <a:t>Delayed Data Validation: </a:t>
            </a:r>
            <a:r>
              <a:rPr lang="en-US" sz="2000" dirty="0" smtClean="0"/>
              <a:t>User isn’t notified of WQX submission validations until WQX submission is made, which may be months after data collection</a:t>
            </a:r>
          </a:p>
          <a:p>
            <a:pPr eaLnBrk="1" hangingPunct="1"/>
            <a:r>
              <a:rPr lang="en-US" sz="2000" b="1" dirty="0" smtClean="0"/>
              <a:t>One-size-fits-all-</a:t>
            </a:r>
            <a:r>
              <a:rPr lang="en-US" sz="2000" b="1" dirty="0" err="1" smtClean="0"/>
              <a:t>itis</a:t>
            </a:r>
            <a:r>
              <a:rPr lang="en-US" sz="2000" b="1" dirty="0" smtClean="0"/>
              <a:t>: </a:t>
            </a:r>
            <a:r>
              <a:rPr lang="en-US" sz="2000" dirty="0" smtClean="0"/>
              <a:t>Screens littered with many data fields to satisfy a large user base, but many data fields of no interest to MCN</a:t>
            </a:r>
          </a:p>
          <a:p>
            <a:pPr eaLnBrk="1" hangingPunct="1"/>
            <a:r>
              <a:rPr lang="en-US" sz="2000" b="1" dirty="0" smtClean="0"/>
              <a:t>Cost / Inflexibility: </a:t>
            </a:r>
            <a:r>
              <a:rPr lang="en-US" sz="2000" dirty="0" smtClean="0"/>
              <a:t>Proprietary solutions with either licensing costs or inflexible to tailoring to MCN’s needs (closed source) </a:t>
            </a:r>
          </a:p>
          <a:p>
            <a:pPr eaLnBrk="1" hangingPunct="1"/>
            <a:r>
              <a:rPr lang="en-US" sz="2000" b="1" dirty="0" smtClean="0"/>
              <a:t>Not Web Based: </a:t>
            </a:r>
            <a:r>
              <a:rPr lang="en-US" sz="2000" dirty="0" smtClean="0"/>
              <a:t>needed for future support of tribal towns that don’t want to install any software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 Waters Features (1 of 2)</a:t>
            </a:r>
            <a:endParaRPr lang="en-US" dirty="0"/>
          </a:p>
        </p:txBody>
      </p:sp>
      <p:sp>
        <p:nvSpPr>
          <p:cNvPr id="11267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572000"/>
          </a:xfrm>
        </p:spPr>
        <p:txBody>
          <a:bodyPr/>
          <a:lstStyle/>
          <a:p>
            <a:r>
              <a:rPr lang="en-US" sz="2400" smtClean="0"/>
              <a:t>Data Management for Different Data Types</a:t>
            </a:r>
          </a:p>
          <a:p>
            <a:pPr lvl="1"/>
            <a:r>
              <a:rPr lang="en-US" sz="1900" smtClean="0"/>
              <a:t>Field sampling</a:t>
            </a:r>
          </a:p>
          <a:p>
            <a:pPr lvl="1"/>
            <a:r>
              <a:rPr lang="en-US" sz="1900" smtClean="0"/>
              <a:t>Lab chemical sampling</a:t>
            </a:r>
          </a:p>
          <a:p>
            <a:pPr lvl="1"/>
            <a:r>
              <a:rPr lang="en-US" sz="1900" smtClean="0"/>
              <a:t>Biological monitoring w/ metrics &amp; indices</a:t>
            </a:r>
          </a:p>
          <a:p>
            <a:r>
              <a:rPr lang="en-US" sz="2400" smtClean="0"/>
              <a:t>Automated bi-directional synchronization with EPA</a:t>
            </a:r>
          </a:p>
          <a:p>
            <a:pPr lvl="1"/>
            <a:r>
              <a:rPr lang="en-US" sz="1900" smtClean="0"/>
              <a:t>Pulls EPA WQX domain values to populate drop-downs</a:t>
            </a:r>
          </a:p>
          <a:p>
            <a:pPr lvl="1"/>
            <a:r>
              <a:rPr lang="en-US" sz="1900" smtClean="0"/>
              <a:t>Data submitted to EPA WQX when user adds/updates/deletes records</a:t>
            </a:r>
          </a:p>
          <a:p>
            <a:pPr lvl="1"/>
            <a:r>
              <a:rPr lang="en-US" sz="1900" smtClean="0"/>
              <a:t>EPA WQX validation retrieved and original data updated</a:t>
            </a:r>
          </a:p>
          <a:p>
            <a:pPr lvl="1"/>
            <a:r>
              <a:rPr lang="en-US" sz="1900" smtClean="0"/>
              <a:t>All happens “behind the scenes” while user continues to manage data </a:t>
            </a:r>
          </a:p>
          <a:p>
            <a:pPr lvl="1"/>
            <a:r>
              <a:rPr lang="en-US" sz="1900" smtClean="0"/>
              <a:t>Complete log of all submission attempt and validation feedback is stored</a:t>
            </a:r>
          </a:p>
          <a:p>
            <a:pPr lvl="1"/>
            <a:r>
              <a:rPr lang="en-US" sz="1900" smtClean="0"/>
              <a:t>Only 1 application needed for WQ Data Management + WQX submission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8656</TotalTime>
  <Words>914</Words>
  <Application>Microsoft Office PowerPoint</Application>
  <PresentationFormat>On-screen Show (4:3)</PresentationFormat>
  <Paragraphs>141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Using Direct WQX Synchronization to Avoid WQX Submission</vt:lpstr>
      <vt:lpstr>Presentation Outline</vt:lpstr>
      <vt:lpstr>Slide 3</vt:lpstr>
      <vt:lpstr>Muscogee (Creek) Water Quality Program</vt:lpstr>
      <vt:lpstr>Past Data Challenges</vt:lpstr>
      <vt:lpstr>Meeting the Tribe’s Needs</vt:lpstr>
      <vt:lpstr>What’s Being Developed</vt:lpstr>
      <vt:lpstr>Review of Existing Solutions</vt:lpstr>
      <vt:lpstr>Open Waters Features (1 of 2)</vt:lpstr>
      <vt:lpstr>Open Waters Features</vt:lpstr>
      <vt:lpstr>Demo</vt:lpstr>
      <vt:lpstr>Open Waters</vt:lpstr>
      <vt:lpstr>Activity / Results</vt:lpstr>
      <vt:lpstr>Reference Data Synchronization</vt:lpstr>
      <vt:lpstr>Submission Transaction Logging</vt:lpstr>
      <vt:lpstr>Lessons Learned</vt:lpstr>
      <vt:lpstr>Lessons Learned</vt:lpstr>
      <vt:lpstr>Open Source</vt:lpstr>
      <vt:lpstr>Recommendations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open-environment.org</dc:creator>
  <cp:lastModifiedBy>gis.coord</cp:lastModifiedBy>
  <cp:revision>625</cp:revision>
  <dcterms:created xsi:type="dcterms:W3CDTF">2011-12-07T18:03:39Z</dcterms:created>
  <dcterms:modified xsi:type="dcterms:W3CDTF">2012-05-24T21:24:57Z</dcterms:modified>
</cp:coreProperties>
</file>