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86" r:id="rId4"/>
    <p:sldId id="277" r:id="rId5"/>
    <p:sldId id="278" r:id="rId6"/>
    <p:sldId id="285" r:id="rId7"/>
    <p:sldId id="289" r:id="rId8"/>
    <p:sldId id="290" r:id="rId9"/>
    <p:sldId id="288" r:id="rId10"/>
    <p:sldId id="287" r:id="rId11"/>
    <p:sldId id="280" r:id="rId12"/>
    <p:sldId id="282" r:id="rId13"/>
    <p:sldId id="281" r:id="rId14"/>
    <p:sldId id="283" r:id="rId15"/>
    <p:sldId id="295" r:id="rId16"/>
    <p:sldId id="291" r:id="rId17"/>
    <p:sldId id="292" r:id="rId18"/>
    <p:sldId id="293" r:id="rId19"/>
    <p:sldId id="294" r:id="rId20"/>
    <p:sldId id="296" r:id="rId21"/>
  </p:sldIdLst>
  <p:sldSz cx="9144000" cy="6858000" type="screen4x3"/>
  <p:notesSz cx="6858000" cy="9144000"/>
  <p:embeddedFontLst>
    <p:embeddedFont>
      <p:font typeface="MS PGothic" panose="020B0600070205080204" pitchFamily="34" charset="-128"/>
      <p:regular r:id="rId22"/>
    </p:embeddedFont>
    <p:embeddedFont>
      <p:font typeface="Bulo Regular" panose="02000000000000000000" pitchFamily="2" charset="0"/>
      <p:regular r:id="rId23"/>
    </p:embeddedFont>
    <p:embeddedFont>
      <p:font typeface="Bulo Bold" panose="02000000000000000000" pitchFamily="2" charset="0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357" autoAdjust="0"/>
  </p:normalViewPr>
  <p:slideViewPr>
    <p:cSldViewPr>
      <p:cViewPr varScale="1">
        <p:scale>
          <a:sx n="111" d="100"/>
          <a:sy n="111" d="100"/>
        </p:scale>
        <p:origin x="11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33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Bulo Bold" pitchFamily="50" charset="0"/>
                <a:ea typeface="Bulo Bold" pitchFamily="50" charset="0"/>
              </a:defRPr>
            </a:lvl1pPr>
          </a:lstStyle>
          <a:p>
            <a:r>
              <a:rPr lang="en-US" dirty="0" smtClean="0"/>
              <a:t>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6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4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440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40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72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ctr">
              <a:defRPr sz="36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957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03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Bulo Bold" pitchFamily="50" charset="0"/>
                <a:ea typeface="Bulo Bold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16325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Bulo Bold" pitchFamily="50" charset="0"/>
                <a:ea typeface="Bulo Bold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16325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59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486400" y="5867400"/>
            <a:ext cx="3200400" cy="854075"/>
          </a:xfrm>
          <a:prstGeom prst="rect">
            <a:avLst/>
          </a:prstGeom>
        </p:spPr>
        <p:txBody>
          <a:bodyPr/>
          <a:lstStyle/>
          <a:p>
            <a:fld id="{8BB14D61-AF94-43D0-B6E5-D153BABCC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7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9F67A1-718D-4064-87B9-AB2564BB7E66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86400" y="5867400"/>
            <a:ext cx="3200400" cy="854075"/>
          </a:xfrm>
          <a:prstGeom prst="rect">
            <a:avLst/>
          </a:prstGeom>
        </p:spPr>
        <p:txBody>
          <a:bodyPr/>
          <a:lstStyle/>
          <a:p>
            <a:fld id="{8BB14D61-AF94-43D0-B6E5-D153BABCC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36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365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03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3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581" y="4267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578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4902255"/>
            <a:ext cx="5486400" cy="3555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30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128982"/>
            <a:ext cx="2497271" cy="477993"/>
          </a:xfrm>
          <a:prstGeom prst="rect">
            <a:avLst/>
          </a:prstGeom>
        </p:spPr>
      </p:pic>
      <p:pic>
        <p:nvPicPr>
          <p:cNvPr id="5" name="Picture 2" descr="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26634"/>
            <a:ext cx="15335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erradex.com/gfx/terradex.gi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990" y="6096000"/>
            <a:ext cx="536810" cy="51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28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Bulo Bold" pitchFamily="50" charset="0"/>
          <a:ea typeface="Bulo Bold" pitchFamily="50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Bulo Regular" pitchFamily="50" charset="0"/>
          <a:ea typeface="Bulo Regular" pitchFamily="50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Bulo Regular" pitchFamily="50" charset="0"/>
          <a:ea typeface="Bulo Regular" pitchFamily="50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Bulo Regular" pitchFamily="50" charset="0"/>
          <a:ea typeface="Bulo Regular" pitchFamily="50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Bulo Regular" pitchFamily="50" charset="0"/>
          <a:ea typeface="Bulo Regular" pitchFamily="50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Bulo Regular" pitchFamily="50" charset="0"/>
          <a:ea typeface="Bulo Regular" pitchFamily="50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changenetwork.net/data-exchange/ic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Institutional Controls (IC)</a:t>
            </a:r>
            <a:br>
              <a:rPr lang="en-US" dirty="0" smtClean="0"/>
            </a:br>
            <a:r>
              <a:rPr lang="en-US" dirty="0" smtClean="0"/>
              <a:t>Data Flow </a:t>
            </a:r>
            <a:r>
              <a:rPr lang="en-US" dirty="0" smtClean="0"/>
              <a:t>Webinar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XML Schema </a:t>
            </a:r>
            <a:r>
              <a:rPr lang="en-US" dirty="0" smtClean="0"/>
              <a:t>and Data Services </a:t>
            </a:r>
            <a:r>
              <a:rPr lang="en-US" dirty="0" smtClean="0"/>
              <a:t>Overview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7/8/2013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 Query </a:t>
            </a:r>
            <a:r>
              <a:rPr lang="en-US" dirty="0" smtClean="0"/>
              <a:t>and Solicit Data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Requesting data from a partner can by done it two ways: </a:t>
            </a:r>
            <a:r>
              <a:rPr lang="en-US" b="1" dirty="0"/>
              <a:t>Query</a:t>
            </a:r>
            <a:r>
              <a:rPr lang="en-US" dirty="0"/>
              <a:t> or </a:t>
            </a:r>
            <a:r>
              <a:rPr lang="en-US" b="1" dirty="0"/>
              <a:t>Solicit</a:t>
            </a:r>
          </a:p>
          <a:p>
            <a:r>
              <a:rPr lang="en-US" dirty="0"/>
              <a:t>Query</a:t>
            </a:r>
          </a:p>
          <a:p>
            <a:pPr lvl="1"/>
            <a:r>
              <a:rPr lang="en-US" dirty="0"/>
              <a:t>Immediate response is returned</a:t>
            </a:r>
          </a:p>
          <a:p>
            <a:pPr lvl="1"/>
            <a:r>
              <a:rPr lang="en-US" dirty="0"/>
              <a:t>Ideal for getting smaller data sets</a:t>
            </a:r>
          </a:p>
          <a:p>
            <a:r>
              <a:rPr lang="en-US" dirty="0"/>
              <a:t>Solicit</a:t>
            </a:r>
          </a:p>
          <a:p>
            <a:pPr lvl="1"/>
            <a:r>
              <a:rPr lang="en-US" dirty="0"/>
              <a:t>Request the data, but come back later to download it</a:t>
            </a:r>
          </a:p>
          <a:p>
            <a:pPr lvl="1"/>
            <a:r>
              <a:rPr lang="en-US" dirty="0"/>
              <a:t>Server provides a Transaction ID to track the request</a:t>
            </a:r>
          </a:p>
          <a:p>
            <a:pPr marL="0" indent="-400050"/>
            <a:r>
              <a:rPr lang="en-US" dirty="0"/>
              <a:t>Both Query and Solicit support parameters for passing in </a:t>
            </a:r>
            <a:r>
              <a:rPr lang="en-US" dirty="0" smtClean="0"/>
              <a:t>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1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 FCD Data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2147888"/>
            <a:ext cx="76676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36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Service: GetICDataByChangeDate_v1.0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Returns </a:t>
            </a:r>
            <a:r>
              <a:rPr lang="en-US" dirty="0"/>
              <a:t>all IC data </a:t>
            </a:r>
            <a:r>
              <a:rPr lang="en-US" dirty="0" smtClean="0"/>
              <a:t>added or updated since a certain date. Used to refresh a requestor’s dataset with any changes since the last inquiry. </a:t>
            </a:r>
            <a:endParaRPr lang="en-US" dirty="0"/>
          </a:p>
          <a:p>
            <a:endParaRPr lang="en-US" dirty="0"/>
          </a:p>
          <a:p>
            <a:r>
              <a:rPr lang="en-US" dirty="0"/>
              <a:t>Parameters:</a:t>
            </a:r>
          </a:p>
          <a:p>
            <a:pPr lvl="1"/>
            <a:r>
              <a:rPr lang="en-US" dirty="0" err="1" smtClean="0"/>
              <a:t>ChangeDate</a:t>
            </a:r>
            <a:r>
              <a:rPr lang="en-US" dirty="0" smtClean="0"/>
              <a:t>(date, </a:t>
            </a:r>
            <a:r>
              <a:rPr lang="en-US" dirty="0"/>
              <a:t>required)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5477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Service: </a:t>
            </a:r>
            <a:r>
              <a:rPr lang="en-US" b="1" dirty="0" smtClean="0"/>
              <a:t>GetICDataByBoundingBox_v1.0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Returns </a:t>
            </a:r>
            <a:r>
              <a:rPr lang="en-US" dirty="0" smtClean="0"/>
              <a:t>all IC data within a </a:t>
            </a:r>
            <a:r>
              <a:rPr lang="en-US" dirty="0" err="1" smtClean="0"/>
              <a:t>lat</a:t>
            </a:r>
            <a:r>
              <a:rPr lang="en-US" dirty="0" smtClean="0"/>
              <a:t>/long box (area)</a:t>
            </a:r>
          </a:p>
          <a:p>
            <a:endParaRPr lang="en-US" dirty="0"/>
          </a:p>
          <a:p>
            <a:r>
              <a:rPr lang="en-US" dirty="0" smtClean="0"/>
              <a:t>Parameters:</a:t>
            </a:r>
          </a:p>
          <a:p>
            <a:pPr lvl="1"/>
            <a:r>
              <a:rPr lang="en-US" dirty="0" err="1"/>
              <a:t>BoundingCoordinateNorth</a:t>
            </a:r>
            <a:r>
              <a:rPr lang="en-US" dirty="0"/>
              <a:t>(decimal</a:t>
            </a:r>
            <a:r>
              <a:rPr lang="en-US" dirty="0" smtClean="0"/>
              <a:t>, required)</a:t>
            </a:r>
          </a:p>
          <a:p>
            <a:pPr lvl="1"/>
            <a:r>
              <a:rPr lang="en-US" dirty="0" err="1"/>
              <a:t>BoundingCoordinateSouth</a:t>
            </a:r>
            <a:r>
              <a:rPr lang="en-US" dirty="0"/>
              <a:t>(decimal </a:t>
            </a:r>
            <a:r>
              <a:rPr lang="en-US" dirty="0"/>
              <a:t>, required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/>
              <a:t>BoundingCoordinateWest</a:t>
            </a:r>
            <a:r>
              <a:rPr lang="en-US" dirty="0"/>
              <a:t>(decimal </a:t>
            </a:r>
            <a:r>
              <a:rPr lang="en-US" dirty="0"/>
              <a:t>, required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/>
              <a:t>BoundingCoordinateEast</a:t>
            </a:r>
            <a:r>
              <a:rPr lang="en-US" dirty="0"/>
              <a:t>(decimal </a:t>
            </a:r>
            <a:r>
              <a:rPr lang="en-US" dirty="0"/>
              <a:t>, required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369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Service: GetICDataByParameters_v1.0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Allows </a:t>
            </a:r>
            <a:r>
              <a:rPr lang="en-US" dirty="0" smtClean="0"/>
              <a:t>for a variety of criteria to be supplied, various filtering. Supplying no criteria returns all IC records.</a:t>
            </a:r>
          </a:p>
          <a:p>
            <a:r>
              <a:rPr lang="en-US" dirty="0" smtClean="0"/>
              <a:t>Parameters:</a:t>
            </a:r>
          </a:p>
          <a:p>
            <a:pPr lvl="1"/>
            <a:r>
              <a:rPr lang="en-US" dirty="0" err="1" smtClean="0"/>
              <a:t>InstrumentIdentifier</a:t>
            </a:r>
            <a:r>
              <a:rPr lang="en-US" dirty="0" smtClean="0"/>
              <a:t> (text</a:t>
            </a:r>
            <a:r>
              <a:rPr lang="en-US" dirty="0" smtClean="0"/>
              <a:t>, 0 or more)</a:t>
            </a:r>
          </a:p>
          <a:p>
            <a:pPr lvl="1"/>
            <a:r>
              <a:rPr lang="en-US" dirty="0" err="1" smtClean="0"/>
              <a:t>FacilityIdentifier</a:t>
            </a:r>
            <a:r>
              <a:rPr lang="en-US" dirty="0" smtClean="0"/>
              <a:t> (text, 0 or more)</a:t>
            </a:r>
          </a:p>
          <a:p>
            <a:pPr lvl="1"/>
            <a:r>
              <a:rPr lang="en-US" dirty="0" err="1" smtClean="0"/>
              <a:t>FacilitySiteName</a:t>
            </a:r>
            <a:r>
              <a:rPr lang="en-US" dirty="0" smtClean="0"/>
              <a:t> </a:t>
            </a:r>
            <a:r>
              <a:rPr lang="en-US" dirty="0"/>
              <a:t>(text, </a:t>
            </a:r>
            <a:r>
              <a:rPr lang="en-US" dirty="0" smtClean="0"/>
              <a:t>0 or more)</a:t>
            </a:r>
          </a:p>
          <a:p>
            <a:pPr lvl="1"/>
            <a:r>
              <a:rPr lang="en-US" dirty="0" err="1" smtClean="0"/>
              <a:t>UseRestrictionTypeCode</a:t>
            </a:r>
            <a:r>
              <a:rPr lang="en-US" dirty="0" smtClean="0"/>
              <a:t> </a:t>
            </a:r>
            <a:r>
              <a:rPr lang="en-US" dirty="0" smtClean="0"/>
              <a:t>(text</a:t>
            </a:r>
            <a:r>
              <a:rPr lang="en-US" dirty="0" smtClean="0"/>
              <a:t>, </a:t>
            </a:r>
            <a:r>
              <a:rPr lang="en-US" dirty="0"/>
              <a:t>0 or more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BoundingCoordinateNorth</a:t>
            </a:r>
            <a:r>
              <a:rPr lang="en-US" dirty="0" smtClean="0"/>
              <a:t>/South/West/East (decimal, 0-1)</a:t>
            </a:r>
          </a:p>
          <a:p>
            <a:pPr lvl="1"/>
            <a:r>
              <a:rPr lang="en-US" dirty="0" err="1" smtClean="0"/>
              <a:t>ChangeDate</a:t>
            </a:r>
            <a:r>
              <a:rPr lang="en-US" dirty="0" smtClean="0"/>
              <a:t> (date, 0-1)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0633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 Implementation Plans:</a:t>
            </a:r>
          </a:p>
          <a:p>
            <a:pPr lvl="1"/>
            <a:r>
              <a:rPr lang="en-US" dirty="0" smtClean="0"/>
              <a:t>Ohio </a:t>
            </a:r>
            <a:r>
              <a:rPr lang="en-US" dirty="0"/>
              <a:t>EPA – Adele </a:t>
            </a:r>
            <a:r>
              <a:rPr lang="en-US" dirty="0" err="1" smtClean="0"/>
              <a:t>Vogelgesang</a:t>
            </a:r>
            <a:endParaRPr lang="en-US" dirty="0" smtClean="0"/>
          </a:p>
          <a:p>
            <a:pPr lvl="1"/>
            <a:r>
              <a:rPr lang="en-US" dirty="0" smtClean="0"/>
              <a:t>Indiana DEM </a:t>
            </a:r>
            <a:r>
              <a:rPr lang="en-US" dirty="0"/>
              <a:t>- Greg </a:t>
            </a:r>
            <a:r>
              <a:rPr lang="en-US" dirty="0" err="1" smtClean="0"/>
              <a:t>Overtoom</a:t>
            </a:r>
            <a:endParaRPr lang="en-US" dirty="0" smtClean="0"/>
          </a:p>
          <a:p>
            <a:pPr lvl="1"/>
            <a:r>
              <a:rPr lang="en-US" dirty="0"/>
              <a:t>Mike </a:t>
            </a:r>
            <a:r>
              <a:rPr lang="en-US" dirty="0" err="1"/>
              <a:t>Sowinski</a:t>
            </a:r>
            <a:r>
              <a:rPr lang="en-US" dirty="0"/>
              <a:t>/Bob </a:t>
            </a:r>
            <a:r>
              <a:rPr lang="en-US" dirty="0" err="1"/>
              <a:t>Wenzlau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Terradex</a:t>
            </a:r>
            <a:r>
              <a:rPr lang="en-US" dirty="0" smtClean="0"/>
              <a:t>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628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Solutions for IC Data Flows</a:t>
            </a:r>
            <a:endParaRPr lang="en-US" dirty="0"/>
          </a:p>
        </p:txBody>
      </p:sp>
      <p:pic>
        <p:nvPicPr>
          <p:cNvPr id="5" name="Picture 4" descr="IC Landsca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2" y="1417638"/>
            <a:ext cx="5153996" cy="51539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3350" y="2328633"/>
            <a:ext cx="2751799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500"/>
              </a:spcAft>
              <a:buFont typeface="Arial"/>
              <a:buChar char="•"/>
            </a:pPr>
            <a:r>
              <a:rPr lang="en-US" sz="2000" b="1" dirty="0" smtClean="0">
                <a:solidFill>
                  <a:srgbClr val="800000"/>
                </a:solidFill>
              </a:rPr>
              <a:t>IC Users</a:t>
            </a:r>
          </a:p>
          <a:p>
            <a:pPr marL="285750" indent="-285750">
              <a:spcAft>
                <a:spcPts val="1500"/>
              </a:spcAft>
              <a:buFont typeface="Arial"/>
              <a:buChar char="•"/>
            </a:pPr>
            <a:r>
              <a:rPr lang="en-US" sz="2000" b="1" dirty="0" smtClean="0">
                <a:solidFill>
                  <a:srgbClr val="800000"/>
                </a:solidFill>
              </a:rPr>
              <a:t>IC Cloud (Exchange)</a:t>
            </a:r>
          </a:p>
          <a:p>
            <a:pPr marL="285750" indent="-285750">
              <a:spcAft>
                <a:spcPts val="1500"/>
              </a:spcAft>
              <a:buFont typeface="Arial"/>
              <a:buChar char="•"/>
            </a:pPr>
            <a:r>
              <a:rPr lang="en-US" sz="2000" b="1" dirty="0" smtClean="0">
                <a:solidFill>
                  <a:srgbClr val="800000"/>
                </a:solidFill>
              </a:rPr>
              <a:t>IC Providers</a:t>
            </a:r>
          </a:p>
          <a:p>
            <a:pPr marL="285750" indent="-285750">
              <a:spcAft>
                <a:spcPts val="1500"/>
              </a:spcAft>
              <a:buFont typeface="Arial"/>
              <a:buChar char="•"/>
            </a:pPr>
            <a:r>
              <a:rPr lang="en-US" sz="2000" b="1" dirty="0" smtClean="0">
                <a:solidFill>
                  <a:srgbClr val="800000"/>
                </a:solidFill>
              </a:rPr>
              <a:t>IC Software Solution Providers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78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-246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charset="0"/>
                <a:ea typeface="MS PGothic" charset="0"/>
                <a:cs typeface="MS PGothic" charset="0"/>
              </a:rPr>
              <a:t>Presentation of Schema Derived Data</a:t>
            </a:r>
            <a:endParaRPr lang="en-US" dirty="0">
              <a:latin typeface="Calibri" charset="0"/>
              <a:ea typeface="MS PGothic" charset="0"/>
              <a:cs typeface="MS PGothic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1185863"/>
            <a:ext cx="9144000" cy="5672137"/>
            <a:chOff x="0" y="1185701"/>
            <a:chExt cx="9144000" cy="5672299"/>
          </a:xfrm>
        </p:grpSpPr>
        <p:pic>
          <p:nvPicPr>
            <p:cNvPr id="5" name="Picture 1" descr="Cleanup Deck 2.0-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85701"/>
              <a:ext cx="9144000" cy="5672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ounded Rectangular Callout 5"/>
            <p:cNvSpPr/>
            <p:nvPr/>
          </p:nvSpPr>
          <p:spPr>
            <a:xfrm>
              <a:off x="4451350" y="5427622"/>
              <a:ext cx="1844675" cy="681056"/>
            </a:xfrm>
            <a:prstGeom prst="wedgeRoundRectCallout">
              <a:avLst>
                <a:gd name="adj1" fmla="val 24819"/>
                <a:gd name="adj2" fmla="val -112010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From CA RWQCB Covenants</a:t>
              </a:r>
            </a:p>
          </p:txBody>
        </p:sp>
        <p:sp>
          <p:nvSpPr>
            <p:cNvPr id="7" name="Rounded Rectangular Callout 6"/>
            <p:cNvSpPr/>
            <p:nvPr/>
          </p:nvSpPr>
          <p:spPr>
            <a:xfrm>
              <a:off x="6569075" y="3039954"/>
              <a:ext cx="1844675" cy="681056"/>
            </a:xfrm>
            <a:prstGeom prst="wedgeRoundRectCallout">
              <a:avLst>
                <a:gd name="adj1" fmla="val -2717"/>
                <a:gd name="adj2" fmla="val -147304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Fuel Leak </a:t>
              </a:r>
            </a:p>
            <a:p>
              <a:pPr algn="ctr">
                <a:defRPr/>
              </a:pPr>
              <a:r>
                <a:rPr lang="en-US" dirty="0"/>
                <a:t>Closure Records</a:t>
              </a:r>
            </a:p>
          </p:txBody>
        </p:sp>
        <p:sp>
          <p:nvSpPr>
            <p:cNvPr id="8" name="Rounded Rectangular Callout 7"/>
            <p:cNvSpPr/>
            <p:nvPr/>
          </p:nvSpPr>
          <p:spPr>
            <a:xfrm>
              <a:off x="3662363" y="2558927"/>
              <a:ext cx="2413000" cy="681057"/>
            </a:xfrm>
            <a:prstGeom prst="wedgeRoundRectCallout">
              <a:avLst>
                <a:gd name="adj1" fmla="val 61776"/>
                <a:gd name="adj2" fmla="val -119853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From CA Envirostor Repository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4029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  <a:ea typeface="MS PGothic" charset="0"/>
                <a:cs typeface="MS PGothic" charset="0"/>
              </a:rPr>
              <a:t>A Software Solution for Excavation Advisory IC Data Flow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338" y="2500599"/>
            <a:ext cx="2138362" cy="18318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rPr>
              <a:t>Local </a:t>
            </a:r>
            <a:r>
              <a:rPr lang="en-US" b="1" dirty="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rPr>
              <a:t>Government</a:t>
            </a:r>
          </a:p>
          <a:p>
            <a:pPr algn="ctr"/>
            <a:endParaRPr lang="en-US" dirty="0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  <a:p>
            <a:pPr algn="ctr"/>
            <a:r>
              <a:rPr lang="ja-JP" altLang="en-US" i="1" dirty="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rPr>
              <a:t>“</a:t>
            </a:r>
            <a:r>
              <a:rPr lang="en-US" i="1" dirty="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rPr>
              <a:t>Newark, DE </a:t>
            </a:r>
            <a:br>
              <a:rPr lang="en-US" i="1" dirty="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rPr>
            </a:br>
            <a:r>
              <a:rPr lang="en-US" i="1" dirty="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rPr>
              <a:t>Electric Department Plans Buried Installation</a:t>
            </a:r>
            <a:r>
              <a:rPr lang="ja-JP" altLang="en-US" i="1" dirty="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rPr>
              <a:t>”</a:t>
            </a:r>
            <a:endParaRPr lang="en-US" i="1" dirty="0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43300" y="2219611"/>
            <a:ext cx="1724025" cy="1016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/>
              <a:t>Miss Utility of Delaware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6689725" y="1478249"/>
            <a:ext cx="2138363" cy="24987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rPr>
              <a:t>Delaware Dept. of Natural Resources &amp; Environmental Control</a:t>
            </a:r>
          </a:p>
          <a:p>
            <a:pPr algn="ctr"/>
            <a:endParaRPr lang="en-US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  <a:p>
            <a:pPr algn="ctr"/>
            <a:r>
              <a:rPr lang="ja-JP" altLang="en-US" i="1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rPr>
              <a:t>“</a:t>
            </a:r>
            <a:r>
              <a:rPr lang="en-US" i="1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rPr>
              <a:t>Duty to Inform of Environmental Hazards</a:t>
            </a:r>
            <a:r>
              <a:rPr lang="ja-JP" altLang="en-US" i="1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rPr>
              <a:t>”</a:t>
            </a:r>
            <a:endParaRPr lang="en-US" i="1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43300" y="4211924"/>
            <a:ext cx="1724025" cy="20050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/>
              <a:t>Terradex</a:t>
            </a:r>
            <a:br>
              <a:rPr lang="en-US" b="1" dirty="0" smtClean="0"/>
            </a:br>
            <a:r>
              <a:rPr lang="en-US" b="1" dirty="0" smtClean="0"/>
              <a:t>Dig Clean</a:t>
            </a:r>
            <a:endParaRPr lang="en-US" b="1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r>
              <a:rPr lang="en-US" i="1" dirty="0"/>
              <a:t>Fax, Text or Email Hazard </a:t>
            </a:r>
            <a:r>
              <a:rPr lang="en-US" i="1" dirty="0" smtClean="0"/>
              <a:t>Advisory</a:t>
            </a:r>
            <a:endParaRPr lang="en-US" i="1" dirty="0"/>
          </a:p>
        </p:txBody>
      </p:sp>
      <p:cxnSp>
        <p:nvCxnSpPr>
          <p:cNvPr id="8" name="Curved Connector 7"/>
          <p:cNvCxnSpPr>
            <a:stCxn id="4" idx="0"/>
            <a:endCxn id="5" idx="0"/>
          </p:cNvCxnSpPr>
          <p:nvPr/>
        </p:nvCxnSpPr>
        <p:spPr>
          <a:xfrm rot="5400000" flipH="1" flipV="1">
            <a:off x="2676922" y="772208"/>
            <a:ext cx="280988" cy="3175794"/>
          </a:xfrm>
          <a:prstGeom prst="curvedConnector3">
            <a:avLst>
              <a:gd name="adj1" fmla="val 181356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  <a:endCxn id="7" idx="0"/>
          </p:cNvCxnSpPr>
          <p:nvPr/>
        </p:nvCxnSpPr>
        <p:spPr>
          <a:xfrm>
            <a:off x="4405313" y="3235611"/>
            <a:ext cx="0" cy="976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7" idx="2"/>
            <a:endCxn id="4" idx="2"/>
          </p:cNvCxnSpPr>
          <p:nvPr/>
        </p:nvCxnSpPr>
        <p:spPr>
          <a:xfrm rot="5400000" flipH="1">
            <a:off x="1875192" y="3686815"/>
            <a:ext cx="1884448" cy="3175794"/>
          </a:xfrm>
          <a:prstGeom prst="curvedConnector3">
            <a:avLst>
              <a:gd name="adj1" fmla="val -12131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6" idx="2"/>
            <a:endCxn id="7" idx="3"/>
          </p:cNvCxnSpPr>
          <p:nvPr/>
        </p:nvCxnSpPr>
        <p:spPr>
          <a:xfrm rot="5400000">
            <a:off x="5895182" y="3349117"/>
            <a:ext cx="1236662" cy="2492375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" name="Picture 11" descr="https___admin.terradex.com_faxes_20130406_014902_ResponseTo_130940204_13443_DE-0105_120229.pdf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38" y="4713574"/>
            <a:ext cx="1524000" cy="1905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excavation field markout - Google Searc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388" y="1332199"/>
            <a:ext cx="1095375" cy="981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Cleanup Deck 2.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338" y="4388136"/>
            <a:ext cx="2260600" cy="13843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Cleanup Deck 2.0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173" y="-67529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https___admin.terradex.com_faxes_20130406_014545_ResponseTo_130940204_13443_DE-0105_120244.pdf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414" y="1293168"/>
            <a:ext cx="6184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0337" y="2046374"/>
            <a:ext cx="1069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C3300"/>
                </a:solidFill>
              </a:rPr>
              <a:t>IC User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89723" y="1108502"/>
            <a:ext cx="230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C3300"/>
                </a:solidFill>
              </a:rPr>
              <a:t>IC Repository/Cloud 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05313" y="6216936"/>
            <a:ext cx="228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C3300"/>
                </a:solidFill>
              </a:rPr>
              <a:t>IC Software Solution</a:t>
            </a:r>
            <a:endParaRPr lang="en-US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3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___admin.terradex.com_faxes_20130406_014545_ResponseTo_130940204_13443_DE-0105_120244.pd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189643"/>
            <a:ext cx="5934322" cy="6580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118" y="122759"/>
            <a:ext cx="281798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Excavation Advisory from Dig Clean Software Solution</a:t>
            </a:r>
            <a:endParaRPr lang="en-US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8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ICs and the IC Data </a:t>
            </a:r>
            <a:r>
              <a:rPr lang="en-US" dirty="0" smtClean="0"/>
              <a:t>Challenge</a:t>
            </a:r>
          </a:p>
          <a:p>
            <a:r>
              <a:rPr lang="en-US" dirty="0" smtClean="0"/>
              <a:t>Review IC </a:t>
            </a:r>
            <a:r>
              <a:rPr lang="en-US" dirty="0" smtClean="0"/>
              <a:t>IPT </a:t>
            </a:r>
            <a:r>
              <a:rPr lang="en-US" dirty="0" smtClean="0"/>
              <a:t>Project Goals</a:t>
            </a:r>
          </a:p>
          <a:p>
            <a:r>
              <a:rPr lang="en-US" dirty="0" smtClean="0"/>
              <a:t>History of Exchange Network IC-related Efforts</a:t>
            </a:r>
          </a:p>
          <a:p>
            <a:r>
              <a:rPr lang="en-US" dirty="0" smtClean="0"/>
              <a:t>IC XML Schema Overview</a:t>
            </a:r>
          </a:p>
          <a:p>
            <a:r>
              <a:rPr lang="en-US" dirty="0" smtClean="0"/>
              <a:t>IC Data Services</a:t>
            </a:r>
          </a:p>
          <a:p>
            <a:r>
              <a:rPr lang="en-US" dirty="0" smtClean="0"/>
              <a:t>Path Forward: Ohio EPA, Indiana DEM, </a:t>
            </a:r>
            <a:r>
              <a:rPr lang="en-US" dirty="0" err="1" smtClean="0"/>
              <a:t>Terradex</a:t>
            </a:r>
            <a:r>
              <a:rPr lang="en-US" dirty="0" smtClean="0"/>
              <a:t>, Inc.</a:t>
            </a:r>
          </a:p>
          <a:p>
            <a:r>
              <a:rPr lang="en-US" dirty="0" smtClean="0"/>
              <a:t>Questions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757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65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 smtClean="0"/>
              <a:t>The IC Data </a:t>
            </a:r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 data is tracked and used at different </a:t>
            </a:r>
            <a:r>
              <a:rPr lang="en-US" dirty="0"/>
              <a:t>levels of </a:t>
            </a:r>
            <a:r>
              <a:rPr lang="en-US" dirty="0" smtClean="0"/>
              <a:t>government </a:t>
            </a:r>
          </a:p>
          <a:p>
            <a:r>
              <a:rPr lang="en-US" dirty="0" smtClean="0"/>
              <a:t>Agencies often have overlapping </a:t>
            </a:r>
            <a:r>
              <a:rPr lang="en-US" dirty="0"/>
              <a:t>and </a:t>
            </a:r>
            <a:r>
              <a:rPr lang="en-US" dirty="0" smtClean="0"/>
              <a:t>disconnected </a:t>
            </a:r>
            <a:r>
              <a:rPr lang="en-US" dirty="0"/>
              <a:t>responsibilities </a:t>
            </a:r>
            <a:r>
              <a:rPr lang="en-US" dirty="0" smtClean="0"/>
              <a:t>for implementation</a:t>
            </a:r>
            <a:r>
              <a:rPr lang="en-US" dirty="0"/>
              <a:t>, monitoring, and/or </a:t>
            </a:r>
            <a:r>
              <a:rPr lang="en-US" dirty="0" smtClean="0"/>
              <a:t>enforcement</a:t>
            </a:r>
          </a:p>
          <a:p>
            <a:r>
              <a:rPr lang="en-US" dirty="0" smtClean="0"/>
              <a:t>A standard data format and data access mechanism can help agencies share and integrate their IC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5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History of Exchange Network IC-related Efforts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2002</a:t>
            </a:r>
          </a:p>
          <a:p>
            <a:pPr lvl="1"/>
            <a:r>
              <a:rPr lang="en-US" dirty="0" smtClean="0"/>
              <a:t>The Environmental Data Standards Council (EDSC) began conducting meetings with EPA, States, Tribes and Local Governments to develop a data standard for IC data.</a:t>
            </a:r>
          </a:p>
          <a:p>
            <a:pPr lvl="1"/>
            <a:r>
              <a:rPr lang="en-US" dirty="0" smtClean="0"/>
              <a:t>EDSC ultimately developed 24 data standards, IC was one of them</a:t>
            </a:r>
          </a:p>
          <a:p>
            <a:r>
              <a:rPr lang="en-US" dirty="0" smtClean="0"/>
              <a:t>May, 2003</a:t>
            </a:r>
          </a:p>
          <a:p>
            <a:pPr lvl="1"/>
            <a:r>
              <a:rPr lang="en-US" dirty="0" smtClean="0"/>
              <a:t>3-day IC meeting at</a:t>
            </a:r>
            <a:r>
              <a:rPr lang="en-US" baseline="0" dirty="0" smtClean="0"/>
              <a:t> Hyatt in Chicago, 56 participants</a:t>
            </a:r>
          </a:p>
          <a:p>
            <a:pPr lvl="1"/>
            <a:r>
              <a:rPr lang="en-US" dirty="0" smtClean="0"/>
              <a:t>Goal was to refine/settle the draft IC data standard</a:t>
            </a:r>
          </a:p>
        </p:txBody>
      </p:sp>
    </p:spTree>
    <p:extLst>
      <p:ext uri="{BB962C8B-B14F-4D97-AF65-F5344CB8AC3E}">
        <p14:creationId xmlns:p14="http://schemas.microsoft.com/office/powerpoint/2010/main" val="3105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History of Exchange Network IC-related Efforts</a:t>
            </a:r>
            <a:br>
              <a:rPr lang="en-US" dirty="0"/>
            </a:br>
            <a:r>
              <a:rPr lang="en-US" sz="3600" kern="1200" dirty="0" smtClean="0">
                <a:solidFill>
                  <a:schemeClr val="tx1"/>
                </a:solidFill>
                <a:effectLst/>
                <a:latin typeface="Bulo Bold" pitchFamily="50" charset="0"/>
                <a:ea typeface="Bulo Bold" pitchFamily="50" charset="0"/>
                <a:cs typeface="+mj-cs"/>
              </a:rPr>
              <a:t>(</a:t>
            </a:r>
            <a:r>
              <a:rPr lang="en-US" sz="3600" kern="1200" dirty="0" smtClean="0">
                <a:solidFill>
                  <a:schemeClr val="tx1"/>
                </a:solidFill>
                <a:effectLst/>
                <a:latin typeface="Bulo Bold" pitchFamily="50" charset="0"/>
                <a:ea typeface="Bulo Bold" pitchFamily="50" charset="0"/>
                <a:cs typeface="+mj-cs"/>
              </a:rPr>
              <a:t>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2004</a:t>
            </a:r>
          </a:p>
          <a:p>
            <a:pPr lvl="1"/>
            <a:r>
              <a:rPr lang="en-US" dirty="0" smtClean="0"/>
              <a:t>Published the Institutional Controls Data Standard</a:t>
            </a:r>
          </a:p>
          <a:p>
            <a:pPr lvl="2"/>
            <a:r>
              <a:rPr lang="en-US" dirty="0" smtClean="0">
                <a:hlinkClick r:id=""/>
              </a:rPr>
              <a:t>http://www.exchangenetwork.net/standards/IC_Data_Standard_01_06_2006_Final.pdf </a:t>
            </a:r>
          </a:p>
          <a:p>
            <a:pPr lvl="2"/>
            <a:r>
              <a:rPr lang="en-US" dirty="0" smtClean="0">
                <a:hlinkClick r:id=""/>
              </a:rPr>
              <a:t>http://www.exchangenetwork.net/standards/IC_FAQs.pdf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2006</a:t>
            </a:r>
          </a:p>
          <a:p>
            <a:pPr lvl="1"/>
            <a:r>
              <a:rPr lang="en-US" dirty="0" smtClean="0"/>
              <a:t>California Department of Toxic Substances Control (DTSC) receives EN grant to develop IC data flow</a:t>
            </a:r>
          </a:p>
          <a:p>
            <a:pPr lvl="1"/>
            <a:r>
              <a:rPr lang="en-US" dirty="0" smtClean="0"/>
              <a:t>A draft XML schema is produced but was never published or implemented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…no significant activity since then</a:t>
            </a:r>
          </a:p>
        </p:txBody>
      </p:sp>
    </p:spTree>
    <p:extLst>
      <p:ext uri="{BB962C8B-B14F-4D97-AF65-F5344CB8AC3E}">
        <p14:creationId xmlns:p14="http://schemas.microsoft.com/office/powerpoint/2010/main" val="399701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EDSC IC Data Standard (2004)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9700" y="1838325"/>
            <a:ext cx="63246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6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 IPT Project </a:t>
            </a: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Convene an Integrated Project Team (IPT) of IC stakeholders to provide input on IC data format and data exchange services</a:t>
            </a:r>
          </a:p>
          <a:p>
            <a:r>
              <a:rPr lang="en-US" dirty="0" smtClean="0"/>
              <a:t>Develop an IC XML schema</a:t>
            </a:r>
          </a:p>
          <a:p>
            <a:pPr lvl="2"/>
            <a:r>
              <a:rPr lang="en-US" dirty="0" smtClean="0"/>
              <a:t>A schema defines data elements and relationships between data elements</a:t>
            </a:r>
          </a:p>
          <a:p>
            <a:r>
              <a:rPr lang="en-US" dirty="0" smtClean="0"/>
              <a:t>Develop a Flow Configuration Document (FCD)</a:t>
            </a:r>
          </a:p>
          <a:p>
            <a:pPr lvl="2"/>
            <a:r>
              <a:rPr lang="en-US" dirty="0" smtClean="0"/>
              <a:t>An FCD describes how data exchanged between partners</a:t>
            </a:r>
          </a:p>
          <a:p>
            <a:r>
              <a:rPr lang="en-US" dirty="0" smtClean="0"/>
              <a:t>Submit the schema and FCD to Exchange Network (EN) governance for review and approval</a:t>
            </a:r>
          </a:p>
        </p:txBody>
      </p:sp>
    </p:spTree>
    <p:extLst>
      <p:ext uri="{BB962C8B-B14F-4D97-AF65-F5344CB8AC3E}">
        <p14:creationId xmlns:p14="http://schemas.microsoft.com/office/powerpoint/2010/main" val="18502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 IPT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3/12/2013</a:t>
            </a:r>
            <a:r>
              <a:rPr lang="en-US" dirty="0" smtClean="0"/>
              <a:t> – IPT Kickoff Meeting</a:t>
            </a:r>
          </a:p>
          <a:p>
            <a:r>
              <a:rPr lang="en-US" b="1" dirty="0" smtClean="0"/>
              <a:t>4/9/2013</a:t>
            </a:r>
            <a:r>
              <a:rPr lang="en-US" dirty="0" smtClean="0"/>
              <a:t> – IPT Review of Draft XML Schema</a:t>
            </a:r>
          </a:p>
          <a:p>
            <a:r>
              <a:rPr lang="en-US" b="1" dirty="0" smtClean="0"/>
              <a:t>5/7/2013 </a:t>
            </a:r>
            <a:r>
              <a:rPr lang="en-US" dirty="0" smtClean="0"/>
              <a:t>– IPT Review of Draft Data Services List</a:t>
            </a:r>
          </a:p>
          <a:p>
            <a:r>
              <a:rPr lang="en-US" b="1" dirty="0" smtClean="0"/>
              <a:t>6/10/2013 </a:t>
            </a:r>
            <a:r>
              <a:rPr lang="en-US" dirty="0" smtClean="0"/>
              <a:t>– IC Flow Package Published to Exchange Network Web Site: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>
                <a:hlinkClick r:id="rId2"/>
              </a:rPr>
              <a:t>http://www.exchangenetwork.net/data-exchange/ic/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5206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956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IC XML Schema Structure Overview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(IC FCD Section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4783"/>
      </p:ext>
    </p:extLst>
  </p:cSld>
  <p:clrMapOvr>
    <a:masterClrMapping/>
  </p:clrMapOvr>
</p:sld>
</file>

<file path=ppt/theme/theme1.xml><?xml version="1.0" encoding="utf-8"?>
<a:theme xmlns:a="http://schemas.openxmlformats.org/drawingml/2006/main" name="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</Template>
  <TotalTime>1250</TotalTime>
  <Words>661</Words>
  <Application>Microsoft Office PowerPoint</Application>
  <PresentationFormat>On-screen Show (4:3)</PresentationFormat>
  <Paragraphs>109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MS PGothic</vt:lpstr>
      <vt:lpstr>Bulo Regular</vt:lpstr>
      <vt:lpstr>Arial</vt:lpstr>
      <vt:lpstr>Bulo Bold</vt:lpstr>
      <vt:lpstr>Calibri</vt:lpstr>
      <vt:lpstr>PPT-template</vt:lpstr>
      <vt:lpstr>Institutional Controls (IC) Data Flow Webinar</vt:lpstr>
      <vt:lpstr>Agenda</vt:lpstr>
      <vt:lpstr>The IC Data Challenge</vt:lpstr>
      <vt:lpstr>History of Exchange Network IC-related Efforts</vt:lpstr>
      <vt:lpstr>History of Exchange Network IC-related Efforts (cont’d)</vt:lpstr>
      <vt:lpstr>EDSC IC Data Standard (2004)</vt:lpstr>
      <vt:lpstr>IC IPT Project Goals</vt:lpstr>
      <vt:lpstr>IC IPT Timeline</vt:lpstr>
      <vt:lpstr>IC XML Schema Structure Overview   (IC FCD Section 4)</vt:lpstr>
      <vt:lpstr>EN Query and Solicit Data Services</vt:lpstr>
      <vt:lpstr>IC FCD Data Services</vt:lpstr>
      <vt:lpstr>Service: GetICDataByChangeDate_v1.0</vt:lpstr>
      <vt:lpstr>Service: GetICDataByBoundingBox_v1.0</vt:lpstr>
      <vt:lpstr>Service: GetICDataByParameters_v1.0</vt:lpstr>
      <vt:lpstr>Path Forward</vt:lpstr>
      <vt:lpstr>Software Solutions for IC Data Flows</vt:lpstr>
      <vt:lpstr>PowerPoint Presentation</vt:lpstr>
      <vt:lpstr>A Software Solution for Excavation Advisory IC Data Flow</vt:lpstr>
      <vt:lpstr>PowerPoint Presentation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Guy Outred</dc:creator>
  <cp:lastModifiedBy>Bill Rensmith</cp:lastModifiedBy>
  <cp:revision>28</cp:revision>
  <dcterms:created xsi:type="dcterms:W3CDTF">2012-11-29T18:08:28Z</dcterms:created>
  <dcterms:modified xsi:type="dcterms:W3CDTF">2013-07-08T16:38:38Z</dcterms:modified>
</cp:coreProperties>
</file>